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4-->
<p:presentation xmlns:r="http://schemas.openxmlformats.org/officeDocument/2006/relationships" xmlns:a="http://schemas.openxmlformats.org/drawingml/2006/main" xmlns:p="http://schemas.openxmlformats.org/presentationml/2006/main" saveSubsetFonts="1">
  <p:sldMasterIdLst>
    <p:sldMasterId id="2147483648" r:id="rId1"/>
    <p:sldMasterId id="2147483854" r:id="rId2"/>
    <p:sldMasterId id="2147483871" r:id="rId3"/>
    <p:sldMasterId id="2147483888" r:id="rId4"/>
    <p:sldMasterId id="2147483905" r:id="rId5"/>
    <p:sldMasterId id="2147483922" r:id="rId6"/>
    <p:sldMasterId id="2147483939" r:id="rId7"/>
    <p:sldMasterId id="2147483956" r:id="rId8"/>
    <p:sldMasterId id="2147483973" r:id="rId9"/>
    <p:sldMasterId id="2147483985" r:id="rId10"/>
    <p:sldMasterId id="2147483997" r:id="rId11"/>
    <p:sldMasterId id="2147484009" r:id="rId12"/>
    <p:sldMasterId id="2147484021" r:id="rId13"/>
    <p:sldMasterId id="2147484033" r:id="rId14"/>
    <p:sldMasterId id="2147484045" r:id="rId15"/>
    <p:sldMasterId id="2147484057" r:id="rId16"/>
    <p:sldMasterId id="2147484074" r:id="rId17"/>
    <p:sldMasterId id="2147484086" r:id="rId18"/>
    <p:sldMasterId id="2147484098" r:id="rId19"/>
    <p:sldMasterId id="2147484115" r:id="rId20"/>
    <p:sldMasterId id="2147484127" r:id="rId21"/>
    <p:sldMasterId id="2147484139" r:id="rId22"/>
    <p:sldMasterId id="2147484156" r:id="rId23"/>
    <p:sldMasterId id="2147484168" r:id="rId24"/>
    <p:sldMasterId id="2147484180" r:id="rId25"/>
    <p:sldMasterId id="2147484197" r:id="rId26"/>
    <p:sldMasterId id="2147484209" r:id="rId27"/>
    <p:sldMasterId id="2147484221" r:id="rId28"/>
    <p:sldMasterId id="2147484233" r:id="rId29"/>
    <p:sldMasterId id="2147484245" r:id="rId30"/>
    <p:sldMasterId id="2147484257" r:id="rId31"/>
    <p:sldMasterId id="2147484269" r:id="rId32"/>
    <p:sldMasterId id="2147484281" r:id="rId33"/>
    <p:sldMasterId id="2147484293" r:id="rId34"/>
    <p:sldMasterId id="2147484305" r:id="rId35"/>
    <p:sldMasterId id="2147484317" r:id="rId36"/>
    <p:sldMasterId id="2147484329" r:id="rId37"/>
    <p:sldMasterId id="2147484341" r:id="rId38"/>
    <p:sldMasterId id="2147484353" r:id="rId39"/>
    <p:sldMasterId id="2147484365" r:id="rId40"/>
    <p:sldMasterId id="2147484377" r:id="rId41"/>
    <p:sldMasterId id="2147484389" r:id="rId42"/>
    <p:sldMasterId id="2147484401" r:id="rId43"/>
    <p:sldMasterId id="2147484413" r:id="rId44"/>
    <p:sldMasterId id="2147484425" r:id="rId45"/>
    <p:sldMasterId id="2147484437" r:id="rId46"/>
    <p:sldMasterId id="2147484449" r:id="rId47"/>
    <p:sldMasterId id="2147484461" r:id="rId48"/>
    <p:sldMasterId id="2147484473" r:id="rId49"/>
    <p:sldMasterId id="2147484485" r:id="rId50"/>
    <p:sldMasterId id="2147484497" r:id="rId51"/>
    <p:sldMasterId id="2147484509" r:id="rId52"/>
    <p:sldMasterId id="2147484521" r:id="rId53"/>
    <p:sldMasterId id="2147484533" r:id="rId54"/>
    <p:sldMasterId id="2147484545" r:id="rId55"/>
    <p:sldMasterId id="2147484565" r:id="rId56"/>
    <p:sldMasterId id="2147484585" r:id="rId57"/>
    <p:sldMasterId id="2147484597" r:id="rId58"/>
    <p:sldMasterId id="2147484609" r:id="rId59"/>
    <p:sldMasterId id="2147484621" r:id="rId60"/>
    <p:sldMasterId id="2147484633" r:id="rId61"/>
  </p:sldMasterIdLst>
  <p:notesMasterIdLst>
    <p:notesMasterId r:id="rId62"/>
  </p:notesMasterIdLst>
  <p:sldIdLst>
    <p:sldId id="259" r:id="rId63"/>
    <p:sldId id="262" r:id="rId64"/>
    <p:sldId id="265" r:id="rId65"/>
    <p:sldId id="268" r:id="rId66"/>
    <p:sldId id="271" r:id="rId67"/>
    <p:sldId id="274" r:id="rId68"/>
    <p:sldId id="277" r:id="rId69"/>
    <p:sldId id="280" r:id="rId70"/>
    <p:sldId id="283" r:id="rId71"/>
    <p:sldId id="286" r:id="rId72"/>
    <p:sldId id="289" r:id="rId73"/>
    <p:sldId id="292" r:id="rId74"/>
    <p:sldId id="295" r:id="rId75"/>
    <p:sldId id="298" r:id="rId76"/>
    <p:sldId id="301" r:id="rId77"/>
    <p:sldId id="304" r:id="rId78"/>
    <p:sldId id="307" r:id="rId79"/>
    <p:sldId id="310" r:id="rId80"/>
    <p:sldId id="313" r:id="rId81"/>
    <p:sldId id="316" r:id="rId82"/>
    <p:sldId id="319" r:id="rId83"/>
    <p:sldId id="322" r:id="rId84"/>
    <p:sldId id="325" r:id="rId85"/>
    <p:sldId id="328" r:id="rId86"/>
    <p:sldId id="331" r:id="rId87"/>
    <p:sldId id="334" r:id="rId88"/>
    <p:sldId id="337" r:id="rId89"/>
    <p:sldId id="340" r:id="rId90"/>
    <p:sldId id="343" r:id="rId91"/>
    <p:sldId id="346" r:id="rId92"/>
    <p:sldId id="349" r:id="rId93"/>
    <p:sldId id="352" r:id="rId94"/>
    <p:sldId id="355" r:id="rId95"/>
    <p:sldId id="358" r:id="rId96"/>
    <p:sldId id="361" r:id="rId97"/>
    <p:sldId id="364" r:id="rId98"/>
    <p:sldId id="367" r:id="rId99"/>
    <p:sldId id="370" r:id="rId100"/>
    <p:sldId id="373" r:id="rId101"/>
    <p:sldId id="376" r:id="rId102"/>
    <p:sldId id="379" r:id="rId103"/>
    <p:sldId id="382" r:id="rId104"/>
    <p:sldId id="385" r:id="rId105"/>
    <p:sldId id="388" r:id="rId106"/>
    <p:sldId id="391" r:id="rId107"/>
    <p:sldId id="394" r:id="rId108"/>
    <p:sldId id="397" r:id="rId109"/>
    <p:sldId id="400" r:id="rId110"/>
    <p:sldId id="403" r:id="rId111"/>
    <p:sldId id="406" r:id="rId112"/>
    <p:sldId id="409" r:id="rId113"/>
    <p:sldId id="412" r:id="rId114"/>
    <p:sldId id="415" r:id="rId115"/>
    <p:sldId id="418" r:id="rId116"/>
    <p:sldId id="421" r:id="rId117"/>
    <p:sldId id="424" r:id="rId118"/>
    <p:sldId id="427" r:id="rId119"/>
    <p:sldId id="430" r:id="rId120"/>
    <p:sldId id="433" r:id="rId121"/>
    <p:sldId id="436" r:id="rId122"/>
    <p:sldId id="439" r:id="rId123"/>
    <p:sldId id="442" r:id="rId124"/>
    <p:sldId id="445" r:id="rId125"/>
    <p:sldId id="448" r:id="rId126"/>
    <p:sldId id="451" r:id="rId127"/>
    <p:sldId id="454" r:id="rId128"/>
    <p:sldId id="457" r:id="rId129"/>
    <p:sldId id="460" r:id="rId130"/>
    <p:sldId id="463" r:id="rId131"/>
    <p:sldId id="466" r:id="rId132"/>
    <p:sldId id="469" r:id="rId133"/>
    <p:sldId id="472" r:id="rId134"/>
    <p:sldId id="475" r:id="rId135"/>
    <p:sldId id="478" r:id="rId136"/>
    <p:sldId id="481" r:id="rId137"/>
    <p:sldId id="484" r:id="rId138"/>
    <p:sldId id="487" r:id="rId139"/>
    <p:sldId id="490" r:id="rId140"/>
    <p:sldId id="493" r:id="rId141"/>
    <p:sldId id="496" r:id="rId142"/>
    <p:sldId id="499" r:id="rId143"/>
    <p:sldId id="502" r:id="rId144"/>
    <p:sldId id="505" r:id="rId145"/>
    <p:sldId id="508" r:id="rId146"/>
    <p:sldId id="511" r:id="rId147"/>
    <p:sldId id="514" r:id="rId148"/>
    <p:sldId id="517" r:id="rId149"/>
    <p:sldId id="520" r:id="rId150"/>
    <p:sldId id="523" r:id="rId151"/>
    <p:sldId id="526" r:id="rId152"/>
    <p:sldId id="529" r:id="rId153"/>
    <p:sldId id="532" r:id="rId154"/>
    <p:sldId id="535" r:id="rId155"/>
    <p:sldId id="538" r:id="rId156"/>
    <p:sldId id="541" r:id="rId157"/>
    <p:sldId id="544" r:id="rId158"/>
    <p:sldId id="547" r:id="rId159"/>
    <p:sldId id="550" r:id="rId160"/>
    <p:sldId id="553" r:id="rId161"/>
    <p:sldId id="556" r:id="rId162"/>
    <p:sldId id="559" r:id="rId163"/>
    <p:sldId id="562" r:id="rId164"/>
    <p:sldId id="565" r:id="rId165"/>
    <p:sldId id="568" r:id="rId166"/>
    <p:sldId id="571" r:id="rId167"/>
    <p:sldId id="574" r:id="rId168"/>
    <p:sldId id="577" r:id="rId169"/>
    <p:sldId id="580" r:id="rId170"/>
    <p:sldId id="583" r:id="rId171"/>
    <p:sldId id="586" r:id="rId172"/>
    <p:sldId id="589" r:id="rId173"/>
    <p:sldId id="592" r:id="rId174"/>
    <p:sldId id="595" r:id="rId175"/>
    <p:sldId id="598" r:id="rId176"/>
    <p:sldId id="601" r:id="rId177"/>
    <p:sldId id="604" r:id="rId178"/>
    <p:sldId id="607" r:id="rId179"/>
    <p:sldId id="610" r:id="rId180"/>
    <p:sldId id="613" r:id="rId181"/>
    <p:sldId id="616" r:id="rId182"/>
    <p:sldId id="619" r:id="rId183"/>
    <p:sldId id="622" r:id="rId184"/>
    <p:sldId id="625" r:id="rId185"/>
    <p:sldId id="628" r:id="rId186"/>
    <p:sldId id="631" r:id="rId187"/>
    <p:sldId id="634" r:id="rId188"/>
    <p:sldId id="637" r:id="rId189"/>
    <p:sldId id="640" r:id="rId190"/>
    <p:sldId id="643" r:id="rId191"/>
    <p:sldId id="646" r:id="rId192"/>
    <p:sldId id="649" r:id="rId193"/>
    <p:sldId id="652" r:id="rId194"/>
    <p:sldId id="655" r:id="rId195"/>
    <p:sldId id="658" r:id="rId196"/>
    <p:sldId id="661" r:id="rId197"/>
    <p:sldId id="664" r:id="rId198"/>
    <p:sldId id="667" r:id="rId199"/>
    <p:sldId id="670" r:id="rId200"/>
    <p:sldId id="673" r:id="rId201"/>
    <p:sldId id="676" r:id="rId202"/>
    <p:sldId id="679" r:id="rId203"/>
    <p:sldId id="682" r:id="rId204"/>
    <p:sldId id="685" r:id="rId205"/>
    <p:sldId id="688" r:id="rId206"/>
    <p:sldId id="691" r:id="rId207"/>
    <p:sldId id="694" r:id="rId208"/>
    <p:sldId id="697" r:id="rId209"/>
    <p:sldId id="700" r:id="rId210"/>
    <p:sldId id="703" r:id="rId211"/>
    <p:sldId id="706" r:id="rId212"/>
    <p:sldId id="709" r:id="rId213"/>
    <p:sldId id="712" r:id="rId214"/>
    <p:sldId id="715" r:id="rId215"/>
    <p:sldId id="718" r:id="rId216"/>
    <p:sldId id="721" r:id="rId217"/>
    <p:sldId id="724" r:id="rId218"/>
    <p:sldId id="727" r:id="rId219"/>
    <p:sldId id="730" r:id="rId220"/>
    <p:sldId id="733" r:id="rId221"/>
    <p:sldId id="736" r:id="rId222"/>
    <p:sldId id="739" r:id="rId223"/>
    <p:sldId id="742" r:id="rId224"/>
    <p:sldId id="745" r:id="rId225"/>
    <p:sldId id="748" r:id="rId226"/>
    <p:sldId id="751" r:id="rId227"/>
    <p:sldId id="754" r:id="rId228"/>
    <p:sldId id="757" r:id="rId229"/>
    <p:sldId id="760" r:id="rId230"/>
    <p:sldId id="763" r:id="rId231"/>
    <p:sldId id="766" r:id="rId232"/>
    <p:sldId id="769" r:id="rId233"/>
    <p:sldId id="772" r:id="rId234"/>
    <p:sldId id="775" r:id="rId235"/>
    <p:sldId id="778" r:id="rId236"/>
    <p:sldId id="781" r:id="rId237"/>
    <p:sldId id="784" r:id="rId238"/>
    <p:sldId id="787" r:id="rId239"/>
    <p:sldId id="790" r:id="rId240"/>
    <p:sldId id="793" r:id="rId241"/>
    <p:sldId id="796" r:id="rId242"/>
    <p:sldId id="799" r:id="rId243"/>
    <p:sldId id="802" r:id="rId244"/>
    <p:sldId id="805" r:id="rId245"/>
    <p:sldId id="808" r:id="rId246"/>
    <p:sldId id="811" r:id="rId247"/>
    <p:sldId id="814" r:id="rId248"/>
    <p:sldId id="817" r:id="rId249"/>
    <p:sldId id="820" r:id="rId250"/>
    <p:sldId id="823" r:id="rId251"/>
    <p:sldId id="826" r:id="rId252"/>
    <p:sldId id="829" r:id="rId253"/>
    <p:sldId id="832" r:id="rId254"/>
    <p:sldId id="835" r:id="rId255"/>
    <p:sldId id="838" r:id="rId256"/>
    <p:sldId id="841" r:id="rId257"/>
    <p:sldId id="844" r:id="rId258"/>
    <p:sldId id="847" r:id="rId259"/>
    <p:sldId id="850" r:id="rId260"/>
    <p:sldId id="853" r:id="rId261"/>
    <p:sldId id="856" r:id="rId262"/>
    <p:sldId id="859" r:id="rId263"/>
    <p:sldId id="862" r:id="rId264"/>
    <p:sldId id="865" r:id="rId265"/>
    <p:sldId id="868" r:id="rId266"/>
    <p:sldId id="871" r:id="rId267"/>
    <p:sldId id="874" r:id="rId268"/>
    <p:sldId id="877" r:id="rId269"/>
    <p:sldId id="880" r:id="rId270"/>
    <p:sldId id="883" r:id="rId271"/>
    <p:sldId id="886" r:id="rId272"/>
    <p:sldId id="889" r:id="rId273"/>
    <p:sldId id="892" r:id="rId274"/>
    <p:sldId id="895" r:id="rId275"/>
    <p:sldId id="898" r:id="rId276"/>
    <p:sldId id="901" r:id="rId277"/>
    <p:sldId id="904" r:id="rId278"/>
    <p:sldId id="907" r:id="rId279"/>
    <p:sldId id="910" r:id="rId280"/>
    <p:sldId id="913" r:id="rId281"/>
    <p:sldId id="916" r:id="rId282"/>
    <p:sldId id="919" r:id="rId283"/>
    <p:sldId id="922" r:id="rId284"/>
    <p:sldId id="925" r:id="rId285"/>
    <p:sldId id="928" r:id="rId286"/>
    <p:sldId id="931" r:id="rId287"/>
    <p:sldId id="934" r:id="rId288"/>
    <p:sldId id="937" r:id="rId289"/>
    <p:sldId id="940" r:id="rId290"/>
    <p:sldId id="943" r:id="rId291"/>
    <p:sldId id="946" r:id="rId292"/>
    <p:sldId id="949" r:id="rId293"/>
    <p:sldId id="952" r:id="rId294"/>
    <p:sldId id="955" r:id="rId295"/>
    <p:sldId id="958" r:id="rId296"/>
    <p:sldId id="961" r:id="rId297"/>
    <p:sldId id="964" r:id="rId298"/>
    <p:sldId id="967" r:id="rId299"/>
    <p:sldId id="970" r:id="rId300"/>
    <p:sldId id="973" r:id="rId301"/>
    <p:sldId id="976" r:id="rId302"/>
    <p:sldId id="979" r:id="rId303"/>
    <p:sldId id="982" r:id="rId304"/>
    <p:sldId id="985" r:id="rId305"/>
    <p:sldId id="988" r:id="rId306"/>
    <p:sldId id="991" r:id="rId307"/>
    <p:sldId id="994" r:id="rId308"/>
    <p:sldId id="997" r:id="rId309"/>
    <p:sldId id="1000" r:id="rId310"/>
    <p:sldId id="1003" r:id="rId311"/>
    <p:sldId id="1006" r:id="rId312"/>
    <p:sldId id="1009" r:id="rId313"/>
    <p:sldId id="1012" r:id="rId314"/>
    <p:sldId id="1015" r:id="rId315"/>
    <p:sldId id="1018" r:id="rId316"/>
    <p:sldId id="1021" r:id="rId317"/>
    <p:sldId id="1024" r:id="rId318"/>
    <p:sldId id="1027" r:id="rId319"/>
    <p:sldId id="1030" r:id="rId320"/>
    <p:sldId id="1033" r:id="rId321"/>
    <p:sldId id="1036" r:id="rId322"/>
    <p:sldId id="1039" r:id="rId323"/>
    <p:sldId id="1042" r:id="rId324"/>
    <p:sldId id="1045" r:id="rId325"/>
    <p:sldId id="1048" r:id="rId326"/>
    <p:sldId id="1051" r:id="rId327"/>
    <p:sldId id="1054" r:id="rId328"/>
    <p:sldId id="1057" r:id="rId329"/>
    <p:sldId id="1060" r:id="rId330"/>
    <p:sldId id="1063" r:id="rId331"/>
    <p:sldId id="1066" r:id="rId332"/>
    <p:sldId id="1069" r:id="rId333"/>
    <p:sldId id="1072" r:id="rId334"/>
    <p:sldId id="1075" r:id="rId335"/>
    <p:sldId id="1078" r:id="rId336"/>
    <p:sldId id="1081" r:id="rId337"/>
    <p:sldId id="1084" r:id="rId338"/>
    <p:sldId id="1087" r:id="rId339"/>
    <p:sldId id="1090" r:id="rId340"/>
    <p:sldId id="1093" r:id="rId341"/>
    <p:sldId id="1096" r:id="rId342"/>
    <p:sldId id="1099" r:id="rId343"/>
    <p:sldId id="1102" r:id="rId344"/>
    <p:sldId id="1105" r:id="rId345"/>
    <p:sldId id="1108" r:id="rId346"/>
    <p:sldId id="1111" r:id="rId347"/>
    <p:sldId id="1114" r:id="rId348"/>
    <p:sldId id="1117" r:id="rId349"/>
    <p:sldId id="1120" r:id="rId350"/>
    <p:sldId id="1123" r:id="rId351"/>
    <p:sldId id="1126" r:id="rId352"/>
    <p:sldId id="1129" r:id="rId353"/>
    <p:sldId id="1132" r:id="rId354"/>
    <p:sldId id="1135" r:id="rId355"/>
    <p:sldId id="1138" r:id="rId356"/>
    <p:sldId id="1141" r:id="rId357"/>
    <p:sldId id="1144" r:id="rId358"/>
    <p:sldId id="1147" r:id="rId359"/>
    <p:sldId id="1150" r:id="rId360"/>
    <p:sldId id="1153" r:id="rId361"/>
    <p:sldId id="1156" r:id="rId362"/>
    <p:sldId id="1159" r:id="rId363"/>
    <p:sldId id="1162" r:id="rId364"/>
    <p:sldId id="1165" r:id="rId365"/>
    <p:sldId id="1168" r:id="rId366"/>
    <p:sldId id="1171" r:id="rId367"/>
    <p:sldId id="1174" r:id="rId368"/>
    <p:sldId id="1177" r:id="rId369"/>
    <p:sldId id="1180" r:id="rId370"/>
    <p:sldId id="1183" r:id="rId371"/>
    <p:sldId id="1186" r:id="rId372"/>
    <p:sldId id="1189" r:id="rId373"/>
    <p:sldId id="1192" r:id="rId374"/>
    <p:sldId id="1195" r:id="rId375"/>
    <p:sldId id="1198" r:id="rId376"/>
    <p:sldId id="1201" r:id="rId377"/>
    <p:sldId id="1204" r:id="rId378"/>
    <p:sldId id="1207" r:id="rId379"/>
    <p:sldId id="1210" r:id="rId380"/>
    <p:sldId id="1213" r:id="rId381"/>
    <p:sldId id="1216" r:id="rId382"/>
    <p:sldId id="1219" r:id="rId383"/>
    <p:sldId id="1222" r:id="rId384"/>
    <p:sldId id="1225" r:id="rId385"/>
    <p:sldId id="1228" r:id="rId386"/>
    <p:sldId id="1231" r:id="rId387"/>
    <p:sldId id="1234" r:id="rId388"/>
    <p:sldId id="1237" r:id="rId389"/>
    <p:sldId id="1240" r:id="rId390"/>
    <p:sldId id="1243" r:id="rId391"/>
    <p:sldId id="1246" r:id="rId392"/>
    <p:sldId id="1249" r:id="rId393"/>
    <p:sldId id="1252" r:id="rId394"/>
    <p:sldId id="1255" r:id="rId395"/>
    <p:sldId id="1258" r:id="rId396"/>
    <p:sldId id="1261" r:id="rId397"/>
    <p:sldId id="1264" r:id="rId398"/>
    <p:sldId id="1267" r:id="rId399"/>
    <p:sldId id="1270" r:id="rId400"/>
    <p:sldId id="1273" r:id="rId401"/>
    <p:sldId id="1276" r:id="rId402"/>
    <p:sldId id="1279" r:id="rId403"/>
    <p:sldId id="1282" r:id="rId404"/>
    <p:sldId id="1285" r:id="rId405"/>
    <p:sldId id="1288" r:id="rId406"/>
    <p:sldId id="1291" r:id="rId407"/>
    <p:sldId id="1294" r:id="rId408"/>
    <p:sldId id="1297" r:id="rId409"/>
    <p:sldId id="1300" r:id="rId410"/>
    <p:sldId id="1303" r:id="rId411"/>
    <p:sldId id="1306" r:id="rId412"/>
    <p:sldId id="1309" r:id="rId413"/>
    <p:sldId id="1312" r:id="rId414"/>
    <p:sldId id="1315" r:id="rId415"/>
    <p:sldId id="1318" r:id="rId416"/>
    <p:sldId id="1321" r:id="rId417"/>
    <p:sldId id="1324" r:id="rId418"/>
    <p:sldId id="1327" r:id="rId419"/>
    <p:sldId id="1330" r:id="rId420"/>
    <p:sldId id="1333" r:id="rId421"/>
    <p:sldId id="1336" r:id="rId422"/>
    <p:sldId id="1339" r:id="rId423"/>
    <p:sldId id="1342" r:id="rId424"/>
    <p:sldId id="1345" r:id="rId425"/>
    <p:sldId id="1348" r:id="rId426"/>
    <p:sldId id="1351" r:id="rId427"/>
    <p:sldId id="1354" r:id="rId428"/>
    <p:sldId id="1357" r:id="rId429"/>
    <p:sldId id="1360" r:id="rId430"/>
    <p:sldId id="1363" r:id="rId431"/>
    <p:sldId id="1366" r:id="rId432"/>
    <p:sldId id="1369" r:id="rId433"/>
    <p:sldId id="1372" r:id="rId434"/>
    <p:sldId id="1375" r:id="rId435"/>
    <p:sldId id="1378" r:id="rId436"/>
    <p:sldId id="1381" r:id="rId437"/>
    <p:sldId id="1384" r:id="rId438"/>
    <p:sldId id="1387" r:id="rId439"/>
    <p:sldId id="1390" r:id="rId440"/>
    <p:sldId id="1393" r:id="rId441"/>
    <p:sldId id="1396" r:id="rId442"/>
    <p:sldId id="1399" r:id="rId443"/>
    <p:sldId id="1402" r:id="rId444"/>
    <p:sldId id="1405" r:id="rId445"/>
    <p:sldId id="1408" r:id="rId446"/>
    <p:sldId id="1411" r:id="rId447"/>
    <p:sldId id="1414" r:id="rId448"/>
    <p:sldId id="1417" r:id="rId449"/>
    <p:sldId id="1420" r:id="rId450"/>
    <p:sldId id="1423" r:id="rId451"/>
    <p:sldId id="1426" r:id="rId452"/>
    <p:sldId id="1429" r:id="rId453"/>
    <p:sldId id="1432" r:id="rId454"/>
    <p:sldId id="1435" r:id="rId455"/>
    <p:sldId id="1438" r:id="rId456"/>
    <p:sldId id="1441" r:id="rId457"/>
    <p:sldId id="1444" r:id="rId458"/>
    <p:sldId id="1447" r:id="rId459"/>
    <p:sldId id="1450" r:id="rId460"/>
    <p:sldId id="1453" r:id="rId461"/>
    <p:sldId id="1456" r:id="rId462"/>
    <p:sldId id="1459" r:id="rId463"/>
    <p:sldId id="1462" r:id="rId464"/>
    <p:sldId id="1465" r:id="rId465"/>
    <p:sldId id="1468" r:id="rId466"/>
    <p:sldId id="1471" r:id="rId467"/>
    <p:sldId id="1474" r:id="rId468"/>
    <p:sldId id="1477" r:id="rId469"/>
    <p:sldId id="1480" r:id="rId470"/>
    <p:sldId id="1483" r:id="rId471"/>
    <p:sldId id="1486" r:id="rId472"/>
    <p:sldId id="1489" r:id="rId473"/>
    <p:sldId id="1492" r:id="rId474"/>
    <p:sldId id="1495" r:id="rId475"/>
    <p:sldId id="1498" r:id="rId476"/>
    <p:sldId id="1501" r:id="rId477"/>
    <p:sldId id="1504" r:id="rId478"/>
    <p:sldId id="1507" r:id="rId479"/>
    <p:sldId id="1510" r:id="rId480"/>
    <p:sldId id="1513" r:id="rId481"/>
    <p:sldId id="1516" r:id="rId482"/>
    <p:sldId id="1519" r:id="rId483"/>
  </p:sldIdLst>
  <p:sldSz cx="12192000" cy="6858000"/>
  <p:notesSz cx="6858000" cy="9144000"/>
  <p:custDataLst>
    <p:tags r:id="rId4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fill>
          <a:solidFill>
            <a:schemeClr val="dk1">
              <a:tint val="20000"/>
            </a:schemeClr>
          </a:solidFill>
        </a:fill>
      </a:tcStyle>
    </a:band1H>
    <a:band1V>
      <a:tcStyle>
        <a:fill>
          <a:solidFill>
            <a:schemeClr val="dk1">
              <a:tint val="20000"/>
            </a:schemeClr>
          </a:solidFill>
        </a:fill>
      </a:tcStyle>
    </a:band1V>
    <a:lastCol>
      <a:tcTxStyle b="on">
        <a:fontRef idx="minor">
          <a:scrgbClr r="0" g="0" b="0"/>
        </a:fontRef>
        <a:schemeClr val="lt1"/>
      </a:tcTxStyle>
      <a:tcStyle>
        <a:fill>
          <a:solidFill>
            <a:schemeClr val="accent4"/>
          </a:solidFill>
        </a:fill>
      </a:tcStyle>
    </a:lastCol>
    <a:firstCol>
      <a:tcTxStyle b="on">
        <a:fontRef idx="minor">
          <a:scrgbClr r="0" g="0" b="0"/>
        </a:fontRef>
        <a:schemeClr val="lt1"/>
      </a:tcTxStyle>
      <a:tcStyle>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seCell>
    <a:swCell>
      <a:tcTxStyle b="on">
        <a:fontRef idx="minor">
          <a:scrgbClr r="0" g="0" b="0"/>
        </a:fontRef>
        <a:schemeClr val="dk1"/>
      </a:tcTx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fill>
          <a:solidFill>
            <a:schemeClr val="accent4">
              <a:alpha val="40000"/>
            </a:schemeClr>
          </a:solidFill>
        </a:fill>
      </a:tcStyle>
    </a:band1H>
    <a:band1V>
      <a:tcStyle>
        <a:tcBdr>
          <a:top>
            <a:lnRef idx="1">
              <a:schemeClr val="accent4"/>
            </a:lnRef>
          </a:top>
          <a:bottom>
            <a:lnRef idx="1">
              <a:schemeClr val="accent4"/>
            </a:lnRef>
          </a:bottom>
        </a:tcBdr>
        <a:fill>
          <a:solidFill>
            <a:schemeClr val="accent4">
              <a:alpha val="40000"/>
            </a:schemeClr>
          </a:solidFill>
        </a:fill>
      </a:tcStyle>
    </a:band1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fill>
          <a:solidFill>
            <a:schemeClr val="accent3">
              <a:tint val="40000"/>
            </a:schemeClr>
          </a:solidFill>
        </a:fill>
      </a:tcStyle>
    </a:band1H>
    <a:band1V>
      <a:tcStyle>
        <a:fill>
          <a:solidFill>
            <a:schemeClr val="accent3">
              <a:tint val="40000"/>
            </a:schemeClr>
          </a:solidFill>
        </a:fill>
      </a:tcStyle>
    </a:band1V>
    <a:lastCol>
      <a:tcTxStyle b="on">
        <a:fontRef idx="minor">
          <a:prstClr val="black"/>
        </a:fontRef>
        <a:schemeClr val="lt1"/>
      </a:tcTxStyle>
      <a:tcStyle>
        <a:fill>
          <a:solidFill>
            <a:schemeClr val="accent3"/>
          </a:solidFill>
        </a:fill>
      </a:tcStyle>
    </a:lastCol>
    <a:firstCol>
      <a:tcTxStyle b="on">
        <a:fontRef idx="minor">
          <a:prstClr val="black"/>
        </a:fontRef>
        <a:schemeClr val="lt1"/>
      </a:tcTxStyle>
      <a:tcStyle>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fill>
          <a:solidFill>
            <a:schemeClr val="accent3">
              <a:alpha val="40000"/>
            </a:schemeClr>
          </a:solidFill>
        </a:fill>
      </a:tcStyle>
    </a:band1H>
    <a:band1V>
      <a:tcStyle>
        <a:tcBdr>
          <a:top>
            <a:lnRef idx="1">
              <a:schemeClr val="accent3"/>
            </a:lnRef>
          </a:top>
          <a:bottom>
            <a:lnRef idx="1">
              <a:schemeClr val="accent3"/>
            </a:lnRef>
          </a:bottom>
        </a:tcBdr>
        <a:fill>
          <a:solidFill>
            <a:schemeClr val="accent3">
              <a:alpha val="40000"/>
            </a:schemeClr>
          </a:solidFill>
        </a:fill>
      </a:tcStyle>
    </a:band1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38.xml" /><Relationship Id="rId101" Type="http://schemas.openxmlformats.org/officeDocument/2006/relationships/slide" Target="slides/slide39.xml" /><Relationship Id="rId102" Type="http://schemas.openxmlformats.org/officeDocument/2006/relationships/slide" Target="slides/slide40.xml" /><Relationship Id="rId103" Type="http://schemas.openxmlformats.org/officeDocument/2006/relationships/slide" Target="slides/slide41.xml" /><Relationship Id="rId104" Type="http://schemas.openxmlformats.org/officeDocument/2006/relationships/slide" Target="slides/slide42.xml" /><Relationship Id="rId105" Type="http://schemas.openxmlformats.org/officeDocument/2006/relationships/slide" Target="slides/slide43.xml" /><Relationship Id="rId106" Type="http://schemas.openxmlformats.org/officeDocument/2006/relationships/slide" Target="slides/slide44.xml" /><Relationship Id="rId107" Type="http://schemas.openxmlformats.org/officeDocument/2006/relationships/slide" Target="slides/slide45.xml" /><Relationship Id="rId108" Type="http://schemas.openxmlformats.org/officeDocument/2006/relationships/slide" Target="slides/slide46.xml" /><Relationship Id="rId109" Type="http://schemas.openxmlformats.org/officeDocument/2006/relationships/slide" Target="slides/slide47.xml" /><Relationship Id="rId11" Type="http://schemas.openxmlformats.org/officeDocument/2006/relationships/slideMaster" Target="slideMasters/slideMaster11.xml" /><Relationship Id="rId110" Type="http://schemas.openxmlformats.org/officeDocument/2006/relationships/slide" Target="slides/slide48.xml" /><Relationship Id="rId111" Type="http://schemas.openxmlformats.org/officeDocument/2006/relationships/slide" Target="slides/slide49.xml" /><Relationship Id="rId112" Type="http://schemas.openxmlformats.org/officeDocument/2006/relationships/slide" Target="slides/slide50.xml" /><Relationship Id="rId113" Type="http://schemas.openxmlformats.org/officeDocument/2006/relationships/slide" Target="slides/slide51.xml" /><Relationship Id="rId114" Type="http://schemas.openxmlformats.org/officeDocument/2006/relationships/slide" Target="slides/slide52.xml" /><Relationship Id="rId115" Type="http://schemas.openxmlformats.org/officeDocument/2006/relationships/slide" Target="slides/slide53.xml" /><Relationship Id="rId116" Type="http://schemas.openxmlformats.org/officeDocument/2006/relationships/slide" Target="slides/slide54.xml" /><Relationship Id="rId117" Type="http://schemas.openxmlformats.org/officeDocument/2006/relationships/slide" Target="slides/slide55.xml" /><Relationship Id="rId118" Type="http://schemas.openxmlformats.org/officeDocument/2006/relationships/slide" Target="slides/slide56.xml" /><Relationship Id="rId119" Type="http://schemas.openxmlformats.org/officeDocument/2006/relationships/slide" Target="slides/slide57.xml" /><Relationship Id="rId12" Type="http://schemas.openxmlformats.org/officeDocument/2006/relationships/slideMaster" Target="slideMasters/slideMaster12.xml" /><Relationship Id="rId120" Type="http://schemas.openxmlformats.org/officeDocument/2006/relationships/slide" Target="slides/slide58.xml" /><Relationship Id="rId121" Type="http://schemas.openxmlformats.org/officeDocument/2006/relationships/slide" Target="slides/slide59.xml" /><Relationship Id="rId122" Type="http://schemas.openxmlformats.org/officeDocument/2006/relationships/slide" Target="slides/slide60.xml" /><Relationship Id="rId123" Type="http://schemas.openxmlformats.org/officeDocument/2006/relationships/slide" Target="slides/slide61.xml" /><Relationship Id="rId124" Type="http://schemas.openxmlformats.org/officeDocument/2006/relationships/slide" Target="slides/slide62.xml" /><Relationship Id="rId125" Type="http://schemas.openxmlformats.org/officeDocument/2006/relationships/slide" Target="slides/slide63.xml" /><Relationship Id="rId126" Type="http://schemas.openxmlformats.org/officeDocument/2006/relationships/slide" Target="slides/slide64.xml" /><Relationship Id="rId127" Type="http://schemas.openxmlformats.org/officeDocument/2006/relationships/slide" Target="slides/slide65.xml" /><Relationship Id="rId128" Type="http://schemas.openxmlformats.org/officeDocument/2006/relationships/slide" Target="slides/slide66.xml" /><Relationship Id="rId129" Type="http://schemas.openxmlformats.org/officeDocument/2006/relationships/slide" Target="slides/slide67.xml" /><Relationship Id="rId13" Type="http://schemas.openxmlformats.org/officeDocument/2006/relationships/slideMaster" Target="slideMasters/slideMaster13.xml" /><Relationship Id="rId130" Type="http://schemas.openxmlformats.org/officeDocument/2006/relationships/slide" Target="slides/slide68.xml" /><Relationship Id="rId131" Type="http://schemas.openxmlformats.org/officeDocument/2006/relationships/slide" Target="slides/slide69.xml" /><Relationship Id="rId132" Type="http://schemas.openxmlformats.org/officeDocument/2006/relationships/slide" Target="slides/slide70.xml" /><Relationship Id="rId133" Type="http://schemas.openxmlformats.org/officeDocument/2006/relationships/slide" Target="slides/slide71.xml" /><Relationship Id="rId134" Type="http://schemas.openxmlformats.org/officeDocument/2006/relationships/slide" Target="slides/slide72.xml" /><Relationship Id="rId135" Type="http://schemas.openxmlformats.org/officeDocument/2006/relationships/slide" Target="slides/slide73.xml" /><Relationship Id="rId136" Type="http://schemas.openxmlformats.org/officeDocument/2006/relationships/slide" Target="slides/slide74.xml" /><Relationship Id="rId137" Type="http://schemas.openxmlformats.org/officeDocument/2006/relationships/slide" Target="slides/slide75.xml" /><Relationship Id="rId138" Type="http://schemas.openxmlformats.org/officeDocument/2006/relationships/slide" Target="slides/slide76.xml" /><Relationship Id="rId139" Type="http://schemas.openxmlformats.org/officeDocument/2006/relationships/slide" Target="slides/slide77.xml" /><Relationship Id="rId14" Type="http://schemas.openxmlformats.org/officeDocument/2006/relationships/slideMaster" Target="slideMasters/slideMaster14.xml" /><Relationship Id="rId140" Type="http://schemas.openxmlformats.org/officeDocument/2006/relationships/slide" Target="slides/slide78.xml" /><Relationship Id="rId141" Type="http://schemas.openxmlformats.org/officeDocument/2006/relationships/slide" Target="slides/slide79.xml" /><Relationship Id="rId142" Type="http://schemas.openxmlformats.org/officeDocument/2006/relationships/slide" Target="slides/slide80.xml" /><Relationship Id="rId143" Type="http://schemas.openxmlformats.org/officeDocument/2006/relationships/slide" Target="slides/slide81.xml" /><Relationship Id="rId144" Type="http://schemas.openxmlformats.org/officeDocument/2006/relationships/slide" Target="slides/slide82.xml" /><Relationship Id="rId145" Type="http://schemas.openxmlformats.org/officeDocument/2006/relationships/slide" Target="slides/slide83.xml" /><Relationship Id="rId146" Type="http://schemas.openxmlformats.org/officeDocument/2006/relationships/slide" Target="slides/slide84.xml" /><Relationship Id="rId147" Type="http://schemas.openxmlformats.org/officeDocument/2006/relationships/slide" Target="slides/slide85.xml" /><Relationship Id="rId148" Type="http://schemas.openxmlformats.org/officeDocument/2006/relationships/slide" Target="slides/slide86.xml" /><Relationship Id="rId149" Type="http://schemas.openxmlformats.org/officeDocument/2006/relationships/slide" Target="slides/slide87.xml" /><Relationship Id="rId15" Type="http://schemas.openxmlformats.org/officeDocument/2006/relationships/slideMaster" Target="slideMasters/slideMaster15.xml" /><Relationship Id="rId150" Type="http://schemas.openxmlformats.org/officeDocument/2006/relationships/slide" Target="slides/slide88.xml" /><Relationship Id="rId151" Type="http://schemas.openxmlformats.org/officeDocument/2006/relationships/slide" Target="slides/slide89.xml" /><Relationship Id="rId152" Type="http://schemas.openxmlformats.org/officeDocument/2006/relationships/slide" Target="slides/slide90.xml" /><Relationship Id="rId153" Type="http://schemas.openxmlformats.org/officeDocument/2006/relationships/slide" Target="slides/slide91.xml" /><Relationship Id="rId154" Type="http://schemas.openxmlformats.org/officeDocument/2006/relationships/slide" Target="slides/slide92.xml" /><Relationship Id="rId155" Type="http://schemas.openxmlformats.org/officeDocument/2006/relationships/slide" Target="slides/slide93.xml" /><Relationship Id="rId156" Type="http://schemas.openxmlformats.org/officeDocument/2006/relationships/slide" Target="slides/slide94.xml" /><Relationship Id="rId157" Type="http://schemas.openxmlformats.org/officeDocument/2006/relationships/slide" Target="slides/slide95.xml" /><Relationship Id="rId158" Type="http://schemas.openxmlformats.org/officeDocument/2006/relationships/slide" Target="slides/slide96.xml" /><Relationship Id="rId159" Type="http://schemas.openxmlformats.org/officeDocument/2006/relationships/slide" Target="slides/slide97.xml" /><Relationship Id="rId16" Type="http://schemas.openxmlformats.org/officeDocument/2006/relationships/slideMaster" Target="slideMasters/slideMaster16.xml" /><Relationship Id="rId160" Type="http://schemas.openxmlformats.org/officeDocument/2006/relationships/slide" Target="slides/slide98.xml" /><Relationship Id="rId161" Type="http://schemas.openxmlformats.org/officeDocument/2006/relationships/slide" Target="slides/slide99.xml" /><Relationship Id="rId162" Type="http://schemas.openxmlformats.org/officeDocument/2006/relationships/slide" Target="slides/slide100.xml" /><Relationship Id="rId163" Type="http://schemas.openxmlformats.org/officeDocument/2006/relationships/slide" Target="slides/slide101.xml" /><Relationship Id="rId164" Type="http://schemas.openxmlformats.org/officeDocument/2006/relationships/slide" Target="slides/slide102.xml" /><Relationship Id="rId165" Type="http://schemas.openxmlformats.org/officeDocument/2006/relationships/slide" Target="slides/slide103.xml" /><Relationship Id="rId166" Type="http://schemas.openxmlformats.org/officeDocument/2006/relationships/slide" Target="slides/slide104.xml" /><Relationship Id="rId167" Type="http://schemas.openxmlformats.org/officeDocument/2006/relationships/slide" Target="slides/slide105.xml" /><Relationship Id="rId168" Type="http://schemas.openxmlformats.org/officeDocument/2006/relationships/slide" Target="slides/slide106.xml" /><Relationship Id="rId169" Type="http://schemas.openxmlformats.org/officeDocument/2006/relationships/slide" Target="slides/slide107.xml" /><Relationship Id="rId17" Type="http://schemas.openxmlformats.org/officeDocument/2006/relationships/slideMaster" Target="slideMasters/slideMaster17.xml" /><Relationship Id="rId170" Type="http://schemas.openxmlformats.org/officeDocument/2006/relationships/slide" Target="slides/slide108.xml" /><Relationship Id="rId171" Type="http://schemas.openxmlformats.org/officeDocument/2006/relationships/slide" Target="slides/slide109.xml" /><Relationship Id="rId172" Type="http://schemas.openxmlformats.org/officeDocument/2006/relationships/slide" Target="slides/slide110.xml" /><Relationship Id="rId173" Type="http://schemas.openxmlformats.org/officeDocument/2006/relationships/slide" Target="slides/slide111.xml" /><Relationship Id="rId174" Type="http://schemas.openxmlformats.org/officeDocument/2006/relationships/slide" Target="slides/slide112.xml" /><Relationship Id="rId175" Type="http://schemas.openxmlformats.org/officeDocument/2006/relationships/slide" Target="slides/slide113.xml" /><Relationship Id="rId176" Type="http://schemas.openxmlformats.org/officeDocument/2006/relationships/slide" Target="slides/slide114.xml" /><Relationship Id="rId177" Type="http://schemas.openxmlformats.org/officeDocument/2006/relationships/slide" Target="slides/slide115.xml" /><Relationship Id="rId178" Type="http://schemas.openxmlformats.org/officeDocument/2006/relationships/slide" Target="slides/slide116.xml" /><Relationship Id="rId179" Type="http://schemas.openxmlformats.org/officeDocument/2006/relationships/slide" Target="slides/slide117.xml" /><Relationship Id="rId18" Type="http://schemas.openxmlformats.org/officeDocument/2006/relationships/slideMaster" Target="slideMasters/slideMaster18.xml" /><Relationship Id="rId180" Type="http://schemas.openxmlformats.org/officeDocument/2006/relationships/slide" Target="slides/slide118.xml" /><Relationship Id="rId181" Type="http://schemas.openxmlformats.org/officeDocument/2006/relationships/slide" Target="slides/slide119.xml" /><Relationship Id="rId182" Type="http://schemas.openxmlformats.org/officeDocument/2006/relationships/slide" Target="slides/slide120.xml" /><Relationship Id="rId183" Type="http://schemas.openxmlformats.org/officeDocument/2006/relationships/slide" Target="slides/slide121.xml" /><Relationship Id="rId184" Type="http://schemas.openxmlformats.org/officeDocument/2006/relationships/slide" Target="slides/slide122.xml" /><Relationship Id="rId185" Type="http://schemas.openxmlformats.org/officeDocument/2006/relationships/slide" Target="slides/slide123.xml" /><Relationship Id="rId186" Type="http://schemas.openxmlformats.org/officeDocument/2006/relationships/slide" Target="slides/slide124.xml" /><Relationship Id="rId187" Type="http://schemas.openxmlformats.org/officeDocument/2006/relationships/slide" Target="slides/slide125.xml" /><Relationship Id="rId188" Type="http://schemas.openxmlformats.org/officeDocument/2006/relationships/slide" Target="slides/slide126.xml" /><Relationship Id="rId189" Type="http://schemas.openxmlformats.org/officeDocument/2006/relationships/slide" Target="slides/slide127.xml" /><Relationship Id="rId19" Type="http://schemas.openxmlformats.org/officeDocument/2006/relationships/slideMaster" Target="slideMasters/slideMaster19.xml" /><Relationship Id="rId190" Type="http://schemas.openxmlformats.org/officeDocument/2006/relationships/slide" Target="slides/slide128.xml" /><Relationship Id="rId191" Type="http://schemas.openxmlformats.org/officeDocument/2006/relationships/slide" Target="slides/slide129.xml" /><Relationship Id="rId192" Type="http://schemas.openxmlformats.org/officeDocument/2006/relationships/slide" Target="slides/slide130.xml" /><Relationship Id="rId193" Type="http://schemas.openxmlformats.org/officeDocument/2006/relationships/slide" Target="slides/slide131.xml" /><Relationship Id="rId194" Type="http://schemas.openxmlformats.org/officeDocument/2006/relationships/slide" Target="slides/slide132.xml" /><Relationship Id="rId195" Type="http://schemas.openxmlformats.org/officeDocument/2006/relationships/slide" Target="slides/slide133.xml" /><Relationship Id="rId196" Type="http://schemas.openxmlformats.org/officeDocument/2006/relationships/slide" Target="slides/slide134.xml" /><Relationship Id="rId197" Type="http://schemas.openxmlformats.org/officeDocument/2006/relationships/slide" Target="slides/slide135.xml" /><Relationship Id="rId198" Type="http://schemas.openxmlformats.org/officeDocument/2006/relationships/slide" Target="slides/slide136.xml" /><Relationship Id="rId199" Type="http://schemas.openxmlformats.org/officeDocument/2006/relationships/slide" Target="slides/slide137.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38.xml" /><Relationship Id="rId201" Type="http://schemas.openxmlformats.org/officeDocument/2006/relationships/slide" Target="slides/slide139.xml" /><Relationship Id="rId202" Type="http://schemas.openxmlformats.org/officeDocument/2006/relationships/slide" Target="slides/slide140.xml" /><Relationship Id="rId203" Type="http://schemas.openxmlformats.org/officeDocument/2006/relationships/slide" Target="slides/slide141.xml" /><Relationship Id="rId204" Type="http://schemas.openxmlformats.org/officeDocument/2006/relationships/slide" Target="slides/slide142.xml" /><Relationship Id="rId205" Type="http://schemas.openxmlformats.org/officeDocument/2006/relationships/slide" Target="slides/slide143.xml" /><Relationship Id="rId206" Type="http://schemas.openxmlformats.org/officeDocument/2006/relationships/slide" Target="slides/slide144.xml" /><Relationship Id="rId207" Type="http://schemas.openxmlformats.org/officeDocument/2006/relationships/slide" Target="slides/slide145.xml" /><Relationship Id="rId208" Type="http://schemas.openxmlformats.org/officeDocument/2006/relationships/slide" Target="slides/slide146.xml" /><Relationship Id="rId209" Type="http://schemas.openxmlformats.org/officeDocument/2006/relationships/slide" Target="slides/slide147.xml" /><Relationship Id="rId21" Type="http://schemas.openxmlformats.org/officeDocument/2006/relationships/slideMaster" Target="slideMasters/slideMaster21.xml" /><Relationship Id="rId210" Type="http://schemas.openxmlformats.org/officeDocument/2006/relationships/slide" Target="slides/slide148.xml" /><Relationship Id="rId211" Type="http://schemas.openxmlformats.org/officeDocument/2006/relationships/slide" Target="slides/slide149.xml" /><Relationship Id="rId212" Type="http://schemas.openxmlformats.org/officeDocument/2006/relationships/slide" Target="slides/slide150.xml" /><Relationship Id="rId213" Type="http://schemas.openxmlformats.org/officeDocument/2006/relationships/slide" Target="slides/slide151.xml" /><Relationship Id="rId214" Type="http://schemas.openxmlformats.org/officeDocument/2006/relationships/slide" Target="slides/slide152.xml" /><Relationship Id="rId215" Type="http://schemas.openxmlformats.org/officeDocument/2006/relationships/slide" Target="slides/slide153.xml" /><Relationship Id="rId216" Type="http://schemas.openxmlformats.org/officeDocument/2006/relationships/slide" Target="slides/slide154.xml" /><Relationship Id="rId217" Type="http://schemas.openxmlformats.org/officeDocument/2006/relationships/slide" Target="slides/slide155.xml" /><Relationship Id="rId218" Type="http://schemas.openxmlformats.org/officeDocument/2006/relationships/slide" Target="slides/slide156.xml" /><Relationship Id="rId219" Type="http://schemas.openxmlformats.org/officeDocument/2006/relationships/slide" Target="slides/slide157.xml" /><Relationship Id="rId22" Type="http://schemas.openxmlformats.org/officeDocument/2006/relationships/slideMaster" Target="slideMasters/slideMaster22.xml" /><Relationship Id="rId220" Type="http://schemas.openxmlformats.org/officeDocument/2006/relationships/slide" Target="slides/slide158.xml" /><Relationship Id="rId221" Type="http://schemas.openxmlformats.org/officeDocument/2006/relationships/slide" Target="slides/slide159.xml" /><Relationship Id="rId222" Type="http://schemas.openxmlformats.org/officeDocument/2006/relationships/slide" Target="slides/slide160.xml" /><Relationship Id="rId223" Type="http://schemas.openxmlformats.org/officeDocument/2006/relationships/slide" Target="slides/slide161.xml" /><Relationship Id="rId224" Type="http://schemas.openxmlformats.org/officeDocument/2006/relationships/slide" Target="slides/slide162.xml" /><Relationship Id="rId225" Type="http://schemas.openxmlformats.org/officeDocument/2006/relationships/slide" Target="slides/slide163.xml" /><Relationship Id="rId226" Type="http://schemas.openxmlformats.org/officeDocument/2006/relationships/slide" Target="slides/slide164.xml" /><Relationship Id="rId227" Type="http://schemas.openxmlformats.org/officeDocument/2006/relationships/slide" Target="slides/slide165.xml" /><Relationship Id="rId228" Type="http://schemas.openxmlformats.org/officeDocument/2006/relationships/slide" Target="slides/slide166.xml" /><Relationship Id="rId229" Type="http://schemas.openxmlformats.org/officeDocument/2006/relationships/slide" Target="slides/slide167.xml" /><Relationship Id="rId23" Type="http://schemas.openxmlformats.org/officeDocument/2006/relationships/slideMaster" Target="slideMasters/slideMaster23.xml" /><Relationship Id="rId230" Type="http://schemas.openxmlformats.org/officeDocument/2006/relationships/slide" Target="slides/slide168.xml" /><Relationship Id="rId231" Type="http://schemas.openxmlformats.org/officeDocument/2006/relationships/slide" Target="slides/slide169.xml" /><Relationship Id="rId232" Type="http://schemas.openxmlformats.org/officeDocument/2006/relationships/slide" Target="slides/slide170.xml" /><Relationship Id="rId233" Type="http://schemas.openxmlformats.org/officeDocument/2006/relationships/slide" Target="slides/slide171.xml" /><Relationship Id="rId234" Type="http://schemas.openxmlformats.org/officeDocument/2006/relationships/slide" Target="slides/slide172.xml" /><Relationship Id="rId235" Type="http://schemas.openxmlformats.org/officeDocument/2006/relationships/slide" Target="slides/slide173.xml" /><Relationship Id="rId236" Type="http://schemas.openxmlformats.org/officeDocument/2006/relationships/slide" Target="slides/slide174.xml" /><Relationship Id="rId237" Type="http://schemas.openxmlformats.org/officeDocument/2006/relationships/slide" Target="slides/slide175.xml" /><Relationship Id="rId238" Type="http://schemas.openxmlformats.org/officeDocument/2006/relationships/slide" Target="slides/slide176.xml" /><Relationship Id="rId239" Type="http://schemas.openxmlformats.org/officeDocument/2006/relationships/slide" Target="slides/slide177.xml" /><Relationship Id="rId24" Type="http://schemas.openxmlformats.org/officeDocument/2006/relationships/slideMaster" Target="slideMasters/slideMaster24.xml" /><Relationship Id="rId240" Type="http://schemas.openxmlformats.org/officeDocument/2006/relationships/slide" Target="slides/slide178.xml" /><Relationship Id="rId241" Type="http://schemas.openxmlformats.org/officeDocument/2006/relationships/slide" Target="slides/slide179.xml" /><Relationship Id="rId242" Type="http://schemas.openxmlformats.org/officeDocument/2006/relationships/slide" Target="slides/slide180.xml" /><Relationship Id="rId243" Type="http://schemas.openxmlformats.org/officeDocument/2006/relationships/slide" Target="slides/slide181.xml" /><Relationship Id="rId244" Type="http://schemas.openxmlformats.org/officeDocument/2006/relationships/slide" Target="slides/slide182.xml" /><Relationship Id="rId245" Type="http://schemas.openxmlformats.org/officeDocument/2006/relationships/slide" Target="slides/slide183.xml" /><Relationship Id="rId246" Type="http://schemas.openxmlformats.org/officeDocument/2006/relationships/slide" Target="slides/slide184.xml" /><Relationship Id="rId247" Type="http://schemas.openxmlformats.org/officeDocument/2006/relationships/slide" Target="slides/slide185.xml" /><Relationship Id="rId248" Type="http://schemas.openxmlformats.org/officeDocument/2006/relationships/slide" Target="slides/slide186.xml" /><Relationship Id="rId249" Type="http://schemas.openxmlformats.org/officeDocument/2006/relationships/slide" Target="slides/slide187.xml" /><Relationship Id="rId25" Type="http://schemas.openxmlformats.org/officeDocument/2006/relationships/slideMaster" Target="slideMasters/slideMaster25.xml" /><Relationship Id="rId250" Type="http://schemas.openxmlformats.org/officeDocument/2006/relationships/slide" Target="slides/slide188.xml" /><Relationship Id="rId251" Type="http://schemas.openxmlformats.org/officeDocument/2006/relationships/slide" Target="slides/slide189.xml" /><Relationship Id="rId252" Type="http://schemas.openxmlformats.org/officeDocument/2006/relationships/slide" Target="slides/slide190.xml" /><Relationship Id="rId253" Type="http://schemas.openxmlformats.org/officeDocument/2006/relationships/slide" Target="slides/slide191.xml" /><Relationship Id="rId254" Type="http://schemas.openxmlformats.org/officeDocument/2006/relationships/slide" Target="slides/slide192.xml" /><Relationship Id="rId255" Type="http://schemas.openxmlformats.org/officeDocument/2006/relationships/slide" Target="slides/slide193.xml" /><Relationship Id="rId256" Type="http://schemas.openxmlformats.org/officeDocument/2006/relationships/slide" Target="slides/slide194.xml" /><Relationship Id="rId257" Type="http://schemas.openxmlformats.org/officeDocument/2006/relationships/slide" Target="slides/slide195.xml" /><Relationship Id="rId258" Type="http://schemas.openxmlformats.org/officeDocument/2006/relationships/slide" Target="slides/slide196.xml" /><Relationship Id="rId259" Type="http://schemas.openxmlformats.org/officeDocument/2006/relationships/slide" Target="slides/slide197.xml" /><Relationship Id="rId26" Type="http://schemas.openxmlformats.org/officeDocument/2006/relationships/slideMaster" Target="slideMasters/slideMaster26.xml" /><Relationship Id="rId260" Type="http://schemas.openxmlformats.org/officeDocument/2006/relationships/slide" Target="slides/slide198.xml" /><Relationship Id="rId261" Type="http://schemas.openxmlformats.org/officeDocument/2006/relationships/slide" Target="slides/slide199.xml" /><Relationship Id="rId262" Type="http://schemas.openxmlformats.org/officeDocument/2006/relationships/slide" Target="slides/slide200.xml" /><Relationship Id="rId263" Type="http://schemas.openxmlformats.org/officeDocument/2006/relationships/slide" Target="slides/slide201.xml" /><Relationship Id="rId264" Type="http://schemas.openxmlformats.org/officeDocument/2006/relationships/slide" Target="slides/slide202.xml" /><Relationship Id="rId265" Type="http://schemas.openxmlformats.org/officeDocument/2006/relationships/slide" Target="slides/slide203.xml" /><Relationship Id="rId266" Type="http://schemas.openxmlformats.org/officeDocument/2006/relationships/slide" Target="slides/slide204.xml" /><Relationship Id="rId267" Type="http://schemas.openxmlformats.org/officeDocument/2006/relationships/slide" Target="slides/slide205.xml" /><Relationship Id="rId268" Type="http://schemas.openxmlformats.org/officeDocument/2006/relationships/slide" Target="slides/slide206.xml" /><Relationship Id="rId269" Type="http://schemas.openxmlformats.org/officeDocument/2006/relationships/slide" Target="slides/slide207.xml" /><Relationship Id="rId27" Type="http://schemas.openxmlformats.org/officeDocument/2006/relationships/slideMaster" Target="slideMasters/slideMaster27.xml" /><Relationship Id="rId270" Type="http://schemas.openxmlformats.org/officeDocument/2006/relationships/slide" Target="slides/slide208.xml" /><Relationship Id="rId271" Type="http://schemas.openxmlformats.org/officeDocument/2006/relationships/slide" Target="slides/slide209.xml" /><Relationship Id="rId272" Type="http://schemas.openxmlformats.org/officeDocument/2006/relationships/slide" Target="slides/slide210.xml" /><Relationship Id="rId273" Type="http://schemas.openxmlformats.org/officeDocument/2006/relationships/slide" Target="slides/slide211.xml" /><Relationship Id="rId274" Type="http://schemas.openxmlformats.org/officeDocument/2006/relationships/slide" Target="slides/slide212.xml" /><Relationship Id="rId275" Type="http://schemas.openxmlformats.org/officeDocument/2006/relationships/slide" Target="slides/slide213.xml" /><Relationship Id="rId276" Type="http://schemas.openxmlformats.org/officeDocument/2006/relationships/slide" Target="slides/slide214.xml" /><Relationship Id="rId277" Type="http://schemas.openxmlformats.org/officeDocument/2006/relationships/slide" Target="slides/slide215.xml" /><Relationship Id="rId278" Type="http://schemas.openxmlformats.org/officeDocument/2006/relationships/slide" Target="slides/slide216.xml" /><Relationship Id="rId279" Type="http://schemas.openxmlformats.org/officeDocument/2006/relationships/slide" Target="slides/slide217.xml" /><Relationship Id="rId28" Type="http://schemas.openxmlformats.org/officeDocument/2006/relationships/slideMaster" Target="slideMasters/slideMaster28.xml" /><Relationship Id="rId280" Type="http://schemas.openxmlformats.org/officeDocument/2006/relationships/slide" Target="slides/slide218.xml" /><Relationship Id="rId281" Type="http://schemas.openxmlformats.org/officeDocument/2006/relationships/slide" Target="slides/slide219.xml" /><Relationship Id="rId282" Type="http://schemas.openxmlformats.org/officeDocument/2006/relationships/slide" Target="slides/slide220.xml" /><Relationship Id="rId283" Type="http://schemas.openxmlformats.org/officeDocument/2006/relationships/slide" Target="slides/slide221.xml" /><Relationship Id="rId284" Type="http://schemas.openxmlformats.org/officeDocument/2006/relationships/slide" Target="slides/slide222.xml" /><Relationship Id="rId285" Type="http://schemas.openxmlformats.org/officeDocument/2006/relationships/slide" Target="slides/slide223.xml" /><Relationship Id="rId286" Type="http://schemas.openxmlformats.org/officeDocument/2006/relationships/slide" Target="slides/slide224.xml" /><Relationship Id="rId287" Type="http://schemas.openxmlformats.org/officeDocument/2006/relationships/slide" Target="slides/slide225.xml" /><Relationship Id="rId288" Type="http://schemas.openxmlformats.org/officeDocument/2006/relationships/slide" Target="slides/slide226.xml" /><Relationship Id="rId289" Type="http://schemas.openxmlformats.org/officeDocument/2006/relationships/slide" Target="slides/slide227.xml" /><Relationship Id="rId29" Type="http://schemas.openxmlformats.org/officeDocument/2006/relationships/slideMaster" Target="slideMasters/slideMaster29.xml" /><Relationship Id="rId290" Type="http://schemas.openxmlformats.org/officeDocument/2006/relationships/slide" Target="slides/slide228.xml" /><Relationship Id="rId291" Type="http://schemas.openxmlformats.org/officeDocument/2006/relationships/slide" Target="slides/slide229.xml" /><Relationship Id="rId292" Type="http://schemas.openxmlformats.org/officeDocument/2006/relationships/slide" Target="slides/slide230.xml" /><Relationship Id="rId293" Type="http://schemas.openxmlformats.org/officeDocument/2006/relationships/slide" Target="slides/slide231.xml" /><Relationship Id="rId294" Type="http://schemas.openxmlformats.org/officeDocument/2006/relationships/slide" Target="slides/slide232.xml" /><Relationship Id="rId295" Type="http://schemas.openxmlformats.org/officeDocument/2006/relationships/slide" Target="slides/slide233.xml" /><Relationship Id="rId296" Type="http://schemas.openxmlformats.org/officeDocument/2006/relationships/slide" Target="slides/slide234.xml" /><Relationship Id="rId297" Type="http://schemas.openxmlformats.org/officeDocument/2006/relationships/slide" Target="slides/slide235.xml" /><Relationship Id="rId298" Type="http://schemas.openxmlformats.org/officeDocument/2006/relationships/slide" Target="slides/slide236.xml" /><Relationship Id="rId299" Type="http://schemas.openxmlformats.org/officeDocument/2006/relationships/slide" Target="slides/slide237.xml" /><Relationship Id="rId3" Type="http://schemas.openxmlformats.org/officeDocument/2006/relationships/slideMaster" Target="slideMasters/slideMaster3.xml" /><Relationship Id="rId30" Type="http://schemas.openxmlformats.org/officeDocument/2006/relationships/slideMaster" Target="slideMasters/slideMaster30.xml" /><Relationship Id="rId300" Type="http://schemas.openxmlformats.org/officeDocument/2006/relationships/slide" Target="slides/slide238.xml" /><Relationship Id="rId301" Type="http://schemas.openxmlformats.org/officeDocument/2006/relationships/slide" Target="slides/slide239.xml" /><Relationship Id="rId302" Type="http://schemas.openxmlformats.org/officeDocument/2006/relationships/slide" Target="slides/slide240.xml" /><Relationship Id="rId303" Type="http://schemas.openxmlformats.org/officeDocument/2006/relationships/slide" Target="slides/slide241.xml" /><Relationship Id="rId304" Type="http://schemas.openxmlformats.org/officeDocument/2006/relationships/slide" Target="slides/slide242.xml" /><Relationship Id="rId305" Type="http://schemas.openxmlformats.org/officeDocument/2006/relationships/slide" Target="slides/slide243.xml" /><Relationship Id="rId306" Type="http://schemas.openxmlformats.org/officeDocument/2006/relationships/slide" Target="slides/slide244.xml" /><Relationship Id="rId307" Type="http://schemas.openxmlformats.org/officeDocument/2006/relationships/slide" Target="slides/slide245.xml" /><Relationship Id="rId308" Type="http://schemas.openxmlformats.org/officeDocument/2006/relationships/slide" Target="slides/slide246.xml" /><Relationship Id="rId309" Type="http://schemas.openxmlformats.org/officeDocument/2006/relationships/slide" Target="slides/slide247.xml" /><Relationship Id="rId31" Type="http://schemas.openxmlformats.org/officeDocument/2006/relationships/slideMaster" Target="slideMasters/slideMaster31.xml" /><Relationship Id="rId310" Type="http://schemas.openxmlformats.org/officeDocument/2006/relationships/slide" Target="slides/slide248.xml" /><Relationship Id="rId311" Type="http://schemas.openxmlformats.org/officeDocument/2006/relationships/slide" Target="slides/slide249.xml" /><Relationship Id="rId312" Type="http://schemas.openxmlformats.org/officeDocument/2006/relationships/slide" Target="slides/slide250.xml" /><Relationship Id="rId313" Type="http://schemas.openxmlformats.org/officeDocument/2006/relationships/slide" Target="slides/slide251.xml" /><Relationship Id="rId314" Type="http://schemas.openxmlformats.org/officeDocument/2006/relationships/slide" Target="slides/slide252.xml" /><Relationship Id="rId315" Type="http://schemas.openxmlformats.org/officeDocument/2006/relationships/slide" Target="slides/slide253.xml" /><Relationship Id="rId316" Type="http://schemas.openxmlformats.org/officeDocument/2006/relationships/slide" Target="slides/slide254.xml" /><Relationship Id="rId317" Type="http://schemas.openxmlformats.org/officeDocument/2006/relationships/slide" Target="slides/slide255.xml" /><Relationship Id="rId318" Type="http://schemas.openxmlformats.org/officeDocument/2006/relationships/slide" Target="slides/slide256.xml" /><Relationship Id="rId319" Type="http://schemas.openxmlformats.org/officeDocument/2006/relationships/slide" Target="slides/slide257.xml" /><Relationship Id="rId32" Type="http://schemas.openxmlformats.org/officeDocument/2006/relationships/slideMaster" Target="slideMasters/slideMaster32.xml" /><Relationship Id="rId320" Type="http://schemas.openxmlformats.org/officeDocument/2006/relationships/slide" Target="slides/slide258.xml" /><Relationship Id="rId321" Type="http://schemas.openxmlformats.org/officeDocument/2006/relationships/slide" Target="slides/slide259.xml" /><Relationship Id="rId322" Type="http://schemas.openxmlformats.org/officeDocument/2006/relationships/slide" Target="slides/slide260.xml" /><Relationship Id="rId323" Type="http://schemas.openxmlformats.org/officeDocument/2006/relationships/slide" Target="slides/slide261.xml" /><Relationship Id="rId324" Type="http://schemas.openxmlformats.org/officeDocument/2006/relationships/slide" Target="slides/slide262.xml" /><Relationship Id="rId325" Type="http://schemas.openxmlformats.org/officeDocument/2006/relationships/slide" Target="slides/slide263.xml" /><Relationship Id="rId326" Type="http://schemas.openxmlformats.org/officeDocument/2006/relationships/slide" Target="slides/slide264.xml" /><Relationship Id="rId327" Type="http://schemas.openxmlformats.org/officeDocument/2006/relationships/slide" Target="slides/slide265.xml" /><Relationship Id="rId328" Type="http://schemas.openxmlformats.org/officeDocument/2006/relationships/slide" Target="slides/slide266.xml" /><Relationship Id="rId329" Type="http://schemas.openxmlformats.org/officeDocument/2006/relationships/slide" Target="slides/slide267.xml" /><Relationship Id="rId33" Type="http://schemas.openxmlformats.org/officeDocument/2006/relationships/slideMaster" Target="slideMasters/slideMaster33.xml" /><Relationship Id="rId330" Type="http://schemas.openxmlformats.org/officeDocument/2006/relationships/slide" Target="slides/slide268.xml" /><Relationship Id="rId331" Type="http://schemas.openxmlformats.org/officeDocument/2006/relationships/slide" Target="slides/slide269.xml" /><Relationship Id="rId332" Type="http://schemas.openxmlformats.org/officeDocument/2006/relationships/slide" Target="slides/slide270.xml" /><Relationship Id="rId333" Type="http://schemas.openxmlformats.org/officeDocument/2006/relationships/slide" Target="slides/slide271.xml" /><Relationship Id="rId334" Type="http://schemas.openxmlformats.org/officeDocument/2006/relationships/slide" Target="slides/slide272.xml" /><Relationship Id="rId335" Type="http://schemas.openxmlformats.org/officeDocument/2006/relationships/slide" Target="slides/slide273.xml" /><Relationship Id="rId336" Type="http://schemas.openxmlformats.org/officeDocument/2006/relationships/slide" Target="slides/slide274.xml" /><Relationship Id="rId337" Type="http://schemas.openxmlformats.org/officeDocument/2006/relationships/slide" Target="slides/slide275.xml" /><Relationship Id="rId338" Type="http://schemas.openxmlformats.org/officeDocument/2006/relationships/slide" Target="slides/slide276.xml" /><Relationship Id="rId339" Type="http://schemas.openxmlformats.org/officeDocument/2006/relationships/slide" Target="slides/slide277.xml" /><Relationship Id="rId34" Type="http://schemas.openxmlformats.org/officeDocument/2006/relationships/slideMaster" Target="slideMasters/slideMaster34.xml" /><Relationship Id="rId340" Type="http://schemas.openxmlformats.org/officeDocument/2006/relationships/slide" Target="slides/slide278.xml" /><Relationship Id="rId341" Type="http://schemas.openxmlformats.org/officeDocument/2006/relationships/slide" Target="slides/slide279.xml" /><Relationship Id="rId342" Type="http://schemas.openxmlformats.org/officeDocument/2006/relationships/slide" Target="slides/slide280.xml" /><Relationship Id="rId343" Type="http://schemas.openxmlformats.org/officeDocument/2006/relationships/slide" Target="slides/slide281.xml" /><Relationship Id="rId344" Type="http://schemas.openxmlformats.org/officeDocument/2006/relationships/slide" Target="slides/slide282.xml" /><Relationship Id="rId345" Type="http://schemas.openxmlformats.org/officeDocument/2006/relationships/slide" Target="slides/slide283.xml" /><Relationship Id="rId346" Type="http://schemas.openxmlformats.org/officeDocument/2006/relationships/slide" Target="slides/slide284.xml" /><Relationship Id="rId347" Type="http://schemas.openxmlformats.org/officeDocument/2006/relationships/slide" Target="slides/slide285.xml" /><Relationship Id="rId348" Type="http://schemas.openxmlformats.org/officeDocument/2006/relationships/slide" Target="slides/slide286.xml" /><Relationship Id="rId349" Type="http://schemas.openxmlformats.org/officeDocument/2006/relationships/slide" Target="slides/slide287.xml" /><Relationship Id="rId35" Type="http://schemas.openxmlformats.org/officeDocument/2006/relationships/slideMaster" Target="slideMasters/slideMaster35.xml" /><Relationship Id="rId350" Type="http://schemas.openxmlformats.org/officeDocument/2006/relationships/slide" Target="slides/slide288.xml" /><Relationship Id="rId351" Type="http://schemas.openxmlformats.org/officeDocument/2006/relationships/slide" Target="slides/slide289.xml" /><Relationship Id="rId352" Type="http://schemas.openxmlformats.org/officeDocument/2006/relationships/slide" Target="slides/slide290.xml" /><Relationship Id="rId353" Type="http://schemas.openxmlformats.org/officeDocument/2006/relationships/slide" Target="slides/slide291.xml" /><Relationship Id="rId354" Type="http://schemas.openxmlformats.org/officeDocument/2006/relationships/slide" Target="slides/slide292.xml" /><Relationship Id="rId355" Type="http://schemas.openxmlformats.org/officeDocument/2006/relationships/slide" Target="slides/slide293.xml" /><Relationship Id="rId356" Type="http://schemas.openxmlformats.org/officeDocument/2006/relationships/slide" Target="slides/slide294.xml" /><Relationship Id="rId357" Type="http://schemas.openxmlformats.org/officeDocument/2006/relationships/slide" Target="slides/slide295.xml" /><Relationship Id="rId358" Type="http://schemas.openxmlformats.org/officeDocument/2006/relationships/slide" Target="slides/slide296.xml" /><Relationship Id="rId359" Type="http://schemas.openxmlformats.org/officeDocument/2006/relationships/slide" Target="slides/slide297.xml" /><Relationship Id="rId36" Type="http://schemas.openxmlformats.org/officeDocument/2006/relationships/slideMaster" Target="slideMasters/slideMaster36.xml" /><Relationship Id="rId360" Type="http://schemas.openxmlformats.org/officeDocument/2006/relationships/slide" Target="slides/slide298.xml" /><Relationship Id="rId361" Type="http://schemas.openxmlformats.org/officeDocument/2006/relationships/slide" Target="slides/slide299.xml" /><Relationship Id="rId362" Type="http://schemas.openxmlformats.org/officeDocument/2006/relationships/slide" Target="slides/slide300.xml" /><Relationship Id="rId363" Type="http://schemas.openxmlformats.org/officeDocument/2006/relationships/slide" Target="slides/slide301.xml" /><Relationship Id="rId364" Type="http://schemas.openxmlformats.org/officeDocument/2006/relationships/slide" Target="slides/slide302.xml" /><Relationship Id="rId365" Type="http://schemas.openxmlformats.org/officeDocument/2006/relationships/slide" Target="slides/slide303.xml" /><Relationship Id="rId366" Type="http://schemas.openxmlformats.org/officeDocument/2006/relationships/slide" Target="slides/slide304.xml" /><Relationship Id="rId367" Type="http://schemas.openxmlformats.org/officeDocument/2006/relationships/slide" Target="slides/slide305.xml" /><Relationship Id="rId368" Type="http://schemas.openxmlformats.org/officeDocument/2006/relationships/slide" Target="slides/slide306.xml" /><Relationship Id="rId369" Type="http://schemas.openxmlformats.org/officeDocument/2006/relationships/slide" Target="slides/slide307.xml" /><Relationship Id="rId37" Type="http://schemas.openxmlformats.org/officeDocument/2006/relationships/slideMaster" Target="slideMasters/slideMaster37.xml" /><Relationship Id="rId370" Type="http://schemas.openxmlformats.org/officeDocument/2006/relationships/slide" Target="slides/slide308.xml" /><Relationship Id="rId371" Type="http://schemas.openxmlformats.org/officeDocument/2006/relationships/slide" Target="slides/slide309.xml" /><Relationship Id="rId372" Type="http://schemas.openxmlformats.org/officeDocument/2006/relationships/slide" Target="slides/slide310.xml" /><Relationship Id="rId373" Type="http://schemas.openxmlformats.org/officeDocument/2006/relationships/slide" Target="slides/slide311.xml" /><Relationship Id="rId374" Type="http://schemas.openxmlformats.org/officeDocument/2006/relationships/slide" Target="slides/slide312.xml" /><Relationship Id="rId375" Type="http://schemas.openxmlformats.org/officeDocument/2006/relationships/slide" Target="slides/slide313.xml" /><Relationship Id="rId376" Type="http://schemas.openxmlformats.org/officeDocument/2006/relationships/slide" Target="slides/slide314.xml" /><Relationship Id="rId377" Type="http://schemas.openxmlformats.org/officeDocument/2006/relationships/slide" Target="slides/slide315.xml" /><Relationship Id="rId378" Type="http://schemas.openxmlformats.org/officeDocument/2006/relationships/slide" Target="slides/slide316.xml" /><Relationship Id="rId379" Type="http://schemas.openxmlformats.org/officeDocument/2006/relationships/slide" Target="slides/slide317.xml" /><Relationship Id="rId38" Type="http://schemas.openxmlformats.org/officeDocument/2006/relationships/slideMaster" Target="slideMasters/slideMaster38.xml" /><Relationship Id="rId380" Type="http://schemas.openxmlformats.org/officeDocument/2006/relationships/slide" Target="slides/slide318.xml" /><Relationship Id="rId381" Type="http://schemas.openxmlformats.org/officeDocument/2006/relationships/slide" Target="slides/slide319.xml" /><Relationship Id="rId382" Type="http://schemas.openxmlformats.org/officeDocument/2006/relationships/slide" Target="slides/slide320.xml" /><Relationship Id="rId383" Type="http://schemas.openxmlformats.org/officeDocument/2006/relationships/slide" Target="slides/slide321.xml" /><Relationship Id="rId384" Type="http://schemas.openxmlformats.org/officeDocument/2006/relationships/slide" Target="slides/slide322.xml" /><Relationship Id="rId385" Type="http://schemas.openxmlformats.org/officeDocument/2006/relationships/slide" Target="slides/slide323.xml" /><Relationship Id="rId386" Type="http://schemas.openxmlformats.org/officeDocument/2006/relationships/slide" Target="slides/slide324.xml" /><Relationship Id="rId387" Type="http://schemas.openxmlformats.org/officeDocument/2006/relationships/slide" Target="slides/slide325.xml" /><Relationship Id="rId388" Type="http://schemas.openxmlformats.org/officeDocument/2006/relationships/slide" Target="slides/slide326.xml" /><Relationship Id="rId389" Type="http://schemas.openxmlformats.org/officeDocument/2006/relationships/slide" Target="slides/slide327.xml" /><Relationship Id="rId39" Type="http://schemas.openxmlformats.org/officeDocument/2006/relationships/slideMaster" Target="slideMasters/slideMaster39.xml" /><Relationship Id="rId390" Type="http://schemas.openxmlformats.org/officeDocument/2006/relationships/slide" Target="slides/slide328.xml" /><Relationship Id="rId391" Type="http://schemas.openxmlformats.org/officeDocument/2006/relationships/slide" Target="slides/slide329.xml" /><Relationship Id="rId392" Type="http://schemas.openxmlformats.org/officeDocument/2006/relationships/slide" Target="slides/slide330.xml" /><Relationship Id="rId393" Type="http://schemas.openxmlformats.org/officeDocument/2006/relationships/slide" Target="slides/slide331.xml" /><Relationship Id="rId394" Type="http://schemas.openxmlformats.org/officeDocument/2006/relationships/slide" Target="slides/slide332.xml" /><Relationship Id="rId395" Type="http://schemas.openxmlformats.org/officeDocument/2006/relationships/slide" Target="slides/slide333.xml" /><Relationship Id="rId396" Type="http://schemas.openxmlformats.org/officeDocument/2006/relationships/slide" Target="slides/slide334.xml" /><Relationship Id="rId397" Type="http://schemas.openxmlformats.org/officeDocument/2006/relationships/slide" Target="slides/slide335.xml" /><Relationship Id="rId398" Type="http://schemas.openxmlformats.org/officeDocument/2006/relationships/slide" Target="slides/slide336.xml" /><Relationship Id="rId399" Type="http://schemas.openxmlformats.org/officeDocument/2006/relationships/slide" Target="slides/slide337.xml" /><Relationship Id="rId4" Type="http://schemas.openxmlformats.org/officeDocument/2006/relationships/slideMaster" Target="slideMasters/slideMaster4.xml" /><Relationship Id="rId40" Type="http://schemas.openxmlformats.org/officeDocument/2006/relationships/slideMaster" Target="slideMasters/slideMaster40.xml" /><Relationship Id="rId400" Type="http://schemas.openxmlformats.org/officeDocument/2006/relationships/slide" Target="slides/slide338.xml" /><Relationship Id="rId401" Type="http://schemas.openxmlformats.org/officeDocument/2006/relationships/slide" Target="slides/slide339.xml" /><Relationship Id="rId402" Type="http://schemas.openxmlformats.org/officeDocument/2006/relationships/slide" Target="slides/slide340.xml" /><Relationship Id="rId403" Type="http://schemas.openxmlformats.org/officeDocument/2006/relationships/slide" Target="slides/slide341.xml" /><Relationship Id="rId404" Type="http://schemas.openxmlformats.org/officeDocument/2006/relationships/slide" Target="slides/slide342.xml" /><Relationship Id="rId405" Type="http://schemas.openxmlformats.org/officeDocument/2006/relationships/slide" Target="slides/slide343.xml" /><Relationship Id="rId406" Type="http://schemas.openxmlformats.org/officeDocument/2006/relationships/slide" Target="slides/slide344.xml" /><Relationship Id="rId407" Type="http://schemas.openxmlformats.org/officeDocument/2006/relationships/slide" Target="slides/slide345.xml" /><Relationship Id="rId408" Type="http://schemas.openxmlformats.org/officeDocument/2006/relationships/slide" Target="slides/slide346.xml" /><Relationship Id="rId409" Type="http://schemas.openxmlformats.org/officeDocument/2006/relationships/slide" Target="slides/slide347.xml" /><Relationship Id="rId41" Type="http://schemas.openxmlformats.org/officeDocument/2006/relationships/slideMaster" Target="slideMasters/slideMaster41.xml" /><Relationship Id="rId410" Type="http://schemas.openxmlformats.org/officeDocument/2006/relationships/slide" Target="slides/slide348.xml" /><Relationship Id="rId411" Type="http://schemas.openxmlformats.org/officeDocument/2006/relationships/slide" Target="slides/slide349.xml" /><Relationship Id="rId412" Type="http://schemas.openxmlformats.org/officeDocument/2006/relationships/slide" Target="slides/slide350.xml" /><Relationship Id="rId413" Type="http://schemas.openxmlformats.org/officeDocument/2006/relationships/slide" Target="slides/slide351.xml" /><Relationship Id="rId414" Type="http://schemas.openxmlformats.org/officeDocument/2006/relationships/slide" Target="slides/slide352.xml" /><Relationship Id="rId415" Type="http://schemas.openxmlformats.org/officeDocument/2006/relationships/slide" Target="slides/slide353.xml" /><Relationship Id="rId416" Type="http://schemas.openxmlformats.org/officeDocument/2006/relationships/slide" Target="slides/slide354.xml" /><Relationship Id="rId417" Type="http://schemas.openxmlformats.org/officeDocument/2006/relationships/slide" Target="slides/slide355.xml" /><Relationship Id="rId418" Type="http://schemas.openxmlformats.org/officeDocument/2006/relationships/slide" Target="slides/slide356.xml" /><Relationship Id="rId419" Type="http://schemas.openxmlformats.org/officeDocument/2006/relationships/slide" Target="slides/slide357.xml" /><Relationship Id="rId42" Type="http://schemas.openxmlformats.org/officeDocument/2006/relationships/slideMaster" Target="slideMasters/slideMaster42.xml" /><Relationship Id="rId420" Type="http://schemas.openxmlformats.org/officeDocument/2006/relationships/slide" Target="slides/slide358.xml" /><Relationship Id="rId421" Type="http://schemas.openxmlformats.org/officeDocument/2006/relationships/slide" Target="slides/slide359.xml" /><Relationship Id="rId422" Type="http://schemas.openxmlformats.org/officeDocument/2006/relationships/slide" Target="slides/slide360.xml" /><Relationship Id="rId423" Type="http://schemas.openxmlformats.org/officeDocument/2006/relationships/slide" Target="slides/slide361.xml" /><Relationship Id="rId424" Type="http://schemas.openxmlformats.org/officeDocument/2006/relationships/slide" Target="slides/slide362.xml" /><Relationship Id="rId425" Type="http://schemas.openxmlformats.org/officeDocument/2006/relationships/slide" Target="slides/slide363.xml" /><Relationship Id="rId426" Type="http://schemas.openxmlformats.org/officeDocument/2006/relationships/slide" Target="slides/slide364.xml" /><Relationship Id="rId427" Type="http://schemas.openxmlformats.org/officeDocument/2006/relationships/slide" Target="slides/slide365.xml" /><Relationship Id="rId428" Type="http://schemas.openxmlformats.org/officeDocument/2006/relationships/slide" Target="slides/slide366.xml" /><Relationship Id="rId429" Type="http://schemas.openxmlformats.org/officeDocument/2006/relationships/slide" Target="slides/slide367.xml" /><Relationship Id="rId43" Type="http://schemas.openxmlformats.org/officeDocument/2006/relationships/slideMaster" Target="slideMasters/slideMaster43.xml" /><Relationship Id="rId430" Type="http://schemas.openxmlformats.org/officeDocument/2006/relationships/slide" Target="slides/slide368.xml" /><Relationship Id="rId431" Type="http://schemas.openxmlformats.org/officeDocument/2006/relationships/slide" Target="slides/slide369.xml" /><Relationship Id="rId432" Type="http://schemas.openxmlformats.org/officeDocument/2006/relationships/slide" Target="slides/slide370.xml" /><Relationship Id="rId433" Type="http://schemas.openxmlformats.org/officeDocument/2006/relationships/slide" Target="slides/slide371.xml" /><Relationship Id="rId434" Type="http://schemas.openxmlformats.org/officeDocument/2006/relationships/slide" Target="slides/slide372.xml" /><Relationship Id="rId435" Type="http://schemas.openxmlformats.org/officeDocument/2006/relationships/slide" Target="slides/slide373.xml" /><Relationship Id="rId436" Type="http://schemas.openxmlformats.org/officeDocument/2006/relationships/slide" Target="slides/slide374.xml" /><Relationship Id="rId437" Type="http://schemas.openxmlformats.org/officeDocument/2006/relationships/slide" Target="slides/slide375.xml" /><Relationship Id="rId438" Type="http://schemas.openxmlformats.org/officeDocument/2006/relationships/slide" Target="slides/slide376.xml" /><Relationship Id="rId439" Type="http://schemas.openxmlformats.org/officeDocument/2006/relationships/slide" Target="slides/slide377.xml" /><Relationship Id="rId44" Type="http://schemas.openxmlformats.org/officeDocument/2006/relationships/slideMaster" Target="slideMasters/slideMaster44.xml" /><Relationship Id="rId440" Type="http://schemas.openxmlformats.org/officeDocument/2006/relationships/slide" Target="slides/slide378.xml" /><Relationship Id="rId441" Type="http://schemas.openxmlformats.org/officeDocument/2006/relationships/slide" Target="slides/slide379.xml" /><Relationship Id="rId442" Type="http://schemas.openxmlformats.org/officeDocument/2006/relationships/slide" Target="slides/slide380.xml" /><Relationship Id="rId443" Type="http://schemas.openxmlformats.org/officeDocument/2006/relationships/slide" Target="slides/slide381.xml" /><Relationship Id="rId444" Type="http://schemas.openxmlformats.org/officeDocument/2006/relationships/slide" Target="slides/slide382.xml" /><Relationship Id="rId445" Type="http://schemas.openxmlformats.org/officeDocument/2006/relationships/slide" Target="slides/slide383.xml" /><Relationship Id="rId446" Type="http://schemas.openxmlformats.org/officeDocument/2006/relationships/slide" Target="slides/slide384.xml" /><Relationship Id="rId447" Type="http://schemas.openxmlformats.org/officeDocument/2006/relationships/slide" Target="slides/slide385.xml" /><Relationship Id="rId448" Type="http://schemas.openxmlformats.org/officeDocument/2006/relationships/slide" Target="slides/slide386.xml" /><Relationship Id="rId449" Type="http://schemas.openxmlformats.org/officeDocument/2006/relationships/slide" Target="slides/slide387.xml" /><Relationship Id="rId45" Type="http://schemas.openxmlformats.org/officeDocument/2006/relationships/slideMaster" Target="slideMasters/slideMaster45.xml" /><Relationship Id="rId450" Type="http://schemas.openxmlformats.org/officeDocument/2006/relationships/slide" Target="slides/slide388.xml" /><Relationship Id="rId451" Type="http://schemas.openxmlformats.org/officeDocument/2006/relationships/slide" Target="slides/slide389.xml" /><Relationship Id="rId452" Type="http://schemas.openxmlformats.org/officeDocument/2006/relationships/slide" Target="slides/slide390.xml" /><Relationship Id="rId453" Type="http://schemas.openxmlformats.org/officeDocument/2006/relationships/slide" Target="slides/slide391.xml" /><Relationship Id="rId454" Type="http://schemas.openxmlformats.org/officeDocument/2006/relationships/slide" Target="slides/slide392.xml" /><Relationship Id="rId455" Type="http://schemas.openxmlformats.org/officeDocument/2006/relationships/slide" Target="slides/slide393.xml" /><Relationship Id="rId456" Type="http://schemas.openxmlformats.org/officeDocument/2006/relationships/slide" Target="slides/slide394.xml" /><Relationship Id="rId457" Type="http://schemas.openxmlformats.org/officeDocument/2006/relationships/slide" Target="slides/slide395.xml" /><Relationship Id="rId458" Type="http://schemas.openxmlformats.org/officeDocument/2006/relationships/slide" Target="slides/slide396.xml" /><Relationship Id="rId459" Type="http://schemas.openxmlformats.org/officeDocument/2006/relationships/slide" Target="slides/slide397.xml" /><Relationship Id="rId46" Type="http://schemas.openxmlformats.org/officeDocument/2006/relationships/slideMaster" Target="slideMasters/slideMaster46.xml" /><Relationship Id="rId460" Type="http://schemas.openxmlformats.org/officeDocument/2006/relationships/slide" Target="slides/slide398.xml" /><Relationship Id="rId461" Type="http://schemas.openxmlformats.org/officeDocument/2006/relationships/slide" Target="slides/slide399.xml" /><Relationship Id="rId462" Type="http://schemas.openxmlformats.org/officeDocument/2006/relationships/slide" Target="slides/slide400.xml" /><Relationship Id="rId463" Type="http://schemas.openxmlformats.org/officeDocument/2006/relationships/slide" Target="slides/slide401.xml" /><Relationship Id="rId464" Type="http://schemas.openxmlformats.org/officeDocument/2006/relationships/slide" Target="slides/slide402.xml" /><Relationship Id="rId465" Type="http://schemas.openxmlformats.org/officeDocument/2006/relationships/slide" Target="slides/slide403.xml" /><Relationship Id="rId466" Type="http://schemas.openxmlformats.org/officeDocument/2006/relationships/slide" Target="slides/slide404.xml" /><Relationship Id="rId467" Type="http://schemas.openxmlformats.org/officeDocument/2006/relationships/slide" Target="slides/slide405.xml" /><Relationship Id="rId468" Type="http://schemas.openxmlformats.org/officeDocument/2006/relationships/slide" Target="slides/slide406.xml" /><Relationship Id="rId469" Type="http://schemas.openxmlformats.org/officeDocument/2006/relationships/slide" Target="slides/slide407.xml" /><Relationship Id="rId47" Type="http://schemas.openxmlformats.org/officeDocument/2006/relationships/slideMaster" Target="slideMasters/slideMaster47.xml" /><Relationship Id="rId470" Type="http://schemas.openxmlformats.org/officeDocument/2006/relationships/slide" Target="slides/slide408.xml" /><Relationship Id="rId471" Type="http://schemas.openxmlformats.org/officeDocument/2006/relationships/slide" Target="slides/slide409.xml" /><Relationship Id="rId472" Type="http://schemas.openxmlformats.org/officeDocument/2006/relationships/slide" Target="slides/slide410.xml" /><Relationship Id="rId473" Type="http://schemas.openxmlformats.org/officeDocument/2006/relationships/slide" Target="slides/slide411.xml" /><Relationship Id="rId474" Type="http://schemas.openxmlformats.org/officeDocument/2006/relationships/slide" Target="slides/slide412.xml" /><Relationship Id="rId475" Type="http://schemas.openxmlformats.org/officeDocument/2006/relationships/slide" Target="slides/slide413.xml" /><Relationship Id="rId476" Type="http://schemas.openxmlformats.org/officeDocument/2006/relationships/slide" Target="slides/slide414.xml" /><Relationship Id="rId477" Type="http://schemas.openxmlformats.org/officeDocument/2006/relationships/slide" Target="slides/slide415.xml" /><Relationship Id="rId478" Type="http://schemas.openxmlformats.org/officeDocument/2006/relationships/slide" Target="slides/slide416.xml" /><Relationship Id="rId479" Type="http://schemas.openxmlformats.org/officeDocument/2006/relationships/slide" Target="slides/slide417.xml" /><Relationship Id="rId48" Type="http://schemas.openxmlformats.org/officeDocument/2006/relationships/slideMaster" Target="slideMasters/slideMaster48.xml" /><Relationship Id="rId480" Type="http://schemas.openxmlformats.org/officeDocument/2006/relationships/slide" Target="slides/slide418.xml" /><Relationship Id="rId481" Type="http://schemas.openxmlformats.org/officeDocument/2006/relationships/slide" Target="slides/slide419.xml" /><Relationship Id="rId482" Type="http://schemas.openxmlformats.org/officeDocument/2006/relationships/slide" Target="slides/slide420.xml" /><Relationship Id="rId483" Type="http://schemas.openxmlformats.org/officeDocument/2006/relationships/slide" Target="slides/slide421.xml" /><Relationship Id="rId484" Type="http://schemas.openxmlformats.org/officeDocument/2006/relationships/tags" Target="tags/tag1.xml" /><Relationship Id="rId485" Type="http://schemas.openxmlformats.org/officeDocument/2006/relationships/presProps" Target="presProps.xml" /><Relationship Id="rId486" Type="http://schemas.openxmlformats.org/officeDocument/2006/relationships/viewProps" Target="viewProps.xml" /><Relationship Id="rId487" Type="http://schemas.openxmlformats.org/officeDocument/2006/relationships/theme" Target="theme/theme1.xml" /><Relationship Id="rId488" Type="http://schemas.openxmlformats.org/officeDocument/2006/relationships/tableStyles" Target="tableStyles.xml" /><Relationship Id="rId49" Type="http://schemas.openxmlformats.org/officeDocument/2006/relationships/slideMaster" Target="slideMasters/slideMaster49.xml" /><Relationship Id="rId5" Type="http://schemas.openxmlformats.org/officeDocument/2006/relationships/slideMaster" Target="slideMasters/slideMaster5.xml" /><Relationship Id="rId50" Type="http://schemas.openxmlformats.org/officeDocument/2006/relationships/slideMaster" Target="slideMasters/slideMaster50.xml" /><Relationship Id="rId51" Type="http://schemas.openxmlformats.org/officeDocument/2006/relationships/slideMaster" Target="slideMasters/slideMaster51.xml" /><Relationship Id="rId52" Type="http://schemas.openxmlformats.org/officeDocument/2006/relationships/slideMaster" Target="slideMasters/slideMaster52.xml" /><Relationship Id="rId53" Type="http://schemas.openxmlformats.org/officeDocument/2006/relationships/slideMaster" Target="slideMasters/slideMaster53.xml" /><Relationship Id="rId54" Type="http://schemas.openxmlformats.org/officeDocument/2006/relationships/slideMaster" Target="slideMasters/slideMaster54.xml" /><Relationship Id="rId55" Type="http://schemas.openxmlformats.org/officeDocument/2006/relationships/slideMaster" Target="slideMasters/slideMaster55.xml" /><Relationship Id="rId56" Type="http://schemas.openxmlformats.org/officeDocument/2006/relationships/slideMaster" Target="slideMasters/slideMaster56.xml" /><Relationship Id="rId57" Type="http://schemas.openxmlformats.org/officeDocument/2006/relationships/slideMaster" Target="slideMasters/slideMaster57.xml" /><Relationship Id="rId58" Type="http://schemas.openxmlformats.org/officeDocument/2006/relationships/slideMaster" Target="slideMasters/slideMaster58.xml" /><Relationship Id="rId59" Type="http://schemas.openxmlformats.org/officeDocument/2006/relationships/slideMaster" Target="slideMasters/slideMaster59.xml" /><Relationship Id="rId6" Type="http://schemas.openxmlformats.org/officeDocument/2006/relationships/slideMaster" Target="slideMasters/slideMaster6.xml" /><Relationship Id="rId60" Type="http://schemas.openxmlformats.org/officeDocument/2006/relationships/slideMaster" Target="slideMasters/slideMaster60.xml" /><Relationship Id="rId61" Type="http://schemas.openxmlformats.org/officeDocument/2006/relationships/slideMaster" Target="slideMasters/slideMaster61.xml" /><Relationship Id="rId62" Type="http://schemas.openxmlformats.org/officeDocument/2006/relationships/notesMaster" Target="notesMasters/notesMaster1.xml" /><Relationship Id="rId63" Type="http://schemas.openxmlformats.org/officeDocument/2006/relationships/slide" Target="slides/slide1.xml" /><Relationship Id="rId64" Type="http://schemas.openxmlformats.org/officeDocument/2006/relationships/slide" Target="slides/slide2.xml" /><Relationship Id="rId65" Type="http://schemas.openxmlformats.org/officeDocument/2006/relationships/slide" Target="slides/slide3.xml" /><Relationship Id="rId66" Type="http://schemas.openxmlformats.org/officeDocument/2006/relationships/slide" Target="slides/slide4.xml" /><Relationship Id="rId67" Type="http://schemas.openxmlformats.org/officeDocument/2006/relationships/slide" Target="slides/slide5.xml" /><Relationship Id="rId68" Type="http://schemas.openxmlformats.org/officeDocument/2006/relationships/slide" Target="slides/slide6.xml" /><Relationship Id="rId69" Type="http://schemas.openxmlformats.org/officeDocument/2006/relationships/slide" Target="slides/slide7.xml" /><Relationship Id="rId7" Type="http://schemas.openxmlformats.org/officeDocument/2006/relationships/slideMaster" Target="slideMasters/slideMaster7.xml" /><Relationship Id="rId70" Type="http://schemas.openxmlformats.org/officeDocument/2006/relationships/slide" Target="slides/slide8.xml" /><Relationship Id="rId71" Type="http://schemas.openxmlformats.org/officeDocument/2006/relationships/slide" Target="slides/slide9.xml" /><Relationship Id="rId72" Type="http://schemas.openxmlformats.org/officeDocument/2006/relationships/slide" Target="slides/slide10.xml" /><Relationship Id="rId73" Type="http://schemas.openxmlformats.org/officeDocument/2006/relationships/slide" Target="slides/slide11.xml" /><Relationship Id="rId74" Type="http://schemas.openxmlformats.org/officeDocument/2006/relationships/slide" Target="slides/slide12.xml" /><Relationship Id="rId75" Type="http://schemas.openxmlformats.org/officeDocument/2006/relationships/slide" Target="slides/slide13.xml" /><Relationship Id="rId76" Type="http://schemas.openxmlformats.org/officeDocument/2006/relationships/slide" Target="slides/slide14.xml" /><Relationship Id="rId77" Type="http://schemas.openxmlformats.org/officeDocument/2006/relationships/slide" Target="slides/slide15.xml" /><Relationship Id="rId78" Type="http://schemas.openxmlformats.org/officeDocument/2006/relationships/slide" Target="slides/slide16.xml" /><Relationship Id="rId79" Type="http://schemas.openxmlformats.org/officeDocument/2006/relationships/slide" Target="slides/slide17.xml" /><Relationship Id="rId8" Type="http://schemas.openxmlformats.org/officeDocument/2006/relationships/slideMaster" Target="slideMasters/slideMaster8.xml" /><Relationship Id="rId80" Type="http://schemas.openxmlformats.org/officeDocument/2006/relationships/slide" Target="slides/slide18.xml" /><Relationship Id="rId81" Type="http://schemas.openxmlformats.org/officeDocument/2006/relationships/slide" Target="slides/slide19.xml" /><Relationship Id="rId82" Type="http://schemas.openxmlformats.org/officeDocument/2006/relationships/slide" Target="slides/slide20.xml" /><Relationship Id="rId83" Type="http://schemas.openxmlformats.org/officeDocument/2006/relationships/slide" Target="slides/slide21.xml" /><Relationship Id="rId84" Type="http://schemas.openxmlformats.org/officeDocument/2006/relationships/slide" Target="slides/slide22.xml" /><Relationship Id="rId85" Type="http://schemas.openxmlformats.org/officeDocument/2006/relationships/slide" Target="slides/slide23.xml" /><Relationship Id="rId86" Type="http://schemas.openxmlformats.org/officeDocument/2006/relationships/slide" Target="slides/slide24.xml" /><Relationship Id="rId87" Type="http://schemas.openxmlformats.org/officeDocument/2006/relationships/slide" Target="slides/slide25.xml" /><Relationship Id="rId88" Type="http://schemas.openxmlformats.org/officeDocument/2006/relationships/slide" Target="slides/slide26.xml" /><Relationship Id="rId89" Type="http://schemas.openxmlformats.org/officeDocument/2006/relationships/slide" Target="slides/slide27.xml" /><Relationship Id="rId9" Type="http://schemas.openxmlformats.org/officeDocument/2006/relationships/slideMaster" Target="slideMasters/slideMaster9.xml" /><Relationship Id="rId90" Type="http://schemas.openxmlformats.org/officeDocument/2006/relationships/slide" Target="slides/slide28.xml" /><Relationship Id="rId91" Type="http://schemas.openxmlformats.org/officeDocument/2006/relationships/slide" Target="slides/slide29.xml" /><Relationship Id="rId92" Type="http://schemas.openxmlformats.org/officeDocument/2006/relationships/slide" Target="slides/slide30.xml" /><Relationship Id="rId93" Type="http://schemas.openxmlformats.org/officeDocument/2006/relationships/slide" Target="slides/slide31.xml" /><Relationship Id="rId94" Type="http://schemas.openxmlformats.org/officeDocument/2006/relationships/slide" Target="slides/slide32.xml" /><Relationship Id="rId95" Type="http://schemas.openxmlformats.org/officeDocument/2006/relationships/slide" Target="slides/slide33.xml" /><Relationship Id="rId96" Type="http://schemas.openxmlformats.org/officeDocument/2006/relationships/slide" Target="slides/slide34.xml" /><Relationship Id="rId97" Type="http://schemas.openxmlformats.org/officeDocument/2006/relationships/slide" Target="slides/slide35.xml" /><Relationship Id="rId98" Type="http://schemas.openxmlformats.org/officeDocument/2006/relationships/slide" Target="slides/slide36.xml" /><Relationship Id="rId99" Type="http://schemas.openxmlformats.org/officeDocument/2006/relationships/slide" Target="slides/slide3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6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defPPr/>
            <a:lvl1pPr algn="l">
              <a:defRPr sz="1200"/>
            </a:lvl1pPr>
          </a:lstStyle>
          <a:p>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defPPr/>
            <a:lvl1pPr algn="r">
              <a:defRPr sz="1200"/>
            </a:lvl1pPr>
          </a:lstStyle>
          <a:p>
            <a:pPr/>
            <a:fld id="{40E5D48D-E9A4-4536-AECB-4104F26E3BDA}" type="datetimeFigureOut">
              <a:rPr lang="en-US" smtClean="0"/>
              <a:pPr/>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defPPr/>
            <a:lvl1pPr algn="l">
              <a:defRPr sz="1200"/>
            </a:lvl1pPr>
          </a:lstStyle>
          <a:p>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defPPr/>
            <a:lvl1pPr algn="r">
              <a:defRPr sz="1200"/>
            </a:lvl1pPr>
          </a:lstStyle>
          <a:p>
            <a:pPr/>
            <a:fld id="{879F8E61-8FAE-4BF3-AED1-9FECF4609D94}" type="slidenum">
              <a:rPr lang="en-US" smtClean="0"/>
              <a:pPr/>
              <a:t>‹#›</a:t>
            </a:fld>
            <a:endParaRPr lang="en-US"/>
          </a:p>
        </p:txBody>
      </p:sp>
    </p:spTree>
    <p:extLst>
      <p:ext uri="{BB962C8B-B14F-4D97-AF65-F5344CB8AC3E}">
        <p14:creationId xmlns:p14="http://schemas.microsoft.com/office/powerpoint/2010/main" val="3765504984"/>
      </p:ext>
    </p:extLst>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17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182.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339.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340.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341.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342.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344.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345.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346.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347.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348.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349.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350.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351.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352.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353.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358.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359.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360.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361.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362.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363.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364.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1</a:t>
            </a:fld>
            <a:endParaRPr lang="en-US"/>
          </a:p>
        </p:txBody>
      </p:sp>
    </p:spTree>
    <p:extLst>
      <p:ext uri="{BB962C8B-B14F-4D97-AF65-F5344CB8AC3E}">
        <p14:creationId xmlns:p14="http://schemas.microsoft.com/office/powerpoint/2010/main" val="295886691"/>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50</a:t>
            </a:fld>
            <a:endParaRPr lang="en-US"/>
          </a:p>
        </p:txBody>
      </p:sp>
    </p:spTree>
    <p:extLst>
      <p:ext uri="{BB962C8B-B14F-4D97-AF65-F5344CB8AC3E}">
        <p14:creationId xmlns:p14="http://schemas.microsoft.com/office/powerpoint/2010/main" val="1000775530"/>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51</a:t>
            </a:fld>
            <a:endParaRPr lang="en-US"/>
          </a:p>
        </p:txBody>
      </p:sp>
    </p:spTree>
    <p:extLst>
      <p:ext uri="{BB962C8B-B14F-4D97-AF65-F5344CB8AC3E}">
        <p14:creationId xmlns:p14="http://schemas.microsoft.com/office/powerpoint/2010/main" val="547908382"/>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64</a:t>
            </a:fld>
            <a:endParaRPr lang="en-US"/>
          </a:p>
        </p:txBody>
      </p:sp>
    </p:spTree>
    <p:extLst>
      <p:ext uri="{BB962C8B-B14F-4D97-AF65-F5344CB8AC3E}">
        <p14:creationId xmlns:p14="http://schemas.microsoft.com/office/powerpoint/2010/main" val="1845729269"/>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66</a:t>
            </a:fld>
            <a:endParaRPr lang="en-US"/>
          </a:p>
        </p:txBody>
      </p:sp>
    </p:spTree>
    <p:extLst>
      <p:ext uri="{BB962C8B-B14F-4D97-AF65-F5344CB8AC3E}">
        <p14:creationId xmlns:p14="http://schemas.microsoft.com/office/powerpoint/2010/main" val="2594388458"/>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67</a:t>
            </a:fld>
            <a:endParaRPr lang="en-US"/>
          </a:p>
        </p:txBody>
      </p:sp>
    </p:spTree>
    <p:extLst>
      <p:ext uri="{BB962C8B-B14F-4D97-AF65-F5344CB8AC3E}">
        <p14:creationId xmlns:p14="http://schemas.microsoft.com/office/powerpoint/2010/main" val="1000775530"/>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68</a:t>
            </a:fld>
            <a:endParaRPr lang="en-US"/>
          </a:p>
        </p:txBody>
      </p:sp>
    </p:spTree>
    <p:extLst>
      <p:ext uri="{BB962C8B-B14F-4D97-AF65-F5344CB8AC3E}">
        <p14:creationId xmlns:p14="http://schemas.microsoft.com/office/powerpoint/2010/main" val="1845729269"/>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75</a:t>
            </a:fld>
            <a:endParaRPr lang="en-US"/>
          </a:p>
        </p:txBody>
      </p:sp>
    </p:spTree>
    <p:extLst>
      <p:ext uri="{BB962C8B-B14F-4D97-AF65-F5344CB8AC3E}">
        <p14:creationId xmlns:p14="http://schemas.microsoft.com/office/powerpoint/2010/main" val="832956951"/>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76</a:t>
            </a:fld>
            <a:endParaRPr lang="en-US"/>
          </a:p>
        </p:txBody>
      </p:sp>
    </p:spTree>
    <p:extLst>
      <p:ext uri="{BB962C8B-B14F-4D97-AF65-F5344CB8AC3E}">
        <p14:creationId xmlns:p14="http://schemas.microsoft.com/office/powerpoint/2010/main" val="4160795949"/>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116161767"/>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947390564"/>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21</a:t>
            </a:fld>
            <a:endParaRPr lang="en-US"/>
          </a:p>
        </p:txBody>
      </p:sp>
    </p:spTree>
    <p:extLst>
      <p:ext uri="{BB962C8B-B14F-4D97-AF65-F5344CB8AC3E}">
        <p14:creationId xmlns:p14="http://schemas.microsoft.com/office/powerpoint/2010/main" val="2594388458"/>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976355492"/>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403647992"/>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175961164"/>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085083226"/>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116161767"/>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1964222263"/>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831612769"/>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053338562"/>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4063092845"/>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1431714199"/>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187217685"/>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1895029299"/>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2656121329"/>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964860002"/>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3911451816"/>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3031278414"/>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2863235719"/>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2277556863"/>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126</a:t>
            </a:fld>
            <a:endParaRPr lang="en-US">
              <a:solidFill>
                <a:prstClr val="black"/>
              </a:solidFill>
            </a:endParaRPr>
          </a:p>
        </p:txBody>
      </p:sp>
    </p:spTree>
    <p:extLst>
      <p:ext uri="{BB962C8B-B14F-4D97-AF65-F5344CB8AC3E}">
        <p14:creationId xmlns:p14="http://schemas.microsoft.com/office/powerpoint/2010/main" val="1762370220"/>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323194263"/>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140</a:t>
            </a:fld>
            <a:endParaRPr lang="en-US">
              <a:solidFill>
                <a:prstClr val="black"/>
              </a:solidFill>
            </a:endParaRPr>
          </a:p>
        </p:txBody>
      </p:sp>
    </p:spTree>
    <p:extLst>
      <p:ext uri="{BB962C8B-B14F-4D97-AF65-F5344CB8AC3E}">
        <p14:creationId xmlns:p14="http://schemas.microsoft.com/office/powerpoint/2010/main" val="1923171398"/>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978539924"/>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141</a:t>
            </a:fld>
            <a:endParaRPr lang="en-US">
              <a:solidFill>
                <a:prstClr val="black"/>
              </a:solidFill>
            </a:endParaRPr>
          </a:p>
        </p:txBody>
      </p:sp>
    </p:spTree>
    <p:extLst>
      <p:ext uri="{BB962C8B-B14F-4D97-AF65-F5344CB8AC3E}">
        <p14:creationId xmlns:p14="http://schemas.microsoft.com/office/powerpoint/2010/main" val="3724741068"/>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142</a:t>
            </a:fld>
            <a:endParaRPr lang="en-US">
              <a:solidFill>
                <a:prstClr val="black"/>
              </a:solidFill>
            </a:endParaRPr>
          </a:p>
        </p:txBody>
      </p:sp>
    </p:spTree>
    <p:extLst>
      <p:ext uri="{BB962C8B-B14F-4D97-AF65-F5344CB8AC3E}">
        <p14:creationId xmlns:p14="http://schemas.microsoft.com/office/powerpoint/2010/main" val="337160919"/>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143</a:t>
            </a:fld>
            <a:endParaRPr lang="en-US">
              <a:solidFill>
                <a:prstClr val="black"/>
              </a:solidFill>
            </a:endParaRPr>
          </a:p>
        </p:txBody>
      </p:sp>
    </p:spTree>
    <p:extLst>
      <p:ext uri="{BB962C8B-B14F-4D97-AF65-F5344CB8AC3E}">
        <p14:creationId xmlns:p14="http://schemas.microsoft.com/office/powerpoint/2010/main" val="2541480486"/>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687110386"/>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3073820070"/>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3645941397"/>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1304791391"/>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161</a:t>
            </a:fld>
            <a:endParaRPr lang="en-US">
              <a:solidFill>
                <a:prstClr val="black"/>
              </a:solidFill>
            </a:endParaRPr>
          </a:p>
        </p:txBody>
      </p:sp>
    </p:spTree>
    <p:extLst>
      <p:ext uri="{BB962C8B-B14F-4D97-AF65-F5344CB8AC3E}">
        <p14:creationId xmlns:p14="http://schemas.microsoft.com/office/powerpoint/2010/main" val="1305887362"/>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92FC4FC4-BDC9-4C68-9043-94B9D24AA9BB}"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3116828674"/>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177</a:t>
            </a:fld>
            <a:endParaRPr lang="en-US">
              <a:solidFill>
                <a:prstClr val="black"/>
              </a:solidFill>
            </a:endParaRPr>
          </a:p>
        </p:txBody>
      </p:sp>
    </p:spTree>
    <p:extLst>
      <p:ext uri="{BB962C8B-B14F-4D97-AF65-F5344CB8AC3E}">
        <p14:creationId xmlns:p14="http://schemas.microsoft.com/office/powerpoint/2010/main" val="3894120207"/>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875725974"/>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rgbClr val="FFFFFF"/>
        </a:solidFill>
        <a:effectLst/>
      </p:bgPr>
    </p:bg>
    <p:spTree>
      <p:nvGrpSpPr>
        <p:cNvPr id="1" name=""/>
        <p:cNvGrpSpPr/>
        <p:nvPr/>
      </p:nvGrpSpPr>
      <p:grpSpPr>
        <a:xfrm>
          <a:off x="0" y="0"/>
          <a:ext cx="0" cy="0"/>
        </a:xfrm>
      </p:grpSpPr>
      <p:sp>
        <p:nvSpPr>
          <p:cNvPr id="19457" name="Rectangle 1"/>
          <p:cNvSpPr>
            <a:spLocks noGrp="1" noRot="1" noChangeAspect="1" noChangeArrowheads="1" noTextEdit="1"/>
          </p:cNvSpPr>
          <p:nvPr>
            <p:ph type="sldImg"/>
          </p:nvPr>
        </p:nvSpPr>
        <p:spPr bwMode="auto">
          <a:xfrm>
            <a:off x="835025" y="1004888"/>
            <a:ext cx="6100763" cy="3432175"/>
          </a:xfrm>
          <a:prstGeom prst="rect">
            <a:avLst/>
          </a:prstGeom>
          <a:solidFill>
            <a:srgbClr val="FFFFFF"/>
          </a:solidFill>
          <a:ln>
            <a:solidFill>
              <a:srgbClr val="000000"/>
            </a:solidFill>
            <a:miter lim="800000"/>
          </a:ln>
        </p:spPr>
      </p:sp>
      <p:sp>
        <p:nvSpPr>
          <p:cNvPr id="19458" name="Rectangle 2"/>
          <p:cNvSpPr txBox="1">
            <a:spLocks noGrp="1" noChangeArrowheads="1"/>
          </p:cNvSpPr>
          <p:nvPr>
            <p:ph type="body" idx="1"/>
          </p:nvPr>
        </p:nvSpPr>
        <p:spPr bwMode="auto">
          <a:xfrm>
            <a:off x="1185863" y="4772025"/>
            <a:ext cx="5405437" cy="3810000"/>
          </a:xfrm>
          <a:prstGeom prst="rect">
            <a:avLst/>
          </a:prstGeom>
          <a:noFill/>
          <a:ln>
            <a:miter lim="800000"/>
          </a:ln>
        </p:spPr>
        <p:txBody>
          <a:bodyPr lIns="0" tIns="0" rIns="0" bIns="0">
            <a:spAutoFit/>
          </a:bodyPr>
          <a:lstStyle>
            <a:defPPr/>
          </a:lstStyle>
          <a:p>
            <a:pPr/>
            <a:endParaRPr lang="en-US"/>
          </a:p>
        </p:txBody>
      </p:sp>
    </p:spTree>
    <p:extLst>
      <p:ext uri="{BB962C8B-B14F-4D97-AF65-F5344CB8AC3E}">
        <p14:creationId xmlns:p14="http://schemas.microsoft.com/office/powerpoint/2010/main" val="24466980"/>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rgbClr val="FFFFFF"/>
        </a:solidFill>
        <a:effectLst/>
      </p:bgPr>
    </p:bg>
    <p:spTree>
      <p:nvGrpSpPr>
        <p:cNvPr id="1" name=""/>
        <p:cNvGrpSpPr/>
        <p:nvPr/>
      </p:nvGrpSpPr>
      <p:grpSpPr>
        <a:xfrm>
          <a:off x="0" y="0"/>
          <a:ext cx="0" cy="0"/>
        </a:xfrm>
      </p:grpSpPr>
      <p:sp>
        <p:nvSpPr>
          <p:cNvPr id="20481" name="Rectangle 1"/>
          <p:cNvSpPr>
            <a:spLocks noGrp="1" noRot="1" noChangeAspect="1" noChangeArrowheads="1" noTextEdit="1"/>
          </p:cNvSpPr>
          <p:nvPr>
            <p:ph type="sldImg"/>
          </p:nvPr>
        </p:nvSpPr>
        <p:spPr bwMode="auto">
          <a:xfrm>
            <a:off x="835025" y="1004888"/>
            <a:ext cx="6100763" cy="3432175"/>
          </a:xfrm>
          <a:prstGeom prst="rect">
            <a:avLst/>
          </a:prstGeom>
          <a:solidFill>
            <a:srgbClr val="FFFFFF"/>
          </a:solidFill>
          <a:ln>
            <a:solidFill>
              <a:srgbClr val="000000"/>
            </a:solidFill>
            <a:miter lim="800000"/>
          </a:ln>
        </p:spPr>
      </p:sp>
      <p:sp>
        <p:nvSpPr>
          <p:cNvPr id="20482" name="Rectangle 2"/>
          <p:cNvSpPr txBox="1">
            <a:spLocks noGrp="1" noChangeArrowheads="1"/>
          </p:cNvSpPr>
          <p:nvPr>
            <p:ph type="body" idx="1"/>
          </p:nvPr>
        </p:nvSpPr>
        <p:spPr bwMode="auto">
          <a:xfrm>
            <a:off x="1185863" y="4772025"/>
            <a:ext cx="5405437" cy="3810000"/>
          </a:xfrm>
          <a:prstGeom prst="rect">
            <a:avLst/>
          </a:prstGeom>
          <a:noFill/>
          <a:ln>
            <a:miter lim="800000"/>
          </a:ln>
        </p:spPr>
        <p:txBody>
          <a:bodyPr lIns="0" tIns="0" rIns="0" bIns="0">
            <a:spAutoFit/>
          </a:bodyPr>
          <a:lstStyle>
            <a:defPPr/>
          </a:lstStyle>
          <a:p>
            <a:pPr/>
            <a:endParaRPr lang="en-US"/>
          </a:p>
        </p:txBody>
      </p:sp>
    </p:spTree>
    <p:extLst>
      <p:ext uri="{BB962C8B-B14F-4D97-AF65-F5344CB8AC3E}">
        <p14:creationId xmlns:p14="http://schemas.microsoft.com/office/powerpoint/2010/main" val="1482863519"/>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rgbClr val="FFFFFF"/>
        </a:solidFill>
        <a:effectLst/>
      </p:bgPr>
    </p:bg>
    <p:spTree>
      <p:nvGrpSpPr>
        <p:cNvPr id="1" name=""/>
        <p:cNvGrpSpPr/>
        <p:nvPr/>
      </p:nvGrpSpPr>
      <p:grpSpPr>
        <a:xfrm>
          <a:off x="0" y="0"/>
          <a:ext cx="0" cy="0"/>
        </a:xfrm>
      </p:grpSpPr>
      <p:sp>
        <p:nvSpPr>
          <p:cNvPr id="21505" name="Rectangle 1"/>
          <p:cNvSpPr>
            <a:spLocks noGrp="1" noRot="1" noChangeAspect="1" noChangeArrowheads="1" noTextEdit="1"/>
          </p:cNvSpPr>
          <p:nvPr>
            <p:ph type="sldImg"/>
          </p:nvPr>
        </p:nvSpPr>
        <p:spPr bwMode="auto">
          <a:xfrm>
            <a:off x="835025" y="1004888"/>
            <a:ext cx="6100763" cy="3432175"/>
          </a:xfrm>
          <a:prstGeom prst="rect">
            <a:avLst/>
          </a:prstGeom>
          <a:solidFill>
            <a:srgbClr val="FFFFFF"/>
          </a:solidFill>
          <a:ln>
            <a:solidFill>
              <a:srgbClr val="000000"/>
            </a:solidFill>
            <a:miter lim="800000"/>
          </a:ln>
        </p:spPr>
      </p:sp>
      <p:sp>
        <p:nvSpPr>
          <p:cNvPr id="21506" name="Rectangle 2"/>
          <p:cNvSpPr txBox="1">
            <a:spLocks noGrp="1" noChangeArrowheads="1"/>
          </p:cNvSpPr>
          <p:nvPr>
            <p:ph type="body" idx="1"/>
          </p:nvPr>
        </p:nvSpPr>
        <p:spPr bwMode="auto">
          <a:xfrm>
            <a:off x="1185863" y="4772025"/>
            <a:ext cx="5405437" cy="3810000"/>
          </a:xfrm>
          <a:prstGeom prst="rect">
            <a:avLst/>
          </a:prstGeom>
          <a:noFill/>
          <a:ln>
            <a:miter lim="800000"/>
          </a:ln>
        </p:spPr>
        <p:txBody>
          <a:bodyPr lIns="0" tIns="0" rIns="0" bIns="0">
            <a:spAutoFit/>
          </a:bodyPr>
          <a:lstStyle>
            <a:defPPr/>
          </a:lstStyle>
          <a:p>
            <a:pPr/>
            <a:endParaRPr lang="en-US"/>
          </a:p>
        </p:txBody>
      </p:sp>
    </p:spTree>
    <p:extLst>
      <p:ext uri="{BB962C8B-B14F-4D97-AF65-F5344CB8AC3E}">
        <p14:creationId xmlns:p14="http://schemas.microsoft.com/office/powerpoint/2010/main" val="2148264449"/>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195</a:t>
            </a:fld>
            <a:endParaRPr lang="en-US">
              <a:solidFill>
                <a:prstClr val="black"/>
              </a:solidFill>
            </a:endParaRPr>
          </a:p>
        </p:txBody>
      </p:sp>
    </p:spTree>
    <p:extLst>
      <p:ext uri="{BB962C8B-B14F-4D97-AF65-F5344CB8AC3E}">
        <p14:creationId xmlns:p14="http://schemas.microsoft.com/office/powerpoint/2010/main" val="2488704402"/>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217</a:t>
            </a:fld>
            <a:endParaRPr lang="en-US">
              <a:solidFill>
                <a:prstClr val="black"/>
              </a:solidFill>
            </a:endParaRPr>
          </a:p>
        </p:txBody>
      </p:sp>
    </p:spTree>
    <p:extLst>
      <p:ext uri="{BB962C8B-B14F-4D97-AF65-F5344CB8AC3E}">
        <p14:creationId xmlns:p14="http://schemas.microsoft.com/office/powerpoint/2010/main" val="972725466"/>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218</a:t>
            </a:fld>
            <a:endParaRPr lang="en-US">
              <a:solidFill>
                <a:prstClr val="black"/>
              </a:solidFill>
            </a:endParaRPr>
          </a:p>
        </p:txBody>
      </p:sp>
    </p:spTree>
    <p:extLst>
      <p:ext uri="{BB962C8B-B14F-4D97-AF65-F5344CB8AC3E}">
        <p14:creationId xmlns:p14="http://schemas.microsoft.com/office/powerpoint/2010/main" val="1226295832"/>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224</a:t>
            </a:fld>
            <a:endParaRPr lang="en-US">
              <a:solidFill>
                <a:prstClr val="black"/>
              </a:solidFill>
            </a:endParaRPr>
          </a:p>
        </p:txBody>
      </p:sp>
    </p:spTree>
    <p:extLst>
      <p:ext uri="{BB962C8B-B14F-4D97-AF65-F5344CB8AC3E}">
        <p14:creationId xmlns:p14="http://schemas.microsoft.com/office/powerpoint/2010/main" val="2625672784"/>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225</a:t>
            </a:fld>
            <a:endParaRPr lang="en-US">
              <a:solidFill>
                <a:prstClr val="black"/>
              </a:solidFill>
            </a:endParaRPr>
          </a:p>
        </p:txBody>
      </p:sp>
    </p:spTree>
    <p:extLst>
      <p:ext uri="{BB962C8B-B14F-4D97-AF65-F5344CB8AC3E}">
        <p14:creationId xmlns:p14="http://schemas.microsoft.com/office/powerpoint/2010/main" val="2476459213"/>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228</a:t>
            </a:fld>
            <a:endParaRPr lang="en-US">
              <a:solidFill>
                <a:prstClr val="black"/>
              </a:solidFill>
            </a:endParaRPr>
          </a:p>
        </p:txBody>
      </p:sp>
    </p:spTree>
    <p:extLst>
      <p:ext uri="{BB962C8B-B14F-4D97-AF65-F5344CB8AC3E}">
        <p14:creationId xmlns:p14="http://schemas.microsoft.com/office/powerpoint/2010/main" val="213732770"/>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229</a:t>
            </a:fld>
            <a:endParaRPr lang="en-US">
              <a:solidFill>
                <a:prstClr val="black"/>
              </a:solidFill>
            </a:endParaRPr>
          </a:p>
        </p:txBody>
      </p:sp>
    </p:spTree>
    <p:extLst>
      <p:ext uri="{BB962C8B-B14F-4D97-AF65-F5344CB8AC3E}">
        <p14:creationId xmlns:p14="http://schemas.microsoft.com/office/powerpoint/2010/main" val="3618536998"/>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32</a:t>
            </a:fld>
            <a:endParaRPr lang="en-US"/>
          </a:p>
        </p:txBody>
      </p:sp>
    </p:spTree>
    <p:extLst>
      <p:ext uri="{BB962C8B-B14F-4D97-AF65-F5344CB8AC3E}">
        <p14:creationId xmlns:p14="http://schemas.microsoft.com/office/powerpoint/2010/main" val="3821846503"/>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solidFill>
                  <a:prstClr val="black"/>
                </a:solidFill>
              </a:rPr>
              <a:pPr/>
              <a:t>230</a:t>
            </a:fld>
            <a:endParaRPr lang="en-US">
              <a:solidFill>
                <a:prstClr val="black"/>
              </a:solidFill>
            </a:endParaRPr>
          </a:p>
        </p:txBody>
      </p:sp>
    </p:spTree>
    <p:extLst>
      <p:ext uri="{BB962C8B-B14F-4D97-AF65-F5344CB8AC3E}">
        <p14:creationId xmlns:p14="http://schemas.microsoft.com/office/powerpoint/2010/main" val="1028142612"/>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232</a:t>
            </a:fld>
            <a:endParaRPr lang="en-US"/>
          </a:p>
        </p:txBody>
      </p:sp>
    </p:spTree>
    <p:extLst>
      <p:ext uri="{BB962C8B-B14F-4D97-AF65-F5344CB8AC3E}">
        <p14:creationId xmlns:p14="http://schemas.microsoft.com/office/powerpoint/2010/main" val="4146300456"/>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233</a:t>
            </a:fld>
            <a:endParaRPr lang="en-US"/>
          </a:p>
        </p:txBody>
      </p:sp>
    </p:spTree>
    <p:extLst>
      <p:ext uri="{BB962C8B-B14F-4D97-AF65-F5344CB8AC3E}">
        <p14:creationId xmlns:p14="http://schemas.microsoft.com/office/powerpoint/2010/main" val="2764752001"/>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234</a:t>
            </a:fld>
            <a:endParaRPr lang="en-US"/>
          </a:p>
        </p:txBody>
      </p:sp>
    </p:spTree>
    <p:extLst>
      <p:ext uri="{BB962C8B-B14F-4D97-AF65-F5344CB8AC3E}">
        <p14:creationId xmlns:p14="http://schemas.microsoft.com/office/powerpoint/2010/main" val="4250133928"/>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235</a:t>
            </a:fld>
            <a:endParaRPr lang="en-US"/>
          </a:p>
        </p:txBody>
      </p:sp>
    </p:spTree>
    <p:extLst>
      <p:ext uri="{BB962C8B-B14F-4D97-AF65-F5344CB8AC3E}">
        <p14:creationId xmlns:p14="http://schemas.microsoft.com/office/powerpoint/2010/main" val="1009014207"/>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238</a:t>
            </a:fld>
            <a:endParaRPr lang="en-US"/>
          </a:p>
        </p:txBody>
      </p:sp>
    </p:spTree>
    <p:extLst>
      <p:ext uri="{BB962C8B-B14F-4D97-AF65-F5344CB8AC3E}">
        <p14:creationId xmlns:p14="http://schemas.microsoft.com/office/powerpoint/2010/main" val="4238105574"/>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95F54A2A-3CEB-4F2D-BF67-0F73713D95B0}" type="slidenum">
              <a:rPr lang="en-US" altLang="en-US">
                <a:latin typeface="Tahoma" pitchFamily="34" charset="0"/>
              </a:rPr>
              <a:pPr/>
              <a:t>339</a:t>
            </a:fld>
            <a:endParaRPr lang="en-US" altLang="en-US">
              <a:latin typeface="Tahoma" pitchFamily="34" charset="0"/>
            </a:endParaRPr>
          </a:p>
        </p:txBody>
      </p:sp>
      <p:sp>
        <p:nvSpPr>
          <p:cNvPr id="6147" name="Rectangle 2"/>
          <p:cNvSpPr>
            <a:spLocks noTextEdit="1"/>
          </p:cNvSpPr>
          <p:nvPr>
            <p:ph type="sldImg" idx="2"/>
          </p:nvPr>
        </p:nvSpPr>
        <p:spPr>
          <a:xfrm>
            <a:off x="1143000" y="685800"/>
            <a:ext cx="4572000" cy="3429000"/>
          </a:xfrm>
          <a:noFill/>
          <a:ln>
            <a:miter lim="800000"/>
          </a:ln>
        </p:spPr>
      </p:sp>
      <p:sp>
        <p:nvSpPr>
          <p:cNvPr id="6148" name="Rectangle 3"/>
          <p:cNvSpPr>
            <a:spLocks noGrp="1"/>
          </p:cNvSpPr>
          <p:nvPr>
            <p:ph type="body" idx="3"/>
          </p:nvPr>
        </p:nvSpPr>
        <p:spPr>
          <a:xfrm>
            <a:off x="914400" y="4343400"/>
            <a:ext cx="5029200" cy="4114800"/>
          </a:xfrm>
          <a:noFill/>
          <a:ln w="9525">
            <a:no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4CFE8A2B-8558-4944-88A8-644536D34B94}" type="slidenum">
              <a:rPr lang="en-US" altLang="en-US">
                <a:latin typeface="Tahoma" pitchFamily="34" charset="0"/>
              </a:rPr>
              <a:pPr/>
              <a:t>340</a:t>
            </a:fld>
            <a:endParaRPr lang="en-US" altLang="en-US">
              <a:latin typeface="Tahoma" pitchFamily="34" charset="0"/>
            </a:endParaRPr>
          </a:p>
        </p:txBody>
      </p:sp>
      <p:sp>
        <p:nvSpPr>
          <p:cNvPr id="8195" name="Rectangle 2"/>
          <p:cNvSpPr>
            <a:spLocks noTextEdit="1"/>
          </p:cNvSpPr>
          <p:nvPr>
            <p:ph type="sldImg" idx="2"/>
          </p:nvPr>
        </p:nvSpPr>
        <p:spPr>
          <a:xfrm>
            <a:off x="1143000" y="685800"/>
            <a:ext cx="4572000" cy="3429000"/>
          </a:xfrm>
          <a:noFill/>
          <a:ln>
            <a:miter lim="800000"/>
          </a:ln>
        </p:spPr>
      </p:sp>
      <p:sp>
        <p:nvSpPr>
          <p:cNvPr id="8196" name="Rectangle 3"/>
          <p:cNvSpPr>
            <a:spLocks noGrp="1"/>
          </p:cNvSpPr>
          <p:nvPr>
            <p:ph type="body" idx="3"/>
          </p:nvPr>
        </p:nvSpPr>
        <p:spPr>
          <a:xfrm>
            <a:off x="914400" y="4343400"/>
            <a:ext cx="5029200" cy="4114800"/>
          </a:xfrm>
          <a:noFill/>
          <a:ln w="9525">
            <a:no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6B5F6B28-2317-46DE-9AA6-8354BCFD7D03}" type="slidenum">
              <a:rPr lang="en-US" altLang="en-US">
                <a:latin typeface="Tahoma" pitchFamily="34" charset="0"/>
              </a:rPr>
              <a:pPr/>
              <a:t>341</a:t>
            </a:fld>
            <a:endParaRPr lang="en-US" altLang="en-US">
              <a:latin typeface="Tahoma" pitchFamily="34" charset="0"/>
            </a:endParaRPr>
          </a:p>
        </p:txBody>
      </p:sp>
      <p:sp>
        <p:nvSpPr>
          <p:cNvPr id="10243" name="Rectangle 2"/>
          <p:cNvSpPr>
            <a:spLocks noTextEdit="1"/>
          </p:cNvSpPr>
          <p:nvPr>
            <p:ph type="sldImg" idx="2"/>
          </p:nvPr>
        </p:nvSpPr>
        <p:spPr>
          <a:xfrm>
            <a:off x="1143000" y="685800"/>
            <a:ext cx="4572000" cy="3429000"/>
          </a:xfrm>
          <a:noFill/>
          <a:ln>
            <a:miter lim="800000"/>
          </a:ln>
        </p:spPr>
      </p:sp>
      <p:sp>
        <p:nvSpPr>
          <p:cNvPr id="10244" name="Rectangle 3"/>
          <p:cNvSpPr>
            <a:spLocks noGrp="1"/>
          </p:cNvSpPr>
          <p:nvPr>
            <p:ph type="body" idx="3"/>
          </p:nvPr>
        </p:nvSpPr>
        <p:spPr>
          <a:xfrm>
            <a:off x="914400" y="4343400"/>
            <a:ext cx="5029200" cy="4114800"/>
          </a:xfrm>
          <a:noFill/>
          <a:ln w="9525">
            <a:no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0DDC5769-FEA8-49D2-A787-845F725F09FA}" type="slidenum">
              <a:rPr lang="en-US" altLang="en-US">
                <a:latin typeface="Tahoma" pitchFamily="34" charset="0"/>
              </a:rPr>
              <a:pPr/>
              <a:t>342</a:t>
            </a:fld>
            <a:endParaRPr lang="en-US" altLang="en-US">
              <a:latin typeface="Tahoma" pitchFamily="34" charset="0"/>
            </a:endParaRPr>
          </a:p>
        </p:txBody>
      </p:sp>
      <p:sp>
        <p:nvSpPr>
          <p:cNvPr id="12291" name="Rectangle 2"/>
          <p:cNvSpPr>
            <a:spLocks noTextEdit="1"/>
          </p:cNvSpPr>
          <p:nvPr>
            <p:ph type="sldImg" idx="2"/>
          </p:nvPr>
        </p:nvSpPr>
        <p:spPr>
          <a:xfrm>
            <a:off x="1143000" y="685800"/>
            <a:ext cx="4572000" cy="3429000"/>
          </a:xfrm>
          <a:solidFill>
            <a:srgbClr val="FFFFFF"/>
          </a:solidFill>
          <a:ln>
            <a:miter lim="800000"/>
          </a:ln>
        </p:spPr>
      </p:sp>
      <p:sp>
        <p:nvSpPr>
          <p:cNvPr id="12292"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45</a:t>
            </a:fld>
            <a:endParaRPr lang="en-US"/>
          </a:p>
        </p:txBody>
      </p:sp>
    </p:spTree>
    <p:extLst>
      <p:ext uri="{BB962C8B-B14F-4D97-AF65-F5344CB8AC3E}">
        <p14:creationId xmlns:p14="http://schemas.microsoft.com/office/powerpoint/2010/main" val="1496368367"/>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362"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46CA0CB2-1799-49E3-BDB8-2776BDE828DB}" type="slidenum">
              <a:rPr lang="en-US" altLang="en-US">
                <a:latin typeface="Tahoma" pitchFamily="34" charset="0"/>
              </a:rPr>
              <a:pPr/>
              <a:t>344</a:t>
            </a:fld>
            <a:endParaRPr lang="en-US" altLang="en-US">
              <a:latin typeface="Tahoma" pitchFamily="34" charset="0"/>
            </a:endParaRPr>
          </a:p>
        </p:txBody>
      </p:sp>
      <p:sp>
        <p:nvSpPr>
          <p:cNvPr id="15363" name="Rectangle 2"/>
          <p:cNvSpPr>
            <a:spLocks noTextEdit="1"/>
          </p:cNvSpPr>
          <p:nvPr>
            <p:ph type="sldImg" idx="2"/>
          </p:nvPr>
        </p:nvSpPr>
        <p:spPr>
          <a:xfrm>
            <a:off x="1143000" y="685800"/>
            <a:ext cx="4572000" cy="3429000"/>
          </a:xfrm>
          <a:solidFill>
            <a:srgbClr val="FFFFFF"/>
          </a:solidFill>
          <a:ln>
            <a:miter lim="800000"/>
          </a:ln>
        </p:spPr>
      </p:sp>
      <p:sp>
        <p:nvSpPr>
          <p:cNvPr id="15364"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410"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C8D9422A-1554-4983-B9D2-BC06B1361176}" type="slidenum">
              <a:rPr lang="en-US" altLang="en-US">
                <a:latin typeface="Tahoma" pitchFamily="34" charset="0"/>
              </a:rPr>
              <a:pPr/>
              <a:t>345</a:t>
            </a:fld>
            <a:endParaRPr lang="en-US" altLang="en-US">
              <a:latin typeface="Tahoma" pitchFamily="34" charset="0"/>
            </a:endParaRPr>
          </a:p>
        </p:txBody>
      </p:sp>
      <p:sp>
        <p:nvSpPr>
          <p:cNvPr id="17411" name="Rectangle 2"/>
          <p:cNvSpPr>
            <a:spLocks noTextEdit="1"/>
          </p:cNvSpPr>
          <p:nvPr>
            <p:ph type="sldImg" idx="2"/>
          </p:nvPr>
        </p:nvSpPr>
        <p:spPr>
          <a:xfrm>
            <a:off x="1143000" y="685800"/>
            <a:ext cx="4572000" cy="3429000"/>
          </a:xfrm>
          <a:solidFill>
            <a:srgbClr val="FFFFFF"/>
          </a:solidFill>
          <a:ln>
            <a:miter lim="800000"/>
          </a:ln>
        </p:spPr>
      </p:sp>
      <p:sp>
        <p:nvSpPr>
          <p:cNvPr id="17412"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458"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3FB0611A-9D5A-48F4-91BA-4F936A90DCC0}" type="slidenum">
              <a:rPr lang="en-US" altLang="en-US">
                <a:latin typeface="Tahoma" pitchFamily="34" charset="0"/>
              </a:rPr>
              <a:pPr/>
              <a:t>346</a:t>
            </a:fld>
            <a:endParaRPr lang="en-US" altLang="en-US">
              <a:latin typeface="Tahoma" pitchFamily="34" charset="0"/>
            </a:endParaRPr>
          </a:p>
        </p:txBody>
      </p:sp>
      <p:sp>
        <p:nvSpPr>
          <p:cNvPr id="19459" name="Rectangle 2"/>
          <p:cNvSpPr>
            <a:spLocks noTextEdit="1"/>
          </p:cNvSpPr>
          <p:nvPr>
            <p:ph type="sldImg" idx="2"/>
          </p:nvPr>
        </p:nvSpPr>
        <p:spPr>
          <a:xfrm>
            <a:off x="1143000" y="685800"/>
            <a:ext cx="4572000" cy="3429000"/>
          </a:xfrm>
          <a:solidFill>
            <a:srgbClr val="FFFFFF"/>
          </a:solidFill>
          <a:ln>
            <a:miter lim="800000"/>
          </a:ln>
        </p:spPr>
      </p:sp>
      <p:sp>
        <p:nvSpPr>
          <p:cNvPr id="19460"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506"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7B7F0124-9905-40CB-9613-48F64C0DA6DD}" type="slidenum">
              <a:rPr lang="en-US" altLang="en-US">
                <a:latin typeface="Tahoma" pitchFamily="34" charset="0"/>
              </a:rPr>
              <a:pPr/>
              <a:t>347</a:t>
            </a:fld>
            <a:endParaRPr lang="en-US" altLang="en-US">
              <a:latin typeface="Tahoma" pitchFamily="34" charset="0"/>
            </a:endParaRPr>
          </a:p>
        </p:txBody>
      </p:sp>
      <p:sp>
        <p:nvSpPr>
          <p:cNvPr id="21507" name="Rectangle 2"/>
          <p:cNvSpPr>
            <a:spLocks noTextEdit="1"/>
          </p:cNvSpPr>
          <p:nvPr>
            <p:ph type="sldImg" idx="2"/>
          </p:nvPr>
        </p:nvSpPr>
        <p:spPr>
          <a:xfrm>
            <a:off x="1143000" y="685800"/>
            <a:ext cx="4572000" cy="3429000"/>
          </a:xfrm>
          <a:solidFill>
            <a:srgbClr val="FFFFFF"/>
          </a:solidFill>
          <a:ln>
            <a:miter lim="800000"/>
          </a:ln>
        </p:spPr>
      </p:sp>
      <p:sp>
        <p:nvSpPr>
          <p:cNvPr id="21508"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554"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5E01B34F-EB62-400B-80A9-6C83051568F3}" type="slidenum">
              <a:rPr lang="en-US" altLang="en-US">
                <a:latin typeface="Tahoma" pitchFamily="34" charset="0"/>
              </a:rPr>
              <a:pPr/>
              <a:t>348</a:t>
            </a:fld>
            <a:endParaRPr lang="en-US" altLang="en-US">
              <a:latin typeface="Tahoma" pitchFamily="34" charset="0"/>
            </a:endParaRPr>
          </a:p>
        </p:txBody>
      </p:sp>
      <p:sp>
        <p:nvSpPr>
          <p:cNvPr id="23555" name="Rectangle 2"/>
          <p:cNvSpPr>
            <a:spLocks noTextEdit="1"/>
          </p:cNvSpPr>
          <p:nvPr>
            <p:ph type="sldImg" idx="2"/>
          </p:nvPr>
        </p:nvSpPr>
        <p:spPr>
          <a:xfrm>
            <a:off x="1143000" y="685800"/>
            <a:ext cx="4572000" cy="3429000"/>
          </a:xfrm>
          <a:solidFill>
            <a:srgbClr val="FFFFFF"/>
          </a:solidFill>
          <a:ln>
            <a:miter lim="800000"/>
          </a:ln>
        </p:spPr>
      </p:sp>
      <p:sp>
        <p:nvSpPr>
          <p:cNvPr id="23556"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5602"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69A930D7-2A34-47BE-A6D7-A0424AF8B8CC}" type="slidenum">
              <a:rPr lang="en-US" altLang="en-US">
                <a:latin typeface="Tahoma" pitchFamily="34" charset="0"/>
              </a:rPr>
              <a:pPr/>
              <a:t>349</a:t>
            </a:fld>
            <a:endParaRPr lang="en-US" altLang="en-US">
              <a:latin typeface="Tahoma" pitchFamily="34" charset="0"/>
            </a:endParaRPr>
          </a:p>
        </p:txBody>
      </p:sp>
      <p:sp>
        <p:nvSpPr>
          <p:cNvPr id="25603" name="Rectangle 2"/>
          <p:cNvSpPr>
            <a:spLocks noTextEdit="1"/>
          </p:cNvSpPr>
          <p:nvPr>
            <p:ph type="sldImg" idx="2"/>
          </p:nvPr>
        </p:nvSpPr>
        <p:spPr>
          <a:xfrm>
            <a:off x="1152525" y="692150"/>
            <a:ext cx="4554538" cy="3416300"/>
          </a:xfrm>
          <a:solidFill>
            <a:srgbClr val="FFFFFF"/>
          </a:solidFill>
          <a:ln>
            <a:miter lim="800000"/>
          </a:ln>
        </p:spPr>
      </p:sp>
      <p:sp>
        <p:nvSpPr>
          <p:cNvPr id="25604"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7650"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7A71FBA3-5ED9-4D1F-8B3B-A805393348C5}" type="slidenum">
              <a:rPr lang="en-US" altLang="en-US">
                <a:latin typeface="Tahoma" pitchFamily="34" charset="0"/>
              </a:rPr>
              <a:pPr/>
              <a:t>350</a:t>
            </a:fld>
            <a:endParaRPr lang="en-US" altLang="en-US">
              <a:latin typeface="Tahoma" pitchFamily="34" charset="0"/>
            </a:endParaRPr>
          </a:p>
        </p:txBody>
      </p:sp>
      <p:sp>
        <p:nvSpPr>
          <p:cNvPr id="27651" name="Rectangle 2"/>
          <p:cNvSpPr>
            <a:spLocks noTextEdit="1"/>
          </p:cNvSpPr>
          <p:nvPr>
            <p:ph type="sldImg" idx="2"/>
          </p:nvPr>
        </p:nvSpPr>
        <p:spPr>
          <a:xfrm>
            <a:off x="1152525" y="692150"/>
            <a:ext cx="4554538" cy="3416300"/>
          </a:xfrm>
          <a:solidFill>
            <a:srgbClr val="FFFFFF"/>
          </a:solidFill>
          <a:ln>
            <a:miter lim="800000"/>
          </a:ln>
        </p:spPr>
      </p:sp>
      <p:sp>
        <p:nvSpPr>
          <p:cNvPr id="27652"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9698"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99CF0ADB-6168-46A8-8242-7F4EB3775FC8}" type="slidenum">
              <a:rPr lang="en-US" altLang="en-US">
                <a:latin typeface="Tahoma" pitchFamily="34" charset="0"/>
              </a:rPr>
              <a:pPr/>
              <a:t>351</a:t>
            </a:fld>
            <a:endParaRPr lang="en-US" altLang="en-US">
              <a:latin typeface="Tahoma" pitchFamily="34" charset="0"/>
            </a:endParaRPr>
          </a:p>
        </p:txBody>
      </p:sp>
      <p:sp>
        <p:nvSpPr>
          <p:cNvPr id="29699" name="Rectangle 2"/>
          <p:cNvSpPr>
            <a:spLocks noTextEdit="1"/>
          </p:cNvSpPr>
          <p:nvPr>
            <p:ph type="sldImg" idx="2"/>
          </p:nvPr>
        </p:nvSpPr>
        <p:spPr>
          <a:xfrm>
            <a:off x="1152525" y="692150"/>
            <a:ext cx="4554538" cy="3416300"/>
          </a:xfrm>
          <a:solidFill>
            <a:srgbClr val="FFFFFF"/>
          </a:solidFill>
          <a:ln>
            <a:miter lim="800000"/>
          </a:ln>
        </p:spPr>
      </p:sp>
      <p:sp>
        <p:nvSpPr>
          <p:cNvPr id="29700"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1746"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18FF4837-177E-4888-8540-57E1AFA0BC70}" type="slidenum">
              <a:rPr lang="en-US" altLang="en-US">
                <a:latin typeface="Tahoma" pitchFamily="34" charset="0"/>
              </a:rPr>
              <a:pPr/>
              <a:t>352</a:t>
            </a:fld>
            <a:endParaRPr lang="en-US" altLang="en-US">
              <a:latin typeface="Tahoma" pitchFamily="34" charset="0"/>
            </a:endParaRPr>
          </a:p>
        </p:txBody>
      </p:sp>
      <p:sp>
        <p:nvSpPr>
          <p:cNvPr id="31747" name="Rectangle 2"/>
          <p:cNvSpPr>
            <a:spLocks noTextEdit="1"/>
          </p:cNvSpPr>
          <p:nvPr>
            <p:ph type="sldImg" idx="2"/>
          </p:nvPr>
        </p:nvSpPr>
        <p:spPr>
          <a:xfrm>
            <a:off x="1152525" y="692150"/>
            <a:ext cx="4554538" cy="3416300"/>
          </a:xfrm>
          <a:solidFill>
            <a:srgbClr val="FFFFFF"/>
          </a:solidFill>
          <a:ln>
            <a:miter lim="800000"/>
          </a:ln>
        </p:spPr>
      </p:sp>
      <p:sp>
        <p:nvSpPr>
          <p:cNvPr id="31748"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3794"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11651A0D-E3CE-4E23-A76D-5D0C5AB4FBDC}" type="slidenum">
              <a:rPr lang="en-US" altLang="en-US">
                <a:latin typeface="Tahoma" pitchFamily="34" charset="0"/>
              </a:rPr>
              <a:pPr/>
              <a:t>353</a:t>
            </a:fld>
            <a:endParaRPr lang="en-US" altLang="en-US">
              <a:latin typeface="Tahoma" pitchFamily="34" charset="0"/>
            </a:endParaRPr>
          </a:p>
        </p:txBody>
      </p:sp>
      <p:sp>
        <p:nvSpPr>
          <p:cNvPr id="33795" name="Rectangle 2"/>
          <p:cNvSpPr>
            <a:spLocks noTextEdit="1"/>
          </p:cNvSpPr>
          <p:nvPr>
            <p:ph type="sldImg" idx="2"/>
          </p:nvPr>
        </p:nvSpPr>
        <p:spPr>
          <a:xfrm>
            <a:off x="1143000" y="685800"/>
            <a:ext cx="4572000" cy="3429000"/>
          </a:xfrm>
          <a:solidFill>
            <a:srgbClr val="FFFFFF"/>
          </a:solidFill>
          <a:ln>
            <a:miter lim="800000"/>
          </a:ln>
        </p:spPr>
      </p:sp>
      <p:sp>
        <p:nvSpPr>
          <p:cNvPr id="33796"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47</a:t>
            </a:fld>
            <a:endParaRPr lang="en-US"/>
          </a:p>
        </p:txBody>
      </p:sp>
    </p:spTree>
    <p:extLst>
      <p:ext uri="{BB962C8B-B14F-4D97-AF65-F5344CB8AC3E}">
        <p14:creationId xmlns:p14="http://schemas.microsoft.com/office/powerpoint/2010/main" val="1538929093"/>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9938"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251D8690-7BF6-4C88-91DA-3F6752021CEF}" type="slidenum">
              <a:rPr lang="en-US" altLang="en-US">
                <a:latin typeface="Tahoma" pitchFamily="34" charset="0"/>
              </a:rPr>
              <a:pPr/>
              <a:t>358</a:t>
            </a:fld>
            <a:endParaRPr lang="en-US" altLang="en-US">
              <a:latin typeface="Tahoma" pitchFamily="34" charset="0"/>
            </a:endParaRPr>
          </a:p>
        </p:txBody>
      </p:sp>
      <p:sp>
        <p:nvSpPr>
          <p:cNvPr id="39939" name="Rectangle 2"/>
          <p:cNvSpPr>
            <a:spLocks noTextEdit="1"/>
          </p:cNvSpPr>
          <p:nvPr>
            <p:ph type="sldImg" idx="2"/>
          </p:nvPr>
        </p:nvSpPr>
        <p:spPr>
          <a:xfrm>
            <a:off x="1143000" y="685800"/>
            <a:ext cx="4572000" cy="3429000"/>
          </a:xfrm>
          <a:solidFill>
            <a:srgbClr val="FFFFFF"/>
          </a:solidFill>
          <a:ln>
            <a:miter lim="800000"/>
          </a:ln>
        </p:spPr>
      </p:sp>
      <p:sp>
        <p:nvSpPr>
          <p:cNvPr id="39940"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1986"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AF7AAD8E-0C62-4459-939F-4B79F2D80BFF}" type="slidenum">
              <a:rPr lang="en-US" altLang="en-US">
                <a:latin typeface="Tahoma" pitchFamily="34" charset="0"/>
              </a:rPr>
              <a:pPr/>
              <a:t>359</a:t>
            </a:fld>
            <a:endParaRPr lang="en-US" altLang="en-US">
              <a:latin typeface="Tahoma" pitchFamily="34" charset="0"/>
            </a:endParaRPr>
          </a:p>
        </p:txBody>
      </p:sp>
      <p:sp>
        <p:nvSpPr>
          <p:cNvPr id="41987" name="Rectangle 2"/>
          <p:cNvSpPr>
            <a:spLocks noTextEdit="1"/>
          </p:cNvSpPr>
          <p:nvPr>
            <p:ph type="sldImg" idx="2"/>
          </p:nvPr>
        </p:nvSpPr>
        <p:spPr>
          <a:xfrm>
            <a:off x="1152525" y="692150"/>
            <a:ext cx="4554538" cy="3416300"/>
          </a:xfrm>
          <a:solidFill>
            <a:srgbClr val="FFFFFF"/>
          </a:solidFill>
          <a:ln>
            <a:miter lim="800000"/>
          </a:ln>
        </p:spPr>
      </p:sp>
      <p:sp>
        <p:nvSpPr>
          <p:cNvPr id="41988"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4034"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15DDF294-6935-4462-A02E-CD6B484CA817}" type="slidenum">
              <a:rPr lang="en-US" altLang="en-US">
                <a:latin typeface="Tahoma" pitchFamily="34" charset="0"/>
              </a:rPr>
              <a:pPr/>
              <a:t>360</a:t>
            </a:fld>
            <a:endParaRPr lang="en-US" altLang="en-US">
              <a:latin typeface="Tahoma" pitchFamily="34" charset="0"/>
            </a:endParaRPr>
          </a:p>
        </p:txBody>
      </p:sp>
      <p:sp>
        <p:nvSpPr>
          <p:cNvPr id="44035" name="Rectangle 2"/>
          <p:cNvSpPr>
            <a:spLocks noTextEdit="1"/>
          </p:cNvSpPr>
          <p:nvPr>
            <p:ph type="sldImg" idx="2"/>
          </p:nvPr>
        </p:nvSpPr>
        <p:spPr>
          <a:xfrm>
            <a:off x="1152525" y="692150"/>
            <a:ext cx="4554538" cy="3416300"/>
          </a:xfrm>
          <a:solidFill>
            <a:srgbClr val="FFFFFF"/>
          </a:solidFill>
          <a:ln>
            <a:miter lim="800000"/>
          </a:ln>
        </p:spPr>
      </p:sp>
      <p:sp>
        <p:nvSpPr>
          <p:cNvPr id="44036"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6082"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B66656BD-F488-4B09-9DD6-02F75BF9CCC7}" type="slidenum">
              <a:rPr lang="en-US" altLang="en-US">
                <a:latin typeface="Tahoma" pitchFamily="34" charset="0"/>
              </a:rPr>
              <a:pPr/>
              <a:t>361</a:t>
            </a:fld>
            <a:endParaRPr lang="en-US" altLang="en-US">
              <a:latin typeface="Tahoma" pitchFamily="34" charset="0"/>
            </a:endParaRPr>
          </a:p>
        </p:txBody>
      </p:sp>
      <p:sp>
        <p:nvSpPr>
          <p:cNvPr id="46083" name="Rectangle 2"/>
          <p:cNvSpPr>
            <a:spLocks noTextEdit="1"/>
          </p:cNvSpPr>
          <p:nvPr>
            <p:ph type="sldImg" idx="2"/>
          </p:nvPr>
        </p:nvSpPr>
        <p:spPr>
          <a:xfrm>
            <a:off x="1152525" y="692150"/>
            <a:ext cx="4554538" cy="3416300"/>
          </a:xfrm>
          <a:solidFill>
            <a:srgbClr val="FFFFFF"/>
          </a:solidFill>
          <a:ln>
            <a:miter lim="800000"/>
          </a:ln>
        </p:spPr>
      </p:sp>
      <p:sp>
        <p:nvSpPr>
          <p:cNvPr id="46084"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8130"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17B62416-3695-4AEA-B025-21AA66E71D07}" type="slidenum">
              <a:rPr lang="en-US" altLang="en-US">
                <a:latin typeface="Tahoma" pitchFamily="34" charset="0"/>
              </a:rPr>
              <a:pPr/>
              <a:t>362</a:t>
            </a:fld>
            <a:endParaRPr lang="en-US" altLang="en-US">
              <a:latin typeface="Tahoma" pitchFamily="34" charset="0"/>
            </a:endParaRPr>
          </a:p>
        </p:txBody>
      </p:sp>
      <p:sp>
        <p:nvSpPr>
          <p:cNvPr id="48131" name="Rectangle 2"/>
          <p:cNvSpPr>
            <a:spLocks noTextEdit="1"/>
          </p:cNvSpPr>
          <p:nvPr>
            <p:ph type="sldImg" idx="2"/>
          </p:nvPr>
        </p:nvSpPr>
        <p:spPr>
          <a:xfrm>
            <a:off x="1143000" y="685800"/>
            <a:ext cx="4572000" cy="3429000"/>
          </a:xfrm>
          <a:solidFill>
            <a:srgbClr val="FFFFFF"/>
          </a:solidFill>
          <a:ln>
            <a:miter lim="800000"/>
          </a:ln>
        </p:spPr>
      </p:sp>
      <p:sp>
        <p:nvSpPr>
          <p:cNvPr id="48132"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91440" tIns="45720" rIns="91440" bIns="4572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0178"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DB6F34B6-BEE3-463E-95A9-C5DEE4E31840}" type="slidenum">
              <a:rPr lang="en-US" altLang="en-US">
                <a:latin typeface="Tahoma" pitchFamily="34" charset="0"/>
              </a:rPr>
              <a:pPr/>
              <a:t>363</a:t>
            </a:fld>
            <a:endParaRPr lang="en-US" altLang="en-US">
              <a:latin typeface="Tahoma" pitchFamily="34" charset="0"/>
            </a:endParaRPr>
          </a:p>
        </p:txBody>
      </p:sp>
      <p:sp>
        <p:nvSpPr>
          <p:cNvPr id="50179" name="Rectangle 2"/>
          <p:cNvSpPr>
            <a:spLocks noTextEdit="1"/>
          </p:cNvSpPr>
          <p:nvPr>
            <p:ph type="sldImg" idx="2"/>
          </p:nvPr>
        </p:nvSpPr>
        <p:spPr>
          <a:xfrm>
            <a:off x="1152525" y="692150"/>
            <a:ext cx="4554538" cy="3416300"/>
          </a:xfrm>
          <a:solidFill>
            <a:srgbClr val="FFFFFF"/>
          </a:solidFill>
          <a:ln>
            <a:miter lim="800000"/>
          </a:ln>
        </p:spPr>
      </p:sp>
      <p:sp>
        <p:nvSpPr>
          <p:cNvPr id="50180" name="Rectangle 3"/>
          <p:cNvSpPr/>
          <p:nvPr>
            <p:ph type="body" idx="3"/>
          </p:nvPr>
        </p:nvSpPr>
        <p:spPr>
          <a:xfrm>
            <a:off x="914400" y="4343400"/>
            <a:ext cx="5029200" cy="4114800"/>
          </a:xfrm>
          <a:solidFill>
            <a:srgbClr val="FFFFFF"/>
          </a:solidFill>
          <a:ln>
            <a:solidFill>
              <a:srgbClr val="000000"/>
            </a:solidFill>
            <a:miter lim="800000"/>
          </a:ln>
        </p:spPr>
        <p:txBody>
          <a:bodyPr vert="horz" wrap="square" lIns="89867" tIns="44934" rIns="89867" bIns="44934"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2226" name="Rectangle 7"/>
          <p:cNvSpPr>
            <a:spLocks noGrp="1"/>
          </p:cNvSpPr>
          <p:nvPr>
            <p:ph type="sldNum"/>
          </p:nvPr>
        </p:nvSpPr>
        <p:spPr>
          <a:xfrm>
            <a:off x="3886200" y="8686800"/>
            <a:ext cx="2971800" cy="457200"/>
          </a:xfrm>
          <a:prstGeom prst="rect">
            <a:avLst/>
          </a:prstGeom>
          <a:noFill/>
          <a:ln>
            <a:noFill/>
            <a:miter lim="800000"/>
          </a:ln>
        </p:spPr>
        <p:txBody>
          <a:bodyPr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algn="r" eaLnBrk="1" hangingPunct="1">
              <a:spcBef>
                <a:spcPct val="0"/>
              </a:spcBef>
            </a:pPr>
            <a:fld id="{598E5467-4CE4-46C3-AFD0-E5BE42BB3C36}" type="slidenum">
              <a:rPr lang="en-US" altLang="en-US">
                <a:latin typeface="Tahoma" pitchFamily="34" charset="0"/>
              </a:rPr>
              <a:pPr/>
              <a:t>364</a:t>
            </a:fld>
            <a:endParaRPr lang="en-US" altLang="en-US">
              <a:latin typeface="Tahoma" pitchFamily="34" charset="0"/>
            </a:endParaRPr>
          </a:p>
        </p:txBody>
      </p:sp>
      <p:sp>
        <p:nvSpPr>
          <p:cNvPr id="52227" name="Rectangle 2"/>
          <p:cNvSpPr>
            <a:spLocks noTextEdit="1"/>
          </p:cNvSpPr>
          <p:nvPr>
            <p:ph type="sldImg" idx="2"/>
          </p:nvPr>
        </p:nvSpPr>
        <p:spPr>
          <a:xfrm>
            <a:off x="1154113" y="692150"/>
            <a:ext cx="4552950" cy="3414713"/>
          </a:xfrm>
          <a:noFill/>
          <a:ln w="12700" cap="flat">
            <a:solidFill>
              <a:schemeClr val="tx1"/>
            </a:solidFill>
            <a:miter lim="800000"/>
          </a:ln>
        </p:spPr>
      </p:sp>
      <p:sp>
        <p:nvSpPr>
          <p:cNvPr id="52228" name="Rectangle 3"/>
          <p:cNvSpPr/>
          <p:nvPr>
            <p:ph type="body" idx="3"/>
          </p:nvPr>
        </p:nvSpPr>
        <p:spPr>
          <a:xfrm>
            <a:off x="915988" y="4341813"/>
            <a:ext cx="5026025" cy="4114800"/>
          </a:xfrm>
          <a:noFill/>
          <a:ln w="9525">
            <a:noFill/>
            <a:miter lim="800000"/>
          </a:ln>
        </p:spPr>
        <p:txBody>
          <a:bodyPr vert="horz" wrap="square" lIns="86047" tIns="42268" rIns="86047" bIns="42268"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anose="02020603050405020304" pitchFamily="18" charset="0"/>
              </a:defRPr>
            </a:lvl5pPr>
          </a:lstStyle>
          <a:p>
            <a:pPr marL="0" lvl="0" indent="0" eaLnBrk="1" hangingPunct="1"/>
            <a:endParaRPr lang="en-AU"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879F8E61-8FAE-4BF3-AED1-9FECF4609D94}" type="slidenum">
              <a:rPr lang="en-US" smtClean="0"/>
              <a:pPr/>
              <a:t>49</a:t>
            </a:fld>
            <a:endParaRPr lang="en-US"/>
          </a:p>
        </p:txBody>
      </p:sp>
    </p:spTree>
    <p:extLst>
      <p:ext uri="{BB962C8B-B14F-4D97-AF65-F5344CB8AC3E}">
        <p14:creationId xmlns:p14="http://schemas.microsoft.com/office/powerpoint/2010/main" val="2594388458"/>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3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3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23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3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4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4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4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24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4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4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4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5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5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5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5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5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6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4.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6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7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7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7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8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8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6.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8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9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9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9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9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0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09.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0.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1.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2.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3.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8.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19.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2.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3.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4.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5.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2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31.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2.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3.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4.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5.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6.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7.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8.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39.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0.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1.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2.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3.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4.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5.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6.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347.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48.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49.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0.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1.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2.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3.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4.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5.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6.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7.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358.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59.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0.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1.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2.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3.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4.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5.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6.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7.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8.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369.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0.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1.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2.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3.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4.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5.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6.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7.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8.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79.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0.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1.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2.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3.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4.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5.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6.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7.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8.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89.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0.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391.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2.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3.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4.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5.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6.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7.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8.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399.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00.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401.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402.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3.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4.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5.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6.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7.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8.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09.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10.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11.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12.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13.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4.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5.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6.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7.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8.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19.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20.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21.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22.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23.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24.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25.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26.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27.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28.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29.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30.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1.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2.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3.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4.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35.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36.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37.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38.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39.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0.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1.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2.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3.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4.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5.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446.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47.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48.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49.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0.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1.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2.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3.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4.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5.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6.xml.rels>&#65279;<?xml version="1.0" encoding="utf-8" standalone="yes"?><Relationships xmlns="http://schemas.openxmlformats.org/package/2006/relationships"><Relationship Id="rId1" Type="http://schemas.openxmlformats.org/officeDocument/2006/relationships/slideMaster" Target="../slideMasters/slideMaster36.xml" /></Relationships>
</file>

<file path=ppt/slideLayouts/_rels/slideLayout457.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58.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59.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0.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1.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2.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3.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4.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5.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6.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7.xml.rels>&#65279;<?xml version="1.0" encoding="utf-8" standalone="yes"?><Relationships xmlns="http://schemas.openxmlformats.org/package/2006/relationships"><Relationship Id="rId1" Type="http://schemas.openxmlformats.org/officeDocument/2006/relationships/slideMaster" Target="../slideMasters/slideMaster37.xml" /></Relationships>
</file>

<file path=ppt/slideLayouts/_rels/slideLayout468.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69.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0.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1.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2.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3.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4.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5.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6.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7.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8.xml.rels>&#65279;<?xml version="1.0" encoding="utf-8" standalone="yes"?><Relationships xmlns="http://schemas.openxmlformats.org/package/2006/relationships"><Relationship Id="rId1" Type="http://schemas.openxmlformats.org/officeDocument/2006/relationships/slideMaster" Target="../slideMasters/slideMaster38.xml" /></Relationships>
</file>

<file path=ppt/slideLayouts/_rels/slideLayout479.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0.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1.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2.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3.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4.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5.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6.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7.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8.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89.xml.rels>&#65279;<?xml version="1.0" encoding="utf-8" standalone="yes"?><Relationships xmlns="http://schemas.openxmlformats.org/package/2006/relationships"><Relationship Id="rId1" Type="http://schemas.openxmlformats.org/officeDocument/2006/relationships/slideMaster" Target="../slideMasters/slideMaster39.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90.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1.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2.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3.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4.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5.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6.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7.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8.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499.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00.xml.rels>&#65279;<?xml version="1.0" encoding="utf-8" standalone="yes"?><Relationships xmlns="http://schemas.openxmlformats.org/package/2006/relationships"><Relationship Id="rId1" Type="http://schemas.openxmlformats.org/officeDocument/2006/relationships/slideMaster" Target="../slideMasters/slideMaster40.xml" /></Relationships>
</file>

<file path=ppt/slideLayouts/_rels/slideLayout501.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2.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3.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4.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5.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6.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7.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8.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09.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10.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11.xml.rels>&#65279;<?xml version="1.0" encoding="utf-8" standalone="yes"?><Relationships xmlns="http://schemas.openxmlformats.org/package/2006/relationships"><Relationship Id="rId1" Type="http://schemas.openxmlformats.org/officeDocument/2006/relationships/slideMaster" Target="../slideMasters/slideMaster41.xml" /></Relationships>
</file>

<file path=ppt/slideLayouts/_rels/slideLayout512.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3.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4.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5.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6.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7.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8.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19.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20.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21.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22.xml.rels>&#65279;<?xml version="1.0" encoding="utf-8" standalone="yes"?><Relationships xmlns="http://schemas.openxmlformats.org/package/2006/relationships"><Relationship Id="rId1" Type="http://schemas.openxmlformats.org/officeDocument/2006/relationships/slideMaster" Target="../slideMasters/slideMaster42.xml" /></Relationships>
</file>

<file path=ppt/slideLayouts/_rels/slideLayout523.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4.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5.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6.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7.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8.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29.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30.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31.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32.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33.xml.rels>&#65279;<?xml version="1.0" encoding="utf-8" standalone="yes"?><Relationships xmlns="http://schemas.openxmlformats.org/package/2006/relationships"><Relationship Id="rId1" Type="http://schemas.openxmlformats.org/officeDocument/2006/relationships/slideMaster" Target="../slideMasters/slideMaster43.xml" /></Relationships>
</file>

<file path=ppt/slideLayouts/_rels/slideLayout534.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35.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36.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37.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38.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39.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40.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1.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2.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3.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4.xml.rels>&#65279;<?xml version="1.0" encoding="utf-8" standalone="yes"?><Relationships xmlns="http://schemas.openxmlformats.org/package/2006/relationships"><Relationship Id="rId1" Type="http://schemas.openxmlformats.org/officeDocument/2006/relationships/slideMaster" Target="../slideMasters/slideMaster44.xml" /></Relationships>
</file>

<file path=ppt/slideLayouts/_rels/slideLayout545.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46.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47.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48.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49.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50.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1.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2.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3.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4.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5.xml.rels>&#65279;<?xml version="1.0" encoding="utf-8" standalone="yes"?><Relationships xmlns="http://schemas.openxmlformats.org/package/2006/relationships"><Relationship Id="rId1" Type="http://schemas.openxmlformats.org/officeDocument/2006/relationships/slideMaster" Target="../slideMasters/slideMaster45.xml" /></Relationships>
</file>

<file path=ppt/slideLayouts/_rels/slideLayout556.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57.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58.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59.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60.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1.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2.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3.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4.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5.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6.xml.rels>&#65279;<?xml version="1.0" encoding="utf-8" standalone="yes"?><Relationships xmlns="http://schemas.openxmlformats.org/package/2006/relationships"><Relationship Id="rId1" Type="http://schemas.openxmlformats.org/officeDocument/2006/relationships/slideMaster" Target="../slideMasters/slideMaster46.xml" /></Relationships>
</file>

<file path=ppt/slideLayouts/_rels/slideLayout567.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68.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69.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70.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1.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2.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3.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4.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5.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6.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7.xml.rels>&#65279;<?xml version="1.0" encoding="utf-8" standalone="yes"?><Relationships xmlns="http://schemas.openxmlformats.org/package/2006/relationships"><Relationship Id="rId1" Type="http://schemas.openxmlformats.org/officeDocument/2006/relationships/slideMaster" Target="../slideMasters/slideMaster47.xml" /></Relationships>
</file>

<file path=ppt/slideLayouts/_rels/slideLayout578.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79.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80.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1.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2.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3.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4.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5.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6.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7.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8.xml.rels>&#65279;<?xml version="1.0" encoding="utf-8" standalone="yes"?><Relationships xmlns="http://schemas.openxmlformats.org/package/2006/relationships"><Relationship Id="rId1" Type="http://schemas.openxmlformats.org/officeDocument/2006/relationships/slideMaster" Target="../slideMasters/slideMaster48.xml" /></Relationships>
</file>

<file path=ppt/slideLayouts/_rels/slideLayout589.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90.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1.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2.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3.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4.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5.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6.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7.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8.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599.xml.rels>&#65279;<?xml version="1.0" encoding="utf-8" standalone="yes"?><Relationships xmlns="http://schemas.openxmlformats.org/package/2006/relationships"><Relationship Id="rId1" Type="http://schemas.openxmlformats.org/officeDocument/2006/relationships/slideMaster" Target="../slideMasters/slideMaster49.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00.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1.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2.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3.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4.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5.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6.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7.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8.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09.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10.xml.rels>&#65279;<?xml version="1.0" encoding="utf-8" standalone="yes"?><Relationships xmlns="http://schemas.openxmlformats.org/package/2006/relationships"><Relationship Id="rId1" Type="http://schemas.openxmlformats.org/officeDocument/2006/relationships/slideMaster" Target="../slideMasters/slideMaster50.xml" /></Relationships>
</file>

<file path=ppt/slideLayouts/_rels/slideLayout611.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2.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3.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4.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5.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6.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7.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8.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19.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20.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21.xml.rels>&#65279;<?xml version="1.0" encoding="utf-8" standalone="yes"?><Relationships xmlns="http://schemas.openxmlformats.org/package/2006/relationships"><Relationship Id="rId1" Type="http://schemas.openxmlformats.org/officeDocument/2006/relationships/slideMaster" Target="../slideMasters/slideMaster51.xml" /></Relationships>
</file>

<file path=ppt/slideLayouts/_rels/slideLayout622.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3.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4.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5.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6.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7.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8.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29.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30.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31.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32.xml.rels>&#65279;<?xml version="1.0" encoding="utf-8" standalone="yes"?><Relationships xmlns="http://schemas.openxmlformats.org/package/2006/relationships"><Relationship Id="rId1" Type="http://schemas.openxmlformats.org/officeDocument/2006/relationships/slideMaster" Target="../slideMasters/slideMaster52.xml" /></Relationships>
</file>

<file path=ppt/slideLayouts/_rels/slideLayout633.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4.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5.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6.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7.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8.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39.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40.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41.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42.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43.xml.rels>&#65279;<?xml version="1.0" encoding="utf-8" standalone="yes"?><Relationships xmlns="http://schemas.openxmlformats.org/package/2006/relationships"><Relationship Id="rId1" Type="http://schemas.openxmlformats.org/officeDocument/2006/relationships/slideMaster" Target="../slideMasters/slideMaster53.xml" /></Relationships>
</file>

<file path=ppt/slideLayouts/_rels/slideLayout644.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45.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46.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47.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48.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49.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50.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1.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2.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3.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4.xml.rels>&#65279;<?xml version="1.0" encoding="utf-8" standalone="yes"?><Relationships xmlns="http://schemas.openxmlformats.org/package/2006/relationships"><Relationship Id="rId1" Type="http://schemas.openxmlformats.org/officeDocument/2006/relationships/slideMaster" Target="../slideMasters/slideMaster54.xml" /></Relationships>
</file>

<file path=ppt/slideLayouts/_rels/slideLayout655.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56.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57.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58.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59.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60.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1.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2.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3.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4.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5.xml.rels>&#65279;<?xml version="1.0" encoding="utf-8" standalone="yes"?><Relationships xmlns="http://schemas.openxmlformats.org/package/2006/relationships"><Relationship Id="rId1" Type="http://schemas.openxmlformats.org/officeDocument/2006/relationships/slideMaster" Target="../slideMasters/slideMaster55.xml" /></Relationships>
</file>

<file path=ppt/slideLayouts/_rels/slideLayout666.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67.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68.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69.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70.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1.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2.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3.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4.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5.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6.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7.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8.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79.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80.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1.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2.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3.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4.xml.rels>&#65279;<?xml version="1.0" encoding="utf-8" standalone="yes"?><Relationships xmlns="http://schemas.openxmlformats.org/package/2006/relationships"><Relationship Id="rId1" Type="http://schemas.openxmlformats.org/officeDocument/2006/relationships/slideMaster" Target="../slideMasters/slideMaster56.xml" /></Relationships>
</file>

<file path=ppt/slideLayouts/_rels/slideLayout685.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86.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87.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88.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89.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90.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1.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2.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3.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4.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5.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6.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7.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8.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699.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00.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701.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702.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703.xml.rels>&#65279;<?xml version="1.0" encoding="utf-8" standalone="yes"?><Relationships xmlns="http://schemas.openxmlformats.org/package/2006/relationships"><Relationship Id="rId1" Type="http://schemas.openxmlformats.org/officeDocument/2006/relationships/slideMaster" Target="../slideMasters/slideMaster57.xml" /></Relationships>
</file>

<file path=ppt/slideLayouts/_rels/slideLayout704.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05.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06.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07.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08.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09.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10.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1.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2.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3.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4.xml.rels>&#65279;<?xml version="1.0" encoding="utf-8" standalone="yes"?><Relationships xmlns="http://schemas.openxmlformats.org/package/2006/relationships"><Relationship Id="rId1" Type="http://schemas.openxmlformats.org/officeDocument/2006/relationships/slideMaster" Target="../slideMasters/slideMaster58.xml" /></Relationships>
</file>

<file path=ppt/slideLayouts/_rels/slideLayout715.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16.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17.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18.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19.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20.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1.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2.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3.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4.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5.xml.rels>&#65279;<?xml version="1.0" encoding="utf-8" standalone="yes"?><Relationships xmlns="http://schemas.openxmlformats.org/package/2006/relationships"><Relationship Id="rId1" Type="http://schemas.openxmlformats.org/officeDocument/2006/relationships/slideMaster" Target="../slideMasters/slideMaster59.xml" /></Relationships>
</file>

<file path=ppt/slideLayouts/_rels/slideLayout726.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27.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28.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29.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30.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1.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2.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3.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4.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5.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6.xml.rels>&#65279;<?xml version="1.0" encoding="utf-8" standalone="yes"?><Relationships xmlns="http://schemas.openxmlformats.org/package/2006/relationships"><Relationship Id="rId1" Type="http://schemas.openxmlformats.org/officeDocument/2006/relationships/slideMaster" Target="../slideMasters/slideMaster60.xml" /></Relationships>
</file>

<file path=ppt/slideLayouts/_rels/slideLayout737.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38.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39.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40.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1.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2.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3.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4.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5.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6.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47.xml.rels>&#65279;<?xml version="1.0" encoding="utf-8" standalone="yes"?><Relationships xmlns="http://schemas.openxmlformats.org/package/2006/relationships"><Relationship Id="rId1" Type="http://schemas.openxmlformats.org/officeDocument/2006/relationships/slideMaster" Target="../slideMasters/slideMaster61.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pPr/>
            <a:fld id="{0CCAE8B5-850C-4359-B831-2A902AC1C7CB}"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79D11497-58EF-45A5-A73E-B92F003F1F14}"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46230638"/>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00120793"/>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479126946"/>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20953569"/>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1074088448"/>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88206346"/>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08911536"/>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62291889"/>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6660825"/>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1232898"/>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C3563460-8EDB-4B92-8EBB-A732D8DCF3F0}"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4633158"/>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567264177"/>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pPr/>
              <a:t>2/12/2021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00802814"/>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pPr/>
              <a:t>2/12/2021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73342291"/>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pPr/>
              <a:t>2/12/2021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93991808"/>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98234544"/>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48171287"/>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04946985"/>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648478313"/>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20669194"/>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6660825"/>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359731728"/>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4697220"/>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25409088"/>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12892310"/>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6660825"/>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1232898"/>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4633158"/>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567264177"/>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pPr/>
              <a:t>2/12/2021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00802814"/>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pPr/>
              <a:t>2/12/2021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73342291"/>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1232898"/>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pPr/>
              <a:t>2/12/2021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93991808"/>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98234544"/>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48171287"/>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04946985"/>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648478313"/>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20669194"/>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359731728"/>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4697220"/>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25409088"/>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12892310"/>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4633158"/>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pPr/>
              <a:t>2/12/2021</a:t>
            </a:fld>
            <a:endParaRPr lang="en-US"/>
          </a:p>
        </p:txBody>
      </p:sp>
      <p:sp>
        <p:nvSpPr>
          <p:cNvPr id="17" name="Footer Placeholder 16"/>
          <p:cNvSpPr>
            <a:spLocks noGrp="1"/>
          </p:cNvSpPr>
          <p:nvPr>
            <p:ph type="ftr" sz="quarter" idx="11"/>
          </p:nvPr>
        </p:nvSpPr>
        <p:spPr/>
        <p:txBody>
          <a:bodyPr/>
          <a:lstStyle>
            <a:defPPr/>
          </a:lstStyle>
          <a:p>
            <a:pPr/>
            <a:r>
              <a:rPr lang="en-US"/>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pPr/>
              <a:t>2/12/2021</a:t>
            </a:fld>
            <a:endParaRPr lang="en-US"/>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pPr/>
              <a:t>2/12/2021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pPr/>
              <a:t>2/12/2021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pPr/>
              <a:t>2/12/2021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pPr/>
              <a:t>2/12/2021</a:t>
            </a:fld>
            <a:endParaRPr lang="en-US"/>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567264177"/>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pPr/>
              <a:t>2/12/2021</a:t>
            </a:fld>
            <a:endParaRPr lang="en-US"/>
          </a:p>
        </p:txBody>
      </p:sp>
      <p:sp>
        <p:nvSpPr>
          <p:cNvPr id="17" name="Footer Placeholder 16"/>
          <p:cNvSpPr>
            <a:spLocks noGrp="1"/>
          </p:cNvSpPr>
          <p:nvPr>
            <p:ph type="ftr" sz="quarter" idx="11"/>
          </p:nvPr>
        </p:nvSpPr>
        <p:spPr/>
        <p:txBody>
          <a:bodyPr/>
          <a:lstStyle>
            <a:defPPr/>
          </a:lstStyle>
          <a:p>
            <a:pPr/>
            <a:r>
              <a:rPr lang="en-US"/>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pPr/>
              <a:t>2/12/2021</a:t>
            </a:fld>
            <a:endParaRPr lang="en-US"/>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pPr/>
              <a:t>2/12/2021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pPr/>
              <a:t>2/12/2021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pPr/>
              <a:t>2/12/2021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pPr/>
              <a:t>2/12/2021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pPr/>
              <a:t>2/12/2021</a:t>
            </a:fld>
            <a:endParaRPr lang="en-US"/>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00802814"/>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pPr/>
              <a:t>2/12/2021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pPr/>
              <a:t>2/17/2021</a:t>
            </a:fld>
            <a:endParaRPr lang="en-US"/>
          </a:p>
        </p:txBody>
      </p:sp>
      <p:sp>
        <p:nvSpPr>
          <p:cNvPr id="17" name="Footer Placeholder 16"/>
          <p:cNvSpPr>
            <a:spLocks noGrp="1"/>
          </p:cNvSpPr>
          <p:nvPr>
            <p:ph type="ftr" sz="quarter" idx="11"/>
          </p:nvPr>
        </p:nvSpPr>
        <p:spPr/>
        <p:txBody>
          <a:bodyPr/>
          <a:lstStyle>
            <a:defPPr/>
          </a:lstStyle>
          <a:p>
            <a:pPr/>
            <a:r>
              <a:rPr lang="en-US"/>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pPr/>
              <a:t>2/17/2021</a:t>
            </a:fld>
            <a:endParaRPr lang="en-US"/>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pPr/>
              <a:t>2/17/2021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pPr/>
              <a:t>2/17/2021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pPr/>
              <a:t>2/17/2021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pPr/>
              <a:t>2/17/2021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pPr/>
              <a:t>2/17/2021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73342291"/>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pPr/>
              <a:t>2/17/2021</a:t>
            </a:fld>
            <a:endParaRPr lang="en-US"/>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pPr/>
              <a:t>2/17/2021</a:t>
            </a:fld>
            <a:endParaRPr lang="en-US"/>
          </a:p>
        </p:txBody>
      </p:sp>
      <p:sp>
        <p:nvSpPr>
          <p:cNvPr id="17" name="Footer Placeholder 16"/>
          <p:cNvSpPr>
            <a:spLocks noGrp="1"/>
          </p:cNvSpPr>
          <p:nvPr>
            <p:ph type="ftr" sz="quarter" idx="11"/>
          </p:nvPr>
        </p:nvSpPr>
        <p:spPr/>
        <p:txBody>
          <a:bodyPr/>
          <a:lstStyle>
            <a:defPPr/>
          </a:lstStyle>
          <a:p>
            <a:pPr/>
            <a:r>
              <a:rPr lang="en-US"/>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pPr/>
              <a:t>2/17/2021</a:t>
            </a:fld>
            <a:endParaRPr lang="en-US"/>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pPr/>
              <a:t>2/17/2021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pPr/>
              <a:t>2/17/2021</a:t>
            </a:fld>
            <a:endParaRPr lang="en-US"/>
          </a:p>
        </p:txBody>
      </p:sp>
      <p:sp>
        <p:nvSpPr>
          <p:cNvPr id="8" name="Footer Placeholder 7"/>
          <p:cNvSpPr>
            <a:spLocks noGrp="1"/>
          </p:cNvSpPr>
          <p:nvPr>
            <p:ph type="ftr" sz="quarter" idx="11"/>
          </p:nvPr>
        </p:nvSpPr>
        <p:spPr/>
        <p:txBody>
          <a:bodyPr/>
          <a:lstStyle>
            <a:defPPr/>
          </a:lstStyle>
          <a:p>
            <a:pPr/>
            <a:r>
              <a:rPr lang="en-US"/>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pPr/>
              <a:t>2/17/2021</a:t>
            </a:fld>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pPr/>
              <a:t>2/17/2021</a:t>
            </a:fld>
            <a:endParaRPr lang="en-US"/>
          </a:p>
        </p:txBody>
      </p:sp>
      <p:sp>
        <p:nvSpPr>
          <p:cNvPr id="3" name="Footer Placeholder 2"/>
          <p:cNvSpPr>
            <a:spLocks noGrp="1"/>
          </p:cNvSpPr>
          <p:nvPr>
            <p:ph type="ftr" sz="quarter" idx="11"/>
          </p:nvPr>
        </p:nvSpPr>
        <p:spPr/>
        <p:txBody>
          <a:bodyPr/>
          <a:lstStyle>
            <a:defPPr/>
          </a:lstStyle>
          <a:p>
            <a:pPr/>
            <a:r>
              <a:rPr lang="en-US"/>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93991808"/>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pPr/>
              <a:t>2/17/2021</a:t>
            </a:fld>
            <a:endParaRPr lang="en-US"/>
          </a:p>
        </p:txBody>
      </p:sp>
      <p:sp>
        <p:nvSpPr>
          <p:cNvPr id="6" name="Footer Placeholder 5"/>
          <p:cNvSpPr>
            <a:spLocks noGrp="1"/>
          </p:cNvSpPr>
          <p:nvPr>
            <p:ph type="ftr" sz="quarter" idx="11"/>
          </p:nvPr>
        </p:nvSpPr>
        <p:spPr/>
        <p:txBody>
          <a:bodyPr/>
          <a:lstStyle>
            <a:defPPr/>
          </a:lstStyle>
          <a:p>
            <a:pPr/>
            <a:r>
              <a:rPr lang="en-US"/>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pPr/>
              <a:t>2/17/2021</a:t>
            </a:fld>
            <a:endParaRPr lang="en-US"/>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pPr/>
              <a:t>2/17/2021</a:t>
            </a:fld>
            <a:endParaRPr lang="en-US"/>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2/19/2021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100269709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86579141"/>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1478602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523589140"/>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2/19/2021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915061239"/>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2/19/2021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2587908"/>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98234544"/>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75852837"/>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444635796"/>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514860359"/>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63124512"/>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16226496"/>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2/19/2021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50003684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51442398"/>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77068874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60146987"/>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2/19/2021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620987692"/>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FA317C63-3814-46A7-81CC-57608E9518B9}"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48171287"/>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2/19/2021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01118377"/>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19577803"/>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01421290"/>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661942138"/>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9955591"/>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73689918"/>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2/19/2021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100269709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86579141"/>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1478602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523589140"/>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04946985"/>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2/19/2021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915061239"/>
      </p:ext>
    </p:extLst>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2/19/2021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2587908"/>
      </p:ext>
    </p:extLst>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75852837"/>
      </p:ext>
    </p:extLst>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444635796"/>
      </p:ext>
    </p:extLst>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2/19/2021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514860359"/>
      </p:ext>
    </p:extLst>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63124512"/>
      </p:ext>
    </p:extLst>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2/19/2021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16226496"/>
      </p:ext>
    </p:extLst>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250205665"/>
      </p:ext>
    </p:extLst>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64138433"/>
      </p:ext>
    </p:extLst>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257050572"/>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648478313"/>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11315262"/>
      </p:ext>
    </p:extLst>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2/19/2021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17896546"/>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2/19/2021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87393772"/>
      </p:ext>
    </p:extLst>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2/19/2021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96935191"/>
      </p:ext>
    </p:extLst>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45287625"/>
      </p:ext>
    </p:extLst>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60045803"/>
      </p:ext>
    </p:extLst>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1991433"/>
      </p:ext>
    </p:extLst>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3210247570"/>
      </p:ext>
    </p:extLst>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66793970"/>
      </p:ext>
    </p:extLst>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1971082816"/>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20669194"/>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2/19/2021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328702168"/>
      </p:ext>
    </p:extLst>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299446530"/>
      </p:ext>
    </p:extLst>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380817298"/>
      </p:ext>
    </p:extLst>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2/24/2021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50003684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51442398"/>
      </p:ext>
    </p:extLst>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77068874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60146987"/>
      </p:ext>
    </p:extLst>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2/24/2021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620987692"/>
      </p:ext>
    </p:extLst>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2/24/2021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01118377"/>
      </p:ext>
    </p:extLst>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19577803"/>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359731728"/>
      </p:ext>
    </p:extLst>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01421290"/>
      </p:ext>
    </p:extLst>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661942138"/>
      </p:ext>
    </p:extLst>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9955591"/>
      </p:ext>
    </p:extLst>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73689918"/>
      </p:ext>
    </p:extLst>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2/24/2021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50003684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51442398"/>
      </p:ext>
    </p:extLst>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77068874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60146987"/>
      </p:ext>
    </p:extLst>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2/24/2021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620987692"/>
      </p:ext>
    </p:extLst>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2/24/2021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01118377"/>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4697220"/>
      </p:ext>
    </p:extLst>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19577803"/>
      </p:ext>
    </p:extLst>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01421290"/>
      </p:ext>
    </p:extLst>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661942138"/>
      </p:ext>
    </p:extLst>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9955591"/>
      </p:ext>
    </p:extLst>
  </p:cSld>
  <p:clrMapOvr>
    <a:masterClrMapping/>
  </p:clrMapOvr>
  <p:transition/>
  <p:timing/>
</p:sldLayout>
</file>

<file path=ppt/slideLayouts/slideLayout2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73689918"/>
      </p:ext>
    </p:extLst>
  </p:cSld>
  <p:clrMapOvr>
    <a:masterClrMapping/>
  </p:clrMapOvr>
  <p:transition/>
  <p:timing/>
</p:sldLayout>
</file>

<file path=ppt/slideLayouts/slideLayout2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61106655"/>
      </p:ext>
    </p:extLst>
  </p:cSld>
  <p:clrMapOvr>
    <a:masterClrMapping/>
  </p:clrMapOvr>
  <p:transition/>
  <p:timing/>
</p:sldLayout>
</file>

<file path=ppt/slideLayouts/slideLayout2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16383742"/>
      </p:ext>
    </p:extLst>
  </p:cSld>
  <p:clrMapOvr>
    <a:masterClrMapping/>
  </p:clrMapOvr>
  <p:transition/>
  <p:timing/>
</p:sldLayout>
</file>

<file path=ppt/slideLayouts/slideLayout2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04195146"/>
      </p:ext>
    </p:extLst>
  </p:cSld>
  <p:clrMapOvr>
    <a:masterClrMapping/>
  </p:clrMapOvr>
  <p:transition/>
  <p:timing/>
</p:sldLayout>
</file>

<file path=ppt/slideLayouts/slideLayout2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80129983"/>
      </p:ext>
    </p:extLst>
  </p:cSld>
  <p:clrMapOvr>
    <a:masterClrMapping/>
  </p:clrMapOvr>
  <p:transition/>
  <p:timing/>
</p:sldLayout>
</file>

<file path=ppt/slideLayouts/slideLayout2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2/24/2021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63597991"/>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25409088"/>
      </p:ext>
    </p:extLst>
  </p:cSld>
  <p:clrMapOvr>
    <a:masterClrMapping/>
  </p:clrMapOvr>
  <p:transition/>
  <p:timing/>
</p:sldLayout>
</file>

<file path=ppt/slideLayouts/slideLayout2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2/24/2021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79797386"/>
      </p:ext>
    </p:extLst>
  </p:cSld>
  <p:clrMapOvr>
    <a:masterClrMapping/>
  </p:clrMapOvr>
  <p:transition/>
  <p:timing/>
</p:sldLayout>
</file>

<file path=ppt/slideLayouts/slideLayout2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2/24/2021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53907111"/>
      </p:ext>
    </p:extLst>
  </p:cSld>
  <p:clrMapOvr>
    <a:masterClrMapping/>
  </p:clrMapOvr>
  <p:transition/>
  <p:timing/>
</p:sldLayout>
</file>

<file path=ppt/slideLayouts/slideLayout2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500589437"/>
      </p:ext>
    </p:extLst>
  </p:cSld>
  <p:clrMapOvr>
    <a:masterClrMapping/>
  </p:clrMapOvr>
  <p:transition/>
  <p:timing/>
</p:sldLayout>
</file>

<file path=ppt/slideLayouts/slideLayout2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79768294"/>
      </p:ext>
    </p:extLst>
  </p:cSld>
  <p:clrMapOvr>
    <a:masterClrMapping/>
  </p:clrMapOvr>
  <p:transition/>
  <p:timing/>
</p:sldLayout>
</file>

<file path=ppt/slideLayouts/slideLayout2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48311134"/>
      </p:ext>
    </p:extLst>
  </p:cSld>
  <p:clrMapOvr>
    <a:masterClrMapping/>
  </p:clrMapOvr>
  <p:transition/>
  <p:timing/>
</p:sldLayout>
</file>

<file path=ppt/slideLayouts/slideLayout2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1298793853"/>
      </p:ext>
    </p:extLst>
  </p:cSld>
  <p:clrMapOvr>
    <a:masterClrMapping/>
  </p:clrMapOvr>
  <p:transition/>
  <p:timing/>
</p:sldLayout>
</file>

<file path=ppt/slideLayouts/slideLayout2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95592500"/>
      </p:ext>
    </p:extLst>
  </p:cSld>
  <p:clrMapOvr>
    <a:masterClrMapping/>
  </p:clrMapOvr>
  <p:transition/>
  <p:timing/>
</p:sldLayout>
</file>

<file path=ppt/slideLayouts/slideLayout2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4285519063"/>
      </p:ext>
    </p:extLst>
  </p:cSld>
  <p:clrMapOvr>
    <a:masterClrMapping/>
  </p:clrMapOvr>
  <p:transition/>
  <p:timing/>
</p:sldLayout>
</file>

<file path=ppt/slideLayouts/slideLayout2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2/24/2021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62982263"/>
      </p:ext>
    </p:extLst>
  </p:cSld>
  <p:clrMapOvr>
    <a:masterClrMapping/>
  </p:clrMapOvr>
  <p:transition/>
  <p:timing/>
</p:sldLayout>
</file>

<file path=ppt/slideLayouts/slideLayout2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52508612"/>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12892310"/>
      </p:ext>
    </p:extLst>
  </p:cSld>
  <p:clrMapOvr>
    <a:masterClrMapping/>
  </p:clrMapOvr>
  <p:transition/>
  <p:timing/>
</p:sldLayout>
</file>

<file path=ppt/slideLayouts/slideLayout2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983414965"/>
      </p:ext>
    </p:extLst>
  </p:cSld>
  <p:clrMapOvr>
    <a:masterClrMapping/>
  </p:clrMapOvr>
  <p:transition/>
  <p:timing/>
</p:sldLayout>
</file>

<file path=ppt/slideLayouts/slideLayout2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2/24/2021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253460481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943304762"/>
      </p:ext>
    </p:extLst>
  </p:cSld>
  <p:clrMapOvr>
    <a:masterClrMapping/>
  </p:clrMapOvr>
  <p:transition/>
  <p:timing/>
</p:sldLayout>
</file>

<file path=ppt/slideLayouts/slideLayout2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55942545"/>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948951336"/>
      </p:ext>
    </p:extLst>
  </p:cSld>
  <p:clrMapOvr>
    <a:masterClrMapping/>
  </p:clrMapOvr>
  <p:transition/>
  <p:timing/>
</p:sldLayout>
</file>

<file path=ppt/slideLayouts/slideLayout2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2/24/2021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9443215"/>
      </p:ext>
    </p:extLst>
  </p:cSld>
  <p:clrMapOvr>
    <a:masterClrMapping/>
  </p:clrMapOvr>
  <p:transition/>
  <p:timing/>
</p:sldLayout>
</file>

<file path=ppt/slideLayouts/slideLayout2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2/24/2021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748776599"/>
      </p:ext>
    </p:extLst>
  </p:cSld>
  <p:clrMapOvr>
    <a:masterClrMapping/>
  </p:clrMapOvr>
  <p:transition/>
  <p:timing/>
</p:sldLayout>
</file>

<file path=ppt/slideLayouts/slideLayout2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335508130"/>
      </p:ext>
    </p:extLst>
  </p:cSld>
  <p:clrMapOvr>
    <a:masterClrMapping/>
  </p:clrMapOvr>
  <p:transition/>
  <p:timing/>
</p:sldLayout>
</file>

<file path=ppt/slideLayouts/slideLayout2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75944824"/>
      </p:ext>
    </p:extLst>
  </p:cSld>
  <p:clrMapOvr>
    <a:masterClrMapping/>
  </p:clrMapOvr>
  <p:transition/>
  <p:timing/>
</p:sldLayout>
</file>

<file path=ppt/slideLayouts/slideLayout2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2/24/2021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2302699449"/>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6660825"/>
      </p:ext>
    </p:extLst>
  </p:cSld>
  <p:clrMapOvr>
    <a:masterClrMapping/>
  </p:clrMapOvr>
  <p:transition/>
  <p:timing/>
</p:sldLayout>
</file>

<file path=ppt/slideLayouts/slideLayout2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28293516"/>
      </p:ext>
    </p:extLst>
  </p:cSld>
  <p:clrMapOvr>
    <a:masterClrMapping/>
  </p:clrMapOvr>
  <p:transition/>
  <p:timing/>
</p:sldLayout>
</file>

<file path=ppt/slideLayouts/slideLayout2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2/24/2021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66200697"/>
      </p:ext>
    </p:extLst>
  </p:cSld>
  <p:clrMapOvr>
    <a:masterClrMapping/>
  </p:clrMapOvr>
  <p:transition/>
  <p:timing/>
</p:sldLayout>
</file>

<file path=ppt/slideLayouts/slideLayout2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25315964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590110518"/>
      </p:ext>
    </p:extLst>
  </p:cSld>
  <p:clrMapOvr>
    <a:masterClrMapping/>
  </p:clrMapOvr>
  <p:transition/>
  <p:timing/>
</p:sldLayout>
</file>

<file path=ppt/slideLayouts/slideLayout2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58354468"/>
      </p:ext>
    </p:extLst>
  </p:cSld>
  <p:clrMapOvr>
    <a:overrideClrMapping bg1="lt1" tx1="dk1" bg2="lt2" tx2="dk2" accent1="accent1" accent2="accent2" accent3="accent3" accent4="accent4" accent5="accent5" accent6="accent6" hlink="hlink" folHlink="folHlink"/>
  </p:clrMapOvr>
  <p:transition/>
  <p:timing/>
</p:sldLayout>
</file>

<file path=ppt/slideLayouts/slideLayout2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01666629"/>
      </p:ext>
    </p:extLst>
  </p:cSld>
  <p:clrMapOvr>
    <a:masterClrMapping/>
  </p:clrMapOvr>
  <p:transition/>
  <p:timing/>
</p:sldLayout>
</file>

<file path=ppt/slideLayouts/slideLayout2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98337408"/>
      </p:ext>
    </p:extLst>
  </p:cSld>
  <p:clrMapOvr>
    <a:masterClrMapping/>
  </p:clrMapOvr>
  <p:transition/>
  <p:timing/>
</p:sldLayout>
</file>

<file path=ppt/slideLayouts/slideLayout2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142257462"/>
      </p:ext>
    </p:extLst>
  </p:cSld>
  <p:clrMapOvr>
    <a:masterClrMapping/>
  </p:clrMapOvr>
  <p:transition/>
  <p:timing/>
</p:sldLayout>
</file>

<file path=ppt/slideLayouts/slideLayout2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75301893"/>
      </p:ext>
    </p:extLst>
  </p:cSld>
  <p:clrMapOvr>
    <a:masterClrMapping/>
  </p:clrMapOvr>
  <p:transition/>
  <p:timing/>
</p:sldLayout>
</file>

<file path=ppt/slideLayouts/slideLayout2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22297630"/>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1232898"/>
      </p:ext>
    </p:extLst>
  </p:cSld>
  <p:clrMapOvr>
    <a:masterClrMapping/>
  </p:clrMapOvr>
  <p:transition/>
  <p:timing/>
</p:sldLayout>
</file>

<file path=ppt/slideLayouts/slideLayout2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652458086"/>
      </p:ext>
    </p:extLst>
  </p:cSld>
  <p:clrMapOvr>
    <a:masterClrMapping/>
  </p:clrMapOvr>
  <p:transition/>
  <p:timing/>
</p:sldLayout>
</file>

<file path=ppt/slideLayouts/slideLayout2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18564596"/>
      </p:ext>
    </p:extLst>
  </p:cSld>
  <p:clrMapOvr>
    <a:masterClrMapping/>
  </p:clrMapOvr>
  <p:transition/>
  <p:timing/>
</p:sldLayout>
</file>

<file path=ppt/slideLayouts/slideLayout2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48389024"/>
      </p:ext>
    </p:extLst>
  </p:cSld>
  <p:clrMapOvr>
    <a:masterClrMapping/>
  </p:clrMapOvr>
  <p:transition/>
  <p:timing/>
</p:sldLayout>
</file>

<file path=ppt/slideLayouts/slideLayout2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750020798"/>
      </p:ext>
    </p:extLst>
  </p:cSld>
  <p:clrMapOvr>
    <a:masterClrMapping/>
  </p:clrMapOvr>
  <p:transition/>
  <p:timing/>
</p:sldLayout>
</file>

<file path=ppt/slideLayouts/slideLayout2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05572551"/>
      </p:ext>
    </p:extLst>
  </p:cSld>
  <p:clrMapOvr>
    <a:masterClrMapping/>
  </p:clrMapOvr>
  <p:transition/>
  <p:timing/>
</p:sldLayout>
</file>

<file path=ppt/slideLayouts/slideLayout2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93397854"/>
      </p:ext>
    </p:extLst>
  </p:cSld>
  <p:clrMapOvr>
    <a:masterClrMapping/>
  </p:clrMapOvr>
  <p:transition/>
  <p:timing/>
</p:sldLayout>
</file>

<file path=ppt/slideLayouts/slideLayout2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41010807"/>
      </p:ext>
    </p:extLst>
  </p:cSld>
  <p:clrMapOvr>
    <a:masterClrMapping/>
  </p:clrMapOvr>
  <p:transition/>
  <p:timing/>
</p:sldLayout>
</file>

<file path=ppt/slideLayouts/slideLayout2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3/3/2021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35034529"/>
      </p:ext>
    </p:extLst>
  </p:cSld>
  <p:clrMapOvr>
    <a:masterClrMapping/>
  </p:clrMapOvr>
  <p:transition/>
  <p:timing/>
</p:sldLayout>
</file>

<file path=ppt/slideLayouts/slideLayout2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3/3/2021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4982274"/>
      </p:ext>
    </p:extLst>
  </p:cSld>
  <p:clrMapOvr>
    <a:masterClrMapping/>
  </p:clrMapOvr>
  <p:transition/>
  <p:timing/>
</p:sldLayout>
</file>

<file path=ppt/slideLayouts/slideLayout2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3/3/2021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47339549"/>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r>
              <a:rPr lang="en-US" smtClean="0"/>
              <a:t>Click to edit Master text styles</a:t>
            </a:r>
          </a:p>
        </p:txBody>
      </p:sp>
      <p:sp>
        <p:nvSpPr>
          <p:cNvPr id="4" name="Date Placeholder 3"/>
          <p:cNvSpPr>
            <a:spLocks noGrp="1"/>
          </p:cNvSpPr>
          <p:nvPr>
            <p:ph type="dt" sz="half" idx="2"/>
          </p:nvPr>
        </p:nvSpPr>
        <p:spPr/>
        <p:txBody>
          <a:bodyPr/>
          <a:lstStyle>
            <a:defPPr/>
          </a:lstStyle>
          <a:p>
            <a:pPr/>
            <a:fld id="{DDAD67BF-195C-43CC-BBF8-14F0F7BBF61B}"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4633158"/>
      </p:ext>
    </p:extLst>
  </p:cSld>
  <p:clrMapOvr>
    <a:masterClrMapping/>
  </p:clrMapOvr>
  <p:transition/>
  <p:timing/>
</p:sldLayout>
</file>

<file path=ppt/slideLayouts/slideLayout3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744523447"/>
      </p:ext>
    </p:extLst>
  </p:cSld>
  <p:clrMapOvr>
    <a:masterClrMapping/>
  </p:clrMapOvr>
  <p:transition/>
  <p:timing/>
</p:sldLayout>
</file>

<file path=ppt/slideLayouts/slideLayout3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407215965"/>
      </p:ext>
    </p:extLst>
  </p:cSld>
  <p:clrMapOvr>
    <a:masterClrMapping/>
  </p:clrMapOvr>
  <p:transition/>
  <p:timing/>
</p:sldLayout>
</file>

<file path=ppt/slideLayouts/slideLayout3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74632151"/>
      </p:ext>
    </p:extLst>
  </p:cSld>
  <p:clrMapOvr>
    <a:masterClrMapping/>
  </p:clrMapOvr>
  <p:transition/>
  <p:timing/>
</p:sldLayout>
</file>

<file path=ppt/slideLayouts/slideLayout3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4104146539"/>
      </p:ext>
    </p:extLst>
  </p:cSld>
  <p:clrMapOvr>
    <a:masterClrMapping/>
  </p:clrMapOvr>
  <p:transition/>
  <p:timing/>
</p:sldLayout>
</file>

<file path=ppt/slideLayouts/slideLayout3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68843852"/>
      </p:ext>
    </p:extLst>
  </p:cSld>
  <p:clrMapOvr>
    <a:masterClrMapping/>
  </p:clrMapOvr>
  <p:transition/>
  <p:timing/>
</p:sldLayout>
</file>

<file path=ppt/slideLayouts/slideLayout3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2801041056"/>
      </p:ext>
    </p:extLst>
  </p:cSld>
  <p:clrMapOvr>
    <a:masterClrMapping/>
  </p:clrMapOvr>
  <p:transition/>
  <p:timing/>
</p:sldLayout>
</file>

<file path=ppt/slideLayouts/slideLayout3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738674977"/>
      </p:ext>
    </p:extLst>
  </p:cSld>
  <p:clrMapOvr>
    <a:masterClrMapping/>
  </p:clrMapOvr>
  <p:transition/>
  <p:timing/>
</p:sldLayout>
</file>

<file path=ppt/slideLayouts/slideLayout3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83775560"/>
      </p:ext>
    </p:extLst>
  </p:cSld>
  <p:clrMapOvr>
    <a:masterClrMapping/>
  </p:clrMapOvr>
  <p:transition/>
  <p:timing/>
</p:sldLayout>
</file>

<file path=ppt/slideLayouts/slideLayout3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160025837"/>
      </p:ext>
    </p:extLst>
  </p:cSld>
  <p:clrMapOvr>
    <a:masterClrMapping/>
  </p:clrMapOvr>
  <p:transition/>
  <p:timing/>
</p:sldLayout>
</file>

<file path=ppt/slideLayouts/slideLayout3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25315964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567264177"/>
      </p:ext>
    </p:extLst>
  </p:cSld>
  <p:clrMapOvr>
    <a:masterClrMapping/>
  </p:clrMapOvr>
  <p:transition/>
  <p:timing/>
</p:sldLayout>
</file>

<file path=ppt/slideLayouts/slideLayout3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590110518"/>
      </p:ext>
    </p:extLst>
  </p:cSld>
  <p:clrMapOvr>
    <a:masterClrMapping/>
  </p:clrMapOvr>
  <p:transition/>
  <p:timing/>
</p:sldLayout>
</file>

<file path=ppt/slideLayouts/slideLayout3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58354468"/>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01666629"/>
      </p:ext>
    </p:extLst>
  </p:cSld>
  <p:clrMapOvr>
    <a:masterClrMapping/>
  </p:clrMapOvr>
  <p:transition/>
  <p:timing/>
</p:sldLayout>
</file>

<file path=ppt/slideLayouts/slideLayout3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98337408"/>
      </p:ext>
    </p:extLst>
  </p:cSld>
  <p:clrMapOvr>
    <a:masterClrMapping/>
  </p:clrMapOvr>
  <p:transition/>
  <p:timing/>
</p:sldLayout>
</file>

<file path=ppt/slideLayouts/slideLayout3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142257462"/>
      </p:ext>
    </p:extLst>
  </p:cSld>
  <p:clrMapOvr>
    <a:masterClrMapping/>
  </p:clrMapOvr>
  <p:transition/>
  <p:timing/>
</p:sldLayout>
</file>

<file path=ppt/slideLayouts/slideLayout3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75301893"/>
      </p:ext>
    </p:extLst>
  </p:cSld>
  <p:clrMapOvr>
    <a:masterClrMapping/>
  </p:clrMapOvr>
  <p:transition/>
  <p:timing/>
</p:sldLayout>
</file>

<file path=ppt/slideLayouts/slideLayout3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22297630"/>
      </p:ext>
    </p:extLst>
  </p:cSld>
  <p:clrMapOvr>
    <a:masterClrMapping/>
  </p:clrMapOvr>
  <p:transition/>
  <p:timing/>
</p:sldLayout>
</file>

<file path=ppt/slideLayouts/slideLayout3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652458086"/>
      </p:ext>
    </p:extLst>
  </p:cSld>
  <p:clrMapOvr>
    <a:masterClrMapping/>
  </p:clrMapOvr>
  <p:transition/>
  <p:timing/>
</p:sldLayout>
</file>

<file path=ppt/slideLayouts/slideLayout3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18564596"/>
      </p:ext>
    </p:extLst>
  </p:cSld>
  <p:clrMapOvr>
    <a:masterClrMapping/>
  </p:clrMapOvr>
  <p:transition/>
  <p:timing/>
</p:sldLayout>
</file>

<file path=ppt/slideLayouts/slideLayout3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48389024"/>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00802814"/>
      </p:ext>
    </p:extLst>
  </p:cSld>
  <p:clrMapOvr>
    <a:masterClrMapping/>
  </p:clrMapOvr>
  <p:transition/>
  <p:timing/>
</p:sldLayout>
</file>

<file path=ppt/slideLayouts/slideLayout3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213416148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13870335"/>
      </p:ext>
    </p:extLst>
  </p:cSld>
  <p:clrMapOvr>
    <a:masterClrMapping/>
  </p:clrMapOvr>
  <p:transition/>
  <p:timing/>
</p:sldLayout>
</file>

<file path=ppt/slideLayouts/slideLayout3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48442866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50155842"/>
      </p:ext>
    </p:extLst>
  </p:cSld>
  <p:clrMapOvr>
    <a:masterClrMapping/>
  </p:clrMapOvr>
  <p:transition/>
  <p:timing/>
</p:sldLayout>
</file>

<file path=ppt/slideLayouts/slideLayout3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19152750"/>
      </p:ext>
    </p:extLst>
  </p:cSld>
  <p:clrMapOvr>
    <a:masterClrMapping/>
  </p:clrMapOvr>
  <p:transition/>
  <p:timing/>
</p:sldLayout>
</file>

<file path=ppt/slideLayouts/slideLayout3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98245195"/>
      </p:ext>
    </p:extLst>
  </p:cSld>
  <p:clrMapOvr>
    <a:masterClrMapping/>
  </p:clrMapOvr>
  <p:transition/>
  <p:timing/>
</p:sldLayout>
</file>

<file path=ppt/slideLayouts/slideLayout3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39990727"/>
      </p:ext>
    </p:extLst>
  </p:cSld>
  <p:clrMapOvr>
    <a:masterClrMapping/>
  </p:clrMapOvr>
  <p:transition/>
  <p:timing/>
</p:sldLayout>
</file>

<file path=ppt/slideLayouts/slideLayout3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76737812"/>
      </p:ext>
    </p:extLst>
  </p:cSld>
  <p:clrMapOvr>
    <a:masterClrMapping/>
  </p:clrMapOvr>
  <p:transition/>
  <p:timing/>
</p:sldLayout>
</file>

<file path=ppt/slideLayouts/slideLayout3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899783553"/>
      </p:ext>
    </p:extLst>
  </p:cSld>
  <p:clrMapOvr>
    <a:masterClrMapping/>
  </p:clrMapOvr>
  <p:transition/>
  <p:timing/>
</p:sldLayout>
</file>

<file path=ppt/slideLayouts/slideLayout3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13197780"/>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73342291"/>
      </p:ext>
    </p:extLst>
  </p:cSld>
  <p:clrMapOvr>
    <a:masterClrMapping/>
  </p:clrMapOvr>
  <p:transition/>
  <p:timing/>
</p:sldLayout>
</file>

<file path=ppt/slideLayouts/slideLayout3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02243656"/>
      </p:ext>
    </p:extLst>
  </p:cSld>
  <p:clrMapOvr>
    <a:masterClrMapping/>
  </p:clrMapOvr>
  <p:transition/>
  <p:timing/>
</p:sldLayout>
</file>

<file path=ppt/slideLayouts/slideLayout3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142394419"/>
      </p:ext>
    </p:extLst>
  </p:cSld>
  <p:clrMapOvr>
    <a:masterClrMapping/>
  </p:clrMapOvr>
  <p:transition/>
  <p:timing/>
</p:sldLayout>
</file>

<file path=ppt/slideLayouts/slideLayout3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84760888"/>
      </p:ext>
    </p:extLst>
  </p:cSld>
  <p:clrMapOvr>
    <a:masterClrMapping/>
  </p:clrMapOvr>
  <p:transition/>
  <p:timing/>
</p:sldLayout>
</file>

<file path=ppt/slideLayouts/slideLayout3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13285816"/>
      </p:ext>
    </p:extLst>
  </p:cSld>
  <p:clrMapOvr>
    <a:masterClrMapping/>
  </p:clrMapOvr>
  <p:transition/>
  <p:timing/>
</p:sldLayout>
</file>

<file path=ppt/slideLayouts/slideLayout3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6627439"/>
      </p:ext>
    </p:extLst>
  </p:cSld>
  <p:clrMapOvr>
    <a:masterClrMapping/>
  </p:clrMapOvr>
  <p:transition/>
  <p:timing/>
</p:sldLayout>
</file>

<file path=ppt/slideLayouts/slideLayout3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3/3/2021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2819154"/>
      </p:ext>
    </p:extLst>
  </p:cSld>
  <p:clrMapOvr>
    <a:masterClrMapping/>
  </p:clrMapOvr>
  <p:transition/>
  <p:timing/>
</p:sldLayout>
</file>

<file path=ppt/slideLayouts/slideLayout3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3/3/2021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90593117"/>
      </p:ext>
    </p:extLst>
  </p:cSld>
  <p:clrMapOvr>
    <a:masterClrMapping/>
  </p:clrMapOvr>
  <p:transition/>
  <p:timing/>
</p:sldLayout>
</file>

<file path=ppt/slideLayouts/slideLayout3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3/3/2021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15708619"/>
      </p:ext>
    </p:extLst>
  </p:cSld>
  <p:clrMapOvr>
    <a:masterClrMapping/>
  </p:clrMapOvr>
  <p:transition/>
  <p:timing/>
</p:sldLayout>
</file>

<file path=ppt/slideLayouts/slideLayout3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98931773"/>
      </p:ext>
    </p:extLst>
  </p:cSld>
  <p:clrMapOvr>
    <a:masterClrMapping/>
  </p:clrMapOvr>
  <p:transition/>
  <p:timing/>
</p:sldLayout>
</file>

<file path=ppt/slideLayouts/slideLayout3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885395136"/>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93991808"/>
      </p:ext>
    </p:extLst>
  </p:cSld>
  <p:clrMapOvr>
    <a:masterClrMapping/>
  </p:clrMapOvr>
  <p:transition/>
  <p:timing/>
</p:sldLayout>
</file>

<file path=ppt/slideLayouts/slideLayout3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21392823"/>
      </p:ext>
    </p:extLst>
  </p:cSld>
  <p:clrMapOvr>
    <a:masterClrMapping/>
  </p:clrMapOvr>
  <p:transition/>
  <p:timing/>
</p:sldLayout>
</file>

<file path=ppt/slideLayouts/slideLayout3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1477583407"/>
      </p:ext>
    </p:extLst>
  </p:cSld>
  <p:clrMapOvr>
    <a:masterClrMapping/>
  </p:clrMapOvr>
  <p:transition/>
  <p:timing/>
</p:sldLayout>
</file>

<file path=ppt/slideLayouts/slideLayout3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846174720"/>
      </p:ext>
    </p:extLst>
  </p:cSld>
  <p:clrMapOvr>
    <a:masterClrMapping/>
  </p:clrMapOvr>
  <p:transition/>
  <p:timing/>
</p:sldLayout>
</file>

<file path=ppt/slideLayouts/slideLayout3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923317766"/>
      </p:ext>
    </p:extLst>
  </p:cSld>
  <p:clrMapOvr>
    <a:masterClrMapping/>
  </p:clrMapOvr>
  <p:transition/>
  <p:timing/>
</p:sldLayout>
</file>

<file path=ppt/slideLayouts/slideLayout3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3/3/2021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66630487"/>
      </p:ext>
    </p:extLst>
  </p:cSld>
  <p:clrMapOvr>
    <a:masterClrMapping/>
  </p:clrMapOvr>
  <p:transition/>
  <p:timing/>
</p:sldLayout>
</file>

<file path=ppt/slideLayouts/slideLayout3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106215381"/>
      </p:ext>
    </p:extLst>
  </p:cSld>
  <p:clrMapOvr>
    <a:masterClrMapping/>
  </p:clrMapOvr>
  <p:transition/>
  <p:timing/>
</p:sldLayout>
</file>

<file path=ppt/slideLayouts/slideLayout3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76475176"/>
      </p:ext>
    </p:extLst>
  </p:cSld>
  <p:clrMapOvr>
    <a:masterClrMapping/>
  </p:clrMapOvr>
  <p:transition/>
  <p:timing/>
</p:sldLayout>
</file>

<file path=ppt/slideLayouts/slideLayout3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71922443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69155422"/>
      </p:ext>
    </p:extLst>
  </p:cSld>
  <p:clrMapOvr>
    <a:masterClrMapping/>
  </p:clrMapOvr>
  <p:transition/>
  <p:timing/>
</p:sldLayout>
</file>

<file path=ppt/slideLayouts/slideLayout3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0525628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98234544"/>
      </p:ext>
    </p:extLst>
  </p:cSld>
  <p:clrMapOvr>
    <a:masterClrMapping/>
  </p:clrMapOvr>
  <p:transition/>
  <p:timing/>
</p:sldLayout>
</file>

<file path=ppt/slideLayouts/slideLayout3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54539939"/>
      </p:ext>
    </p:extLst>
  </p:cSld>
  <p:clrMapOvr>
    <a:masterClrMapping/>
  </p:clrMapOvr>
  <p:transition/>
  <p:timing/>
</p:sldLayout>
</file>

<file path=ppt/slideLayouts/slideLayout3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43289804"/>
      </p:ext>
    </p:extLst>
  </p:cSld>
  <p:clrMapOvr>
    <a:masterClrMapping/>
  </p:clrMapOvr>
  <p:transition/>
  <p:timing/>
</p:sldLayout>
</file>

<file path=ppt/slideLayouts/slideLayout3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75696380"/>
      </p:ext>
    </p:extLst>
  </p:cSld>
  <p:clrMapOvr>
    <a:masterClrMapping/>
  </p:clrMapOvr>
  <p:transition/>
  <p:timing/>
</p:sldLayout>
</file>

<file path=ppt/slideLayouts/slideLayout3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93251163"/>
      </p:ext>
    </p:extLst>
  </p:cSld>
  <p:clrMapOvr>
    <a:masterClrMapping/>
  </p:clrMapOvr>
  <p:transition/>
  <p:timing/>
</p:sldLayout>
</file>

<file path=ppt/slideLayouts/slideLayout3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067418840"/>
      </p:ext>
    </p:extLst>
  </p:cSld>
  <p:clrMapOvr>
    <a:masterClrMapping/>
  </p:clrMapOvr>
  <p:transition/>
  <p:timing/>
</p:sldLayout>
</file>

<file path=ppt/slideLayouts/slideLayout3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2542518293"/>
      </p:ext>
    </p:extLst>
  </p:cSld>
  <p:clrMapOvr>
    <a:masterClrMapping/>
  </p:clrMapOvr>
  <p:transition/>
  <p:timing/>
</p:sldLayout>
</file>

<file path=ppt/slideLayouts/slideLayout3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32333501"/>
      </p:ext>
    </p:extLst>
  </p:cSld>
  <p:clrMapOvr>
    <a:masterClrMapping/>
  </p:clrMapOvr>
  <p:transition/>
  <p:timing/>
</p:sldLayout>
</file>

<file path=ppt/slideLayouts/slideLayout3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19364081"/>
      </p:ext>
    </p:extLst>
  </p:cSld>
  <p:clrMapOvr>
    <a:masterClrMapping/>
  </p:clrMapOvr>
  <p:transition/>
  <p:timing/>
</p:sldLayout>
</file>

<file path=ppt/slideLayouts/slideLayout3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42565183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24954009"/>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48171287"/>
      </p:ext>
    </p:extLst>
  </p:cSld>
  <p:clrMapOvr>
    <a:masterClrMapping/>
  </p:clrMapOvr>
  <p:transition/>
  <p:timing/>
</p:sldLayout>
</file>

<file path=ppt/slideLayouts/slideLayout3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5334213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516414825"/>
      </p:ext>
    </p:extLst>
  </p:cSld>
  <p:clrMapOvr>
    <a:masterClrMapping/>
  </p:clrMapOvr>
  <p:transition/>
  <p:timing/>
</p:sldLayout>
</file>

<file path=ppt/slideLayouts/slideLayout3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229933031"/>
      </p:ext>
    </p:extLst>
  </p:cSld>
  <p:clrMapOvr>
    <a:masterClrMapping/>
  </p:clrMapOvr>
  <p:transition/>
  <p:timing/>
</p:sldLayout>
</file>

<file path=ppt/slideLayouts/slideLayout3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49271879"/>
      </p:ext>
    </p:extLst>
  </p:cSld>
  <p:clrMapOvr>
    <a:masterClrMapping/>
  </p:clrMapOvr>
  <p:transition/>
  <p:timing/>
</p:sldLayout>
</file>

<file path=ppt/slideLayouts/slideLayout3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76946124"/>
      </p:ext>
    </p:extLst>
  </p:cSld>
  <p:clrMapOvr>
    <a:masterClrMapping/>
  </p:clrMapOvr>
  <p:transition/>
  <p:timing/>
</p:sldLayout>
</file>

<file path=ppt/slideLayouts/slideLayout3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07814878"/>
      </p:ext>
    </p:extLst>
  </p:cSld>
  <p:clrMapOvr>
    <a:masterClrMapping/>
  </p:clrMapOvr>
  <p:transition/>
  <p:timing/>
</p:sldLayout>
</file>

<file path=ppt/slideLayouts/slideLayout3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3151552107"/>
      </p:ext>
    </p:extLst>
  </p:cSld>
  <p:clrMapOvr>
    <a:masterClrMapping/>
  </p:clrMapOvr>
  <p:transition/>
  <p:timing/>
</p:sldLayout>
</file>

<file path=ppt/slideLayouts/slideLayout3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689845204"/>
      </p:ext>
    </p:extLst>
  </p:cSld>
  <p:clrMapOvr>
    <a:masterClrMapping/>
  </p:clrMapOvr>
  <p:transition/>
  <p:timing/>
</p:sldLayout>
</file>

<file path=ppt/slideLayouts/slideLayout3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988358628"/>
      </p:ext>
    </p:extLst>
  </p:cSld>
  <p:clrMapOvr>
    <a:masterClrMapping/>
  </p:clrMapOvr>
  <p:transition/>
  <p:timing/>
</p:sldLayout>
</file>

<file path=ppt/slideLayouts/slideLayout3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a:solidFill>
                  <a:srgbClr val="696464"/>
                </a:solidFill>
              </a:rPr>
              <a:t>WhatsApp NO. : 9564842816</a:t>
            </a: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371922443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04946985"/>
      </p:ext>
    </p:extLst>
  </p:cSld>
  <p:clrMapOvr>
    <a:masterClrMapping/>
  </p:clrMapOvr>
  <p:transition/>
  <p:timing/>
</p:sldLayout>
</file>

<file path=ppt/slideLayouts/slideLayout3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69155422"/>
      </p:ext>
    </p:extLst>
  </p:cSld>
  <p:clrMapOvr>
    <a:masterClrMapping/>
  </p:clrMapOvr>
  <p:transition/>
  <p:timing/>
</p:sldLayout>
</file>

<file path=ppt/slideLayouts/slideLayout3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a:solidFill>
                  <a:srgbClr val="696464"/>
                </a:solidFill>
              </a:rPr>
              <a:t>WhatsApp NO. : 9564842816</a:t>
            </a: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90525628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54539939"/>
      </p:ext>
    </p:extLst>
  </p:cSld>
  <p:clrMapOvr>
    <a:masterClrMapping/>
  </p:clrMapOvr>
  <p:transition/>
  <p:timing/>
</p:sldLayout>
</file>

<file path=ppt/slideLayouts/slideLayout3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a:solidFill>
                  <a:srgbClr val="696464"/>
                </a:solidFill>
              </a:rPr>
              <a:t>WhatsApp NO. : 9564842816</a:t>
            </a: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43289804"/>
      </p:ext>
    </p:extLst>
  </p:cSld>
  <p:clrMapOvr>
    <a:masterClrMapping/>
  </p:clrMapOvr>
  <p:transition/>
  <p:timing/>
</p:sldLayout>
</file>

<file path=ppt/slideLayouts/slideLayout3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75696380"/>
      </p:ext>
    </p:extLst>
  </p:cSld>
  <p:clrMapOvr>
    <a:masterClrMapping/>
  </p:clrMapOvr>
  <p:transition/>
  <p:timing/>
</p:sldLayout>
</file>

<file path=ppt/slideLayouts/slideLayout3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93251163"/>
      </p:ext>
    </p:extLst>
  </p:cSld>
  <p:clrMapOvr>
    <a:masterClrMapping/>
  </p:clrMapOvr>
  <p:transition/>
  <p:timing/>
</p:sldLayout>
</file>

<file path=ppt/slideLayouts/slideLayout3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067418840"/>
      </p:ext>
    </p:extLst>
  </p:cSld>
  <p:clrMapOvr>
    <a:masterClrMapping/>
  </p:clrMapOvr>
  <p:transition/>
  <p:timing/>
</p:sldLayout>
</file>

<file path=ppt/slideLayouts/slideLayout3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a:solidFill>
                  <a:srgbClr val="696464"/>
                </a:solidFill>
              </a:rPr>
              <a:t>WhatsApp NO. : 9564842816</a:t>
            </a: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2542518293"/>
      </p:ext>
    </p:extLst>
  </p:cSld>
  <p:clrMapOvr>
    <a:masterClrMapping/>
  </p:clrMapOvr>
  <p:transition/>
  <p:timing/>
</p:sldLayout>
</file>

<file path=ppt/slideLayouts/slideLayout3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32333501"/>
      </p:ext>
    </p:extLst>
  </p:cSld>
  <p:clrMapOvr>
    <a:masterClrMapping/>
  </p:clrMapOvr>
  <p:transition/>
  <p:timing/>
</p:sldLayout>
</file>

<file path=ppt/slideLayouts/slideLayout3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19364081"/>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648478313"/>
      </p:ext>
    </p:extLst>
  </p:cSld>
  <p:clrMapOvr>
    <a:masterClrMapping/>
  </p:clrMapOvr>
  <p:transition/>
  <p:timing/>
</p:sldLayout>
</file>

<file path=ppt/slideLayouts/slideLayout3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a:t>Click to edit Master subtitle style</a:t>
            </a:r>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a:t>Click to edit Master title style</a:t>
            </a:r>
          </a:p>
        </p:txBody>
      </p:sp>
    </p:spTree>
    <p:extLst>
      <p:ext uri="{BB962C8B-B14F-4D97-AF65-F5344CB8AC3E}">
        <p14:creationId xmlns:p14="http://schemas.microsoft.com/office/powerpoint/2010/main" val="239961470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190225018"/>
      </p:ext>
    </p:extLst>
  </p:cSld>
  <p:clrMapOvr>
    <a:masterClrMapping/>
  </p:clrMapOvr>
  <p:transition/>
  <p:timing/>
</p:sldLayout>
</file>

<file path=ppt/slideLayouts/slideLayout3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52137428"/>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573939545"/>
      </p:ext>
    </p:extLst>
  </p:cSld>
  <p:clrMapOvr>
    <a:masterClrMapping/>
  </p:clrMapOvr>
  <p:transition/>
  <p:timing/>
</p:sldLayout>
</file>

<file path=ppt/slideLayouts/slideLayout3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934877550"/>
      </p:ext>
    </p:extLst>
  </p:cSld>
  <p:clrMapOvr>
    <a:masterClrMapping/>
  </p:clrMapOvr>
  <p:transition/>
  <p:timing/>
</p:sldLayout>
</file>

<file path=ppt/slideLayouts/slideLayout3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25011873"/>
      </p:ext>
    </p:extLst>
  </p:cSld>
  <p:clrMapOvr>
    <a:masterClrMapping/>
  </p:clrMapOvr>
  <p:transition/>
  <p:timing/>
</p:sldLayout>
</file>

<file path=ppt/slideLayouts/slideLayout3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817118925"/>
      </p:ext>
    </p:extLst>
  </p:cSld>
  <p:clrMapOvr>
    <a:masterClrMapping/>
  </p:clrMapOvr>
  <p:transition/>
  <p:timing/>
</p:sldLayout>
</file>

<file path=ppt/slideLayouts/slideLayout3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79556465"/>
      </p:ext>
    </p:extLst>
  </p:cSld>
  <p:clrMapOvr>
    <a:masterClrMapping/>
  </p:clrMapOvr>
  <p:transition/>
  <p:timing/>
</p:sldLayout>
</file>

<file path=ppt/slideLayouts/slideLayout3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a:t>Click icon to add picture</a:t>
            </a:r>
            <a:endParaRPr kumimoji="0" lang="en-US"/>
          </a:p>
        </p:txBody>
      </p:sp>
    </p:spTree>
    <p:extLst>
      <p:ext uri="{BB962C8B-B14F-4D97-AF65-F5344CB8AC3E}">
        <p14:creationId xmlns:p14="http://schemas.microsoft.com/office/powerpoint/2010/main" val="1025771904"/>
      </p:ext>
    </p:extLst>
  </p:cSld>
  <p:clrMapOvr>
    <a:masterClrMapping/>
  </p:clrMapOvr>
  <p:transition/>
  <p:timing/>
</p:sldLayout>
</file>

<file path=ppt/slideLayouts/slideLayout3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a:t>Click to edit Master title style</a:t>
            </a:r>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84887604"/>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20669194"/>
      </p:ext>
    </p:extLst>
  </p:cSld>
  <p:clrMapOvr>
    <a:masterClrMapping/>
  </p:clrMapOvr>
  <p:transition/>
  <p:timing/>
</p:sldLayout>
</file>

<file path=ppt/slideLayouts/slideLayout3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791199936"/>
      </p:ext>
    </p:extLst>
  </p:cSld>
  <p:clrMapOvr>
    <a:masterClrMapping/>
  </p:clrMapOvr>
  <p:transition/>
  <p:timing/>
</p:sldLayout>
</file>

<file path=ppt/slideLayouts/slideLayout3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818020105"/>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24192258"/>
      </p:ext>
    </p:extLst>
  </p:cSld>
  <p:clrMapOvr>
    <a:masterClrMapping/>
  </p:clrMapOvr>
  <p:transition/>
  <p:timing/>
</p:sldLayout>
</file>

<file path=ppt/slideLayouts/slideLayout3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61444833"/>
      </p:ext>
    </p:extLst>
  </p:cSld>
  <p:clrMapOvr>
    <a:overrideClrMapping bg1="lt1" tx1="dk1" bg2="lt2" tx2="dk2" accent1="accent1" accent2="accent2" accent3="accent3" accent4="accent4" accent5="accent5" accent6="accent6" hlink="hlink" folHlink="folHlink"/>
  </p:clrMapOvr>
  <p:transition/>
  <p:timing/>
</p:sldLayout>
</file>

<file path=ppt/slideLayouts/slideLayout3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584446279"/>
      </p:ext>
    </p:extLst>
  </p:cSld>
  <p:clrMapOvr>
    <a:masterClrMapping/>
  </p:clrMapOvr>
  <p:transition/>
  <p:timing/>
</p:sldLayout>
</file>

<file path=ppt/slideLayouts/slideLayout3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466278168"/>
      </p:ext>
    </p:extLst>
  </p:cSld>
  <p:clrMapOvr>
    <a:masterClrMapping/>
  </p:clrMapOvr>
  <p:transition/>
  <p:timing/>
</p:sldLayout>
</file>

<file path=ppt/slideLayouts/slideLayout3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475056664"/>
      </p:ext>
    </p:extLst>
  </p:cSld>
  <p:clrMapOvr>
    <a:masterClrMapping/>
  </p:clrMapOvr>
  <p:transition/>
  <p:timing/>
</p:sldLayout>
</file>

<file path=ppt/slideLayouts/slideLayout3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441040025"/>
      </p:ext>
    </p:extLst>
  </p:cSld>
  <p:clrMapOvr>
    <a:masterClrMapping/>
  </p:clrMapOvr>
  <p:transition/>
  <p:timing/>
</p:sldLayout>
</file>

<file path=ppt/slideLayouts/slideLayout3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151740574"/>
      </p:ext>
    </p:extLst>
  </p:cSld>
  <p:clrMapOvr>
    <a:masterClrMapping/>
  </p:clrMapOvr>
  <p:transition/>
  <p:timing/>
</p:sldLayout>
</file>

<file path=ppt/slideLayouts/slideLayout3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2023197408"/>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pPr/>
            <a:fld id="{CCBB75EC-C3F6-4B42-B950-B078D8B51B64}"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solidFill>
                <a:effectLst/>
                <a:latin typeface="Arial" pitchFamily="34" charset="0"/>
              </a:rPr>
              <a:t>”</a:t>
            </a:r>
          </a:p>
        </p:txBody>
      </p:sp>
    </p:spTree>
    <p:extLst>
      <p:ext uri="{BB962C8B-B14F-4D97-AF65-F5344CB8AC3E}">
        <p14:creationId xmlns:p14="http://schemas.microsoft.com/office/powerpoint/2010/main" val="2359731728"/>
      </p:ext>
    </p:extLst>
  </p:cSld>
  <p:clrMapOvr>
    <a:masterClrMapping/>
  </p:clrMapOvr>
  <p:transition/>
  <p:timing/>
</p:sldLayout>
</file>

<file path=ppt/slideLayouts/slideLayout4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963678096"/>
      </p:ext>
    </p:extLst>
  </p:cSld>
  <p:clrMapOvr>
    <a:masterClrMapping/>
  </p:clrMapOvr>
  <p:transition/>
  <p:timing/>
</p:sldLayout>
</file>

<file path=ppt/slideLayouts/slideLayout4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53265207"/>
      </p:ext>
    </p:extLst>
  </p:cSld>
  <p:clrMapOvr>
    <a:masterClrMapping/>
  </p:clrMapOvr>
  <p:transition/>
  <p:timing/>
</p:sldLayout>
</file>

<file path=ppt/slideLayouts/slideLayout4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268075592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122183013"/>
      </p:ext>
    </p:extLst>
  </p:cSld>
  <p:clrMapOvr>
    <a:masterClrMapping/>
  </p:clrMapOvr>
  <p:transition/>
  <p:timing/>
</p:sldLayout>
</file>

<file path=ppt/slideLayouts/slideLayout4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4434438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677567580"/>
      </p:ext>
    </p:extLst>
  </p:cSld>
  <p:clrMapOvr>
    <a:masterClrMapping/>
  </p:clrMapOvr>
  <p:transition/>
  <p:timing/>
</p:sldLayout>
</file>

<file path=ppt/slideLayouts/slideLayout4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019029847"/>
      </p:ext>
    </p:extLst>
  </p:cSld>
  <p:clrMapOvr>
    <a:masterClrMapping/>
  </p:clrMapOvr>
  <p:transition/>
  <p:timing/>
</p:sldLayout>
</file>

<file path=ppt/slideLayouts/slideLayout4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00231363"/>
      </p:ext>
    </p:extLst>
  </p:cSld>
  <p:clrMapOvr>
    <a:masterClrMapping/>
  </p:clrMapOvr>
  <p:transition/>
  <p:timing/>
</p:sldLayout>
</file>

<file path=ppt/slideLayouts/slideLayout4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346313572"/>
      </p:ext>
    </p:extLst>
  </p:cSld>
  <p:clrMapOvr>
    <a:masterClrMapping/>
  </p:clrMapOvr>
  <p:transition/>
  <p:timing/>
</p:sldLayout>
</file>

<file path=ppt/slideLayouts/slideLayout4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31870042"/>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4697220"/>
      </p:ext>
    </p:extLst>
  </p:cSld>
  <p:clrMapOvr>
    <a:masterClrMapping/>
  </p:clrMapOvr>
  <p:transition/>
  <p:timing/>
</p:sldLayout>
</file>

<file path=ppt/slideLayouts/slideLayout4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515474270"/>
      </p:ext>
    </p:extLst>
  </p:cSld>
  <p:clrMapOvr>
    <a:masterClrMapping/>
  </p:clrMapOvr>
  <p:transition/>
  <p:timing/>
</p:sldLayout>
</file>

<file path=ppt/slideLayouts/slideLayout4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721652560"/>
      </p:ext>
    </p:extLst>
  </p:cSld>
  <p:clrMapOvr>
    <a:masterClrMapping/>
  </p:clrMapOvr>
  <p:transition/>
  <p:timing/>
</p:sldLayout>
</file>

<file path=ppt/slideLayouts/slideLayout4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49725258"/>
      </p:ext>
    </p:extLst>
  </p:cSld>
  <p:clrMapOvr>
    <a:masterClrMapping/>
  </p:clrMapOvr>
  <p:transition/>
  <p:timing/>
</p:sldLayout>
</file>

<file path=ppt/slideLayouts/slideLayout4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818020105"/>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24192258"/>
      </p:ext>
    </p:extLst>
  </p:cSld>
  <p:clrMapOvr>
    <a:masterClrMapping/>
  </p:clrMapOvr>
  <p:transition/>
  <p:timing/>
</p:sldLayout>
</file>

<file path=ppt/slideLayouts/slideLayout4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61444833"/>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584446279"/>
      </p:ext>
    </p:extLst>
  </p:cSld>
  <p:clrMapOvr>
    <a:masterClrMapping/>
  </p:clrMapOvr>
  <p:transition/>
  <p:timing/>
</p:sldLayout>
</file>

<file path=ppt/slideLayouts/slideLayout4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466278168"/>
      </p:ext>
    </p:extLst>
  </p:cSld>
  <p:clrMapOvr>
    <a:masterClrMapping/>
  </p:clrMapOvr>
  <p:transition/>
  <p:timing/>
</p:sldLayout>
</file>

<file path=ppt/slideLayouts/slideLayout4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475056664"/>
      </p:ext>
    </p:extLst>
  </p:cSld>
  <p:clrMapOvr>
    <a:masterClrMapping/>
  </p:clrMapOvr>
  <p:transition/>
  <p:timing/>
</p:sldLayout>
</file>

<file path=ppt/slideLayouts/slideLayout4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441040025"/>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25409088"/>
      </p:ext>
    </p:extLst>
  </p:cSld>
  <p:clrMapOvr>
    <a:masterClrMapping/>
  </p:clrMapOvr>
  <p:transition/>
  <p:timing/>
</p:sldLayout>
</file>

<file path=ppt/slideLayouts/slideLayout4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151740574"/>
      </p:ext>
    </p:extLst>
  </p:cSld>
  <p:clrMapOvr>
    <a:masterClrMapping/>
  </p:clrMapOvr>
  <p:transition/>
  <p:timing/>
</p:sldLayout>
</file>

<file path=ppt/slideLayouts/slideLayout4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2023197408"/>
      </p:ext>
    </p:extLst>
  </p:cSld>
  <p:clrMapOvr>
    <a:masterClrMapping/>
  </p:clrMapOvr>
  <p:transition/>
  <p:timing/>
</p:sldLayout>
</file>

<file path=ppt/slideLayouts/slideLayout4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963678096"/>
      </p:ext>
    </p:extLst>
  </p:cSld>
  <p:clrMapOvr>
    <a:masterClrMapping/>
  </p:clrMapOvr>
  <p:transition/>
  <p:timing/>
</p:sldLayout>
</file>

<file path=ppt/slideLayouts/slideLayout4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53265207"/>
      </p:ext>
    </p:extLst>
  </p:cSld>
  <p:clrMapOvr>
    <a:masterClrMapping/>
  </p:clrMapOvr>
  <p:transition/>
  <p:timing/>
</p:sldLayout>
</file>

<file path=ppt/slideLayouts/slideLayout4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123797780"/>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129012842"/>
      </p:ext>
    </p:extLst>
  </p:cSld>
  <p:clrMapOvr>
    <a:masterClrMapping/>
  </p:clrMapOvr>
  <p:transition/>
  <p:timing/>
</p:sldLayout>
</file>

<file path=ppt/slideLayouts/slideLayout4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6772538"/>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001032410"/>
      </p:ext>
    </p:extLst>
  </p:cSld>
  <p:clrMapOvr>
    <a:masterClrMapping/>
  </p:clrMapOvr>
  <p:transition/>
  <p:timing/>
</p:sldLayout>
</file>

<file path=ppt/slideLayouts/slideLayout4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428184093"/>
      </p:ext>
    </p:extLst>
  </p:cSld>
  <p:clrMapOvr>
    <a:masterClrMapping/>
  </p:clrMapOvr>
  <p:transition/>
  <p:timing/>
</p:sldLayout>
</file>

<file path=ppt/slideLayouts/slideLayout4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87332986"/>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pPr/>
              <a:t>2/4/2021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12892310"/>
      </p:ext>
    </p:extLst>
  </p:cSld>
  <p:clrMapOvr>
    <a:masterClrMapping/>
  </p:clrMapOvr>
  <p:transition/>
  <p:timing/>
</p:sldLayout>
</file>

<file path=ppt/slideLayouts/slideLayout4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70837917"/>
      </p:ext>
    </p:extLst>
  </p:cSld>
  <p:clrMapOvr>
    <a:masterClrMapping/>
  </p:clrMapOvr>
  <p:transition/>
  <p:timing/>
</p:sldLayout>
</file>

<file path=ppt/slideLayouts/slideLayout4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699172023"/>
      </p:ext>
    </p:extLst>
  </p:cSld>
  <p:clrMapOvr>
    <a:masterClrMapping/>
  </p:clrMapOvr>
  <p:transition/>
  <p:timing/>
</p:sldLayout>
</file>

<file path=ppt/slideLayouts/slideLayout4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2511906935"/>
      </p:ext>
    </p:extLst>
  </p:cSld>
  <p:clrMapOvr>
    <a:masterClrMapping/>
  </p:clrMapOvr>
  <p:transition/>
  <p:timing/>
</p:sldLayout>
</file>

<file path=ppt/slideLayouts/slideLayout4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20258847"/>
      </p:ext>
    </p:extLst>
  </p:cSld>
  <p:clrMapOvr>
    <a:masterClrMapping/>
  </p:clrMapOvr>
  <p:transition/>
  <p:timing/>
</p:sldLayout>
</file>

<file path=ppt/slideLayouts/slideLayout4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05886421"/>
      </p:ext>
    </p:extLst>
  </p:cSld>
  <p:clrMapOvr>
    <a:masterClrMapping/>
  </p:clrMapOvr>
  <p:transition/>
  <p:timing/>
</p:sldLayout>
</file>

<file path=ppt/slideLayouts/slideLayout4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208289303"/>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945499155"/>
      </p:ext>
    </p:extLst>
  </p:cSld>
  <p:clrMapOvr>
    <a:masterClrMapping/>
  </p:clrMapOvr>
  <p:transition/>
  <p:timing/>
</p:sldLayout>
</file>

<file path=ppt/slideLayouts/slideLayout4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98390236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280155504"/>
      </p:ext>
    </p:extLst>
  </p:cSld>
  <p:clrMapOvr>
    <a:masterClrMapping/>
  </p:clrMapOvr>
  <p:transition/>
  <p:timing/>
</p:sldLayout>
</file>

<file path=ppt/slideLayouts/slideLayout4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13947358"/>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94550592"/>
      </p:ext>
    </p:extLst>
  </p:cSld>
  <p:clrMapOvr>
    <a:masterClrMapping/>
  </p:clrMapOvr>
  <p:transition/>
  <p:timing/>
</p:sldLayout>
</file>

<file path=ppt/slideLayouts/slideLayout4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147023236"/>
      </p:ext>
    </p:extLst>
  </p:cSld>
  <p:clrMapOvr>
    <a:masterClrMapping/>
  </p:clrMapOvr>
  <p:transition/>
  <p:timing/>
</p:sldLayout>
</file>

<file path=ppt/slideLayouts/slideLayout4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845825105"/>
      </p:ext>
    </p:extLst>
  </p:cSld>
  <p:clrMapOvr>
    <a:masterClrMapping/>
  </p:clrMapOvr>
  <p:transition/>
  <p:timing/>
</p:sldLayout>
</file>

<file path=ppt/slideLayouts/slideLayout4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328300046"/>
      </p:ext>
    </p:extLst>
  </p:cSld>
  <p:clrMapOvr>
    <a:masterClrMapping/>
  </p:clrMapOvr>
  <p:transition/>
  <p:timing/>
</p:sldLayout>
</file>

<file path=ppt/slideLayouts/slideLayout4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705994959"/>
      </p:ext>
    </p:extLst>
  </p:cSld>
  <p:clrMapOvr>
    <a:masterClrMapping/>
  </p:clrMapOvr>
  <p:transition/>
  <p:timing/>
</p:sldLayout>
</file>

<file path=ppt/slideLayouts/slideLayout4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058054562"/>
      </p:ext>
    </p:extLst>
  </p:cSld>
  <p:clrMapOvr>
    <a:masterClrMapping/>
  </p:clrMapOvr>
  <p:transition/>
  <p:timing/>
</p:sldLayout>
</file>

<file path=ppt/slideLayouts/slideLayout4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583305748"/>
      </p:ext>
    </p:extLst>
  </p:cSld>
  <p:clrMapOvr>
    <a:masterClrMapping/>
  </p:clrMapOvr>
  <p:transition/>
  <p:timing/>
</p:sldLayout>
</file>

<file path=ppt/slideLayouts/slideLayout4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00377804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82873493"/>
      </p:ext>
    </p:extLst>
  </p:cSld>
  <p:clrMapOvr>
    <a:masterClrMapping/>
  </p:clrMapOvr>
  <p:transition/>
  <p:timing/>
</p:sldLayout>
</file>

<file path=ppt/slideLayouts/slideLayout4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630255980"/>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560867024"/>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41403600"/>
      </p:ext>
    </p:extLst>
  </p:cSld>
  <p:clrMapOvr>
    <a:masterClrMapping/>
  </p:clrMapOvr>
  <p:transition/>
  <p:timing/>
</p:sldLayout>
</file>

<file path=ppt/slideLayouts/slideLayout4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395234920"/>
      </p:ext>
    </p:extLst>
  </p:cSld>
  <p:clrMapOvr>
    <a:masterClrMapping/>
  </p:clrMapOvr>
  <p:transition/>
  <p:timing/>
</p:sldLayout>
</file>

<file path=ppt/slideLayouts/slideLayout4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332248355"/>
      </p:ext>
    </p:extLst>
  </p:cSld>
  <p:clrMapOvr>
    <a:masterClrMapping/>
  </p:clrMapOvr>
  <p:transition/>
  <p:timing/>
</p:sldLayout>
</file>

<file path=ppt/slideLayouts/slideLayout4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4003563955"/>
      </p:ext>
    </p:extLst>
  </p:cSld>
  <p:clrMapOvr>
    <a:masterClrMapping/>
  </p:clrMapOvr>
  <p:transition/>
  <p:timing/>
</p:sldLayout>
</file>

<file path=ppt/slideLayouts/slideLayout4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827470271"/>
      </p:ext>
    </p:extLst>
  </p:cSld>
  <p:clrMapOvr>
    <a:masterClrMapping/>
  </p:clrMapOvr>
  <p:transition/>
  <p:timing/>
</p:sldLayout>
</file>

<file path=ppt/slideLayouts/slideLayout4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1900873310"/>
      </p:ext>
    </p:extLst>
  </p:cSld>
  <p:clrMapOvr>
    <a:masterClrMapping/>
  </p:clrMapOvr>
  <p:transition/>
  <p:timing/>
</p:sldLayout>
</file>

<file path=ppt/slideLayouts/slideLayout4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818766283"/>
      </p:ext>
    </p:extLst>
  </p:cSld>
  <p:clrMapOvr>
    <a:masterClrMapping/>
  </p:clrMapOvr>
  <p:transition/>
  <p:timing/>
</p:sldLayout>
</file>

<file path=ppt/slideLayouts/slideLayout4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149739236"/>
      </p:ext>
    </p:extLst>
  </p:cSld>
  <p:clrMapOvr>
    <a:masterClrMapping/>
  </p:clrMapOvr>
  <p:transition/>
  <p:timing/>
</p:sldLayout>
</file>

<file path=ppt/slideLayouts/slideLayout4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3/25/2021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217287641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670151596"/>
      </p:ext>
    </p:extLst>
  </p:cSld>
  <p:clrMapOvr>
    <a:masterClrMapping/>
  </p:clrMapOvr>
  <p:transition/>
  <p:timing/>
</p:sldLayout>
</file>

<file path=ppt/slideLayouts/slideLayout4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9813371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78224487"/>
      </p:ext>
    </p:extLst>
  </p:cSld>
  <p:clrMapOvr>
    <a:masterClrMapping/>
  </p:clrMapOvr>
  <p:transition/>
  <p:timing/>
</p:sldLayout>
</file>

<file path=ppt/slideLayouts/slideLayout4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376323148"/>
      </p:ext>
    </p:extLst>
  </p:cSld>
  <p:clrMapOvr>
    <a:masterClrMapping/>
  </p:clrMapOvr>
  <p:transition/>
  <p:timing/>
</p:sldLayout>
</file>

<file path=ppt/slideLayouts/slideLayout4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3/25/2021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60991060"/>
      </p:ext>
    </p:extLst>
  </p:cSld>
  <p:clrMapOvr>
    <a:masterClrMapping/>
  </p:clrMapOvr>
  <p:transition/>
  <p:timing/>
</p:sldLayout>
</file>

<file path=ppt/slideLayouts/slideLayout4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3/25/2021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77886770"/>
      </p:ext>
    </p:extLst>
  </p:cSld>
  <p:clrMapOvr>
    <a:masterClrMapping/>
  </p:clrMapOvr>
  <p:transition/>
  <p:timing/>
</p:sldLayout>
</file>

<file path=ppt/slideLayouts/slideLayout4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394337346"/>
      </p:ext>
    </p:extLst>
  </p:cSld>
  <p:clrMapOvr>
    <a:masterClrMapping/>
  </p:clrMapOvr>
  <p:transition/>
  <p:timing/>
</p:sldLayout>
</file>

<file path=ppt/slideLayouts/slideLayout4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952897871"/>
      </p:ext>
    </p:extLst>
  </p:cSld>
  <p:clrMapOvr>
    <a:masterClrMapping/>
  </p:clrMapOvr>
  <p:transition/>
  <p:timing/>
</p:sldLayout>
</file>

<file path=ppt/slideLayouts/slideLayout4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1013179439"/>
      </p:ext>
    </p:extLst>
  </p:cSld>
  <p:clrMapOvr>
    <a:masterClrMapping/>
  </p:clrMapOvr>
  <p:transition/>
  <p:timing/>
</p:sldLayout>
</file>

<file path=ppt/slideLayouts/slideLayout4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60733381"/>
      </p:ext>
    </p:extLst>
  </p:cSld>
  <p:clrMapOvr>
    <a:masterClrMapping/>
  </p:clrMapOvr>
  <p:transition/>
  <p:timing/>
</p:sldLayout>
</file>

<file path=ppt/slideLayouts/slideLayout4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349529190"/>
      </p:ext>
    </p:extLst>
  </p:cSld>
  <p:clrMapOvr>
    <a:masterClrMapping/>
  </p:clrMapOvr>
  <p:transition/>
  <p:timing/>
</p:sldLayout>
</file>

<file path=ppt/slideLayouts/slideLayout4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285694906"/>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21228243"/>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500334120"/>
      </p:ext>
    </p:extLst>
  </p:cSld>
  <p:clrMapOvr>
    <a:masterClrMapping/>
  </p:clrMapOvr>
  <p:transition/>
  <p:timing/>
</p:sldLayout>
</file>

<file path=ppt/slideLayouts/slideLayout4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32847751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972386317"/>
      </p:ext>
    </p:extLst>
  </p:cSld>
  <p:clrMapOvr>
    <a:masterClrMapping/>
  </p:clrMapOvr>
  <p:transition/>
  <p:timing/>
</p:sldLayout>
</file>

<file path=ppt/slideLayouts/slideLayout4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674348032"/>
      </p:ext>
    </p:extLst>
  </p:cSld>
  <p:clrMapOvr>
    <a:masterClrMapping/>
  </p:clrMapOvr>
  <p:transition/>
  <p:timing/>
</p:sldLayout>
</file>

<file path=ppt/slideLayouts/slideLayout4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940529857"/>
      </p:ext>
    </p:extLst>
  </p:cSld>
  <p:clrMapOvr>
    <a:masterClrMapping/>
  </p:clrMapOvr>
  <p:transition/>
  <p:timing/>
</p:sldLayout>
</file>

<file path=ppt/slideLayouts/slideLayout4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178277418"/>
      </p:ext>
    </p:extLst>
  </p:cSld>
  <p:clrMapOvr>
    <a:masterClrMapping/>
  </p:clrMapOvr>
  <p:transition/>
  <p:timing/>
</p:sldLayout>
</file>

<file path=ppt/slideLayouts/slideLayout4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687935348"/>
      </p:ext>
    </p:extLst>
  </p:cSld>
  <p:clrMapOvr>
    <a:masterClrMapping/>
  </p:clrMapOvr>
  <p:transition/>
  <p:timing/>
</p:sldLayout>
</file>

<file path=ppt/slideLayouts/slideLayout4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3039974619"/>
      </p:ext>
    </p:extLst>
  </p:cSld>
  <p:clrMapOvr>
    <a:masterClrMapping/>
  </p:clrMapOvr>
  <p:transition/>
  <p:timing/>
</p:sldLayout>
</file>

<file path=ppt/slideLayouts/slideLayout4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705439603"/>
      </p:ext>
    </p:extLst>
  </p:cSld>
  <p:clrMapOvr>
    <a:masterClrMapping/>
  </p:clrMapOvr>
  <p:transition/>
  <p:timing/>
</p:sldLayout>
</file>

<file path=ppt/slideLayouts/slideLayout4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819181931"/>
      </p:ext>
    </p:extLst>
  </p:cSld>
  <p:clrMapOvr>
    <a:masterClrMapping/>
  </p:clrMapOvr>
  <p:transition/>
  <p:timing/>
</p:sldLayout>
</file>

<file path=ppt/slideLayouts/slideLayout4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00377804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61423566"/>
      </p:ext>
    </p:extLst>
  </p:cSld>
  <p:clrMapOvr>
    <a:masterClrMapping/>
  </p:clrMapOvr>
  <p:transition/>
  <p:timing/>
</p:sldLayout>
</file>

<file path=ppt/slideLayouts/slideLayout4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82873493"/>
      </p:ext>
    </p:extLst>
  </p:cSld>
  <p:clrMapOvr>
    <a:masterClrMapping/>
  </p:clrMapOvr>
  <p:transition/>
  <p:timing/>
</p:sldLayout>
</file>

<file path=ppt/slideLayouts/slideLayout4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630255980"/>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560867024"/>
      </p:ext>
    </p:extLst>
  </p:cSld>
  <p:clrMapOvr>
    <a:masterClrMapping/>
  </p:clrMapOvr>
  <p:transition/>
  <p:timing/>
</p:sldLayout>
</file>

<file path=ppt/slideLayouts/slideLayout4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395234920"/>
      </p:ext>
    </p:extLst>
  </p:cSld>
  <p:clrMapOvr>
    <a:masterClrMapping/>
  </p:clrMapOvr>
  <p:transition/>
  <p:timing/>
</p:sldLayout>
</file>

<file path=ppt/slideLayouts/slideLayout4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332248355"/>
      </p:ext>
    </p:extLst>
  </p:cSld>
  <p:clrMapOvr>
    <a:masterClrMapping/>
  </p:clrMapOvr>
  <p:transition/>
  <p:timing/>
</p:sldLayout>
</file>

<file path=ppt/slideLayouts/slideLayout4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4003563955"/>
      </p:ext>
    </p:extLst>
  </p:cSld>
  <p:clrMapOvr>
    <a:masterClrMapping/>
  </p:clrMapOvr>
  <p:transition/>
  <p:timing/>
</p:sldLayout>
</file>

<file path=ppt/slideLayouts/slideLayout4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827470271"/>
      </p:ext>
    </p:extLst>
  </p:cSld>
  <p:clrMapOvr>
    <a:masterClrMapping/>
  </p:clrMapOvr>
  <p:transition/>
  <p:timing/>
</p:sldLayout>
</file>

<file path=ppt/slideLayouts/slideLayout4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1900873310"/>
      </p:ext>
    </p:extLst>
  </p:cSld>
  <p:clrMapOvr>
    <a:masterClrMapping/>
  </p:clrMapOvr>
  <p:transition/>
  <p:timing/>
</p:sldLayout>
</file>

<file path=ppt/slideLayouts/slideLayout4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818766283"/>
      </p:ext>
    </p:extLst>
  </p:cSld>
  <p:clrMapOvr>
    <a:masterClrMapping/>
  </p:clrMapOvr>
  <p:transition/>
  <p:timing/>
</p:sldLayout>
</file>

<file path=ppt/slideLayouts/slideLayout4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14973923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20111472"/>
      </p:ext>
    </p:extLst>
  </p:cSld>
  <p:clrMapOvr>
    <a:masterClrMapping/>
  </p:clrMapOvr>
  <p:transition/>
  <p:timing/>
</p:sldLayout>
</file>

<file path=ppt/slideLayouts/slideLayout4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379463745"/>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728338616"/>
      </p:ext>
    </p:extLst>
  </p:cSld>
  <p:clrMapOvr>
    <a:masterClrMapping/>
  </p:clrMapOvr>
  <p:transition/>
  <p:timing/>
</p:sldLayout>
</file>

<file path=ppt/slideLayouts/slideLayout4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470938263"/>
      </p:ext>
    </p:extLst>
  </p:cSld>
  <p:clrMapOvr>
    <a:overrideClrMapping bg1="lt1" tx1="dk1" bg2="lt2" tx2="dk2" accent1="accent1" accent2="accent2" accent3="accent3" accent4="accent4" accent5="accent5" accent6="accent6" hlink="hlink" folHlink="folHlink"/>
  </p:clrMapOvr>
  <p:transition/>
  <p:timing/>
</p:sldLayout>
</file>

<file path=ppt/slideLayouts/slideLayout4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182091902"/>
      </p:ext>
    </p:extLst>
  </p:cSld>
  <p:clrMapOvr>
    <a:masterClrMapping/>
  </p:clrMapOvr>
  <p:transition/>
  <p:timing/>
</p:sldLayout>
</file>

<file path=ppt/slideLayouts/slideLayout4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116667275"/>
      </p:ext>
    </p:extLst>
  </p:cSld>
  <p:clrMapOvr>
    <a:masterClrMapping/>
  </p:clrMapOvr>
  <p:transition/>
  <p:timing/>
</p:sldLayout>
</file>

<file path=ppt/slideLayouts/slideLayout4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934148802"/>
      </p:ext>
    </p:extLst>
  </p:cSld>
  <p:clrMapOvr>
    <a:masterClrMapping/>
  </p:clrMapOvr>
  <p:transition/>
  <p:timing/>
</p:sldLayout>
</file>

<file path=ppt/slideLayouts/slideLayout4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555202836"/>
      </p:ext>
    </p:extLst>
  </p:cSld>
  <p:clrMapOvr>
    <a:masterClrMapping/>
  </p:clrMapOvr>
  <p:transition/>
  <p:timing/>
</p:sldLayout>
</file>

<file path=ppt/slideLayouts/slideLayout4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62975450"/>
      </p:ext>
    </p:extLst>
  </p:cSld>
  <p:clrMapOvr>
    <a:masterClrMapping/>
  </p:clrMapOvr>
  <p:transition/>
  <p:timing/>
</p:sldLayout>
</file>

<file path=ppt/slideLayouts/slideLayout4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4053165210"/>
      </p:ext>
    </p:extLst>
  </p:cSld>
  <p:clrMapOvr>
    <a:masterClrMapping/>
  </p:clrMapOvr>
  <p:transition/>
  <p:timing/>
</p:sldLayout>
</file>

<file path=ppt/slideLayouts/slideLayout4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72240192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pPr/>
            <a:fld id="{C9F4748E-1632-4774-B7C5-FB0A327F22D0}" type="datetimeFigureOut">
              <a:rPr lang="en-US" smtClean="0"/>
              <a:pPr/>
              <a:t>11/7/2009</a:t>
            </a:fld>
            <a:endParaRPr lang="en-US"/>
          </a:p>
        </p:txBody>
      </p:sp>
      <p:sp>
        <p:nvSpPr>
          <p:cNvPr id="8" name="Footer Placeholder 7"/>
          <p:cNvSpPr>
            <a:spLocks noGrp="1"/>
          </p:cNvSpPr>
          <p:nvPr>
            <p:ph type="ftr" sz="quarter" idx="6"/>
          </p:nvPr>
        </p:nvSpPr>
        <p:spPr/>
        <p:txBody>
          <a:bodyPr/>
          <a:lstStyle>
            <a:defPPr/>
          </a:lstStyle>
          <a:p>
            <a:pPr/>
            <a:endParaRPr lang="en-US"/>
          </a:p>
        </p:txBody>
      </p:sp>
      <p:sp>
        <p:nvSpPr>
          <p:cNvPr id="9" name="Slide Number Placeholder 8"/>
          <p:cNvSpPr>
            <a:spLocks noGrp="1"/>
          </p:cNvSpPr>
          <p:nvPr>
            <p:ph type="sldNum" sz="quarter" idx="7"/>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53491071"/>
      </p:ext>
    </p:extLst>
  </p:cSld>
  <p:clrMapOvr>
    <a:masterClrMapping/>
  </p:clrMapOvr>
  <p:transition/>
  <p:timing/>
</p:sldLayout>
</file>

<file path=ppt/slideLayouts/slideLayout5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039079167"/>
      </p:ext>
    </p:extLst>
  </p:cSld>
  <p:clrMapOvr>
    <a:masterClrMapping/>
  </p:clrMapOvr>
  <p:transition/>
  <p:timing/>
</p:sldLayout>
</file>

<file path=ppt/slideLayouts/slideLayout5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3/26/2021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1228569158"/>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027302041"/>
      </p:ext>
    </p:extLst>
  </p:cSld>
  <p:clrMapOvr>
    <a:masterClrMapping/>
  </p:clrMapOvr>
  <p:transition/>
  <p:timing/>
</p:sldLayout>
</file>

<file path=ppt/slideLayouts/slideLayout5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480848661"/>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049461596"/>
      </p:ext>
    </p:extLst>
  </p:cSld>
  <p:clrMapOvr>
    <a:masterClrMapping/>
  </p:clrMapOvr>
  <p:transition/>
  <p:timing/>
</p:sldLayout>
</file>

<file path=ppt/slideLayouts/slideLayout5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3/26/2021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739677688"/>
      </p:ext>
    </p:extLst>
  </p:cSld>
  <p:clrMapOvr>
    <a:masterClrMapping/>
  </p:clrMapOvr>
  <p:transition/>
  <p:timing/>
</p:sldLayout>
</file>

<file path=ppt/slideLayouts/slideLayout5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3/26/2021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19039473"/>
      </p:ext>
    </p:extLst>
  </p:cSld>
  <p:clrMapOvr>
    <a:masterClrMapping/>
  </p:clrMapOvr>
  <p:transition/>
  <p:timing/>
</p:sldLayout>
</file>

<file path=ppt/slideLayouts/slideLayout5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807267588"/>
      </p:ext>
    </p:extLst>
  </p:cSld>
  <p:clrMapOvr>
    <a:masterClrMapping/>
  </p:clrMapOvr>
  <p:transition/>
  <p:timing/>
</p:sldLayout>
</file>

<file path=ppt/slideLayouts/slideLayout5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269175071"/>
      </p:ext>
    </p:extLst>
  </p:cSld>
  <p:clrMapOvr>
    <a:masterClrMapping/>
  </p:clrMapOvr>
  <p:transition/>
  <p:timing/>
</p:sldLayout>
</file>

<file path=ppt/slideLayouts/slideLayout5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3072074348"/>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1977695"/>
      </p:ext>
    </p:extLst>
  </p:cSld>
  <p:clrMapOvr>
    <a:masterClrMapping/>
  </p:clrMapOvr>
  <p:transition/>
  <p:timing/>
</p:sldLayout>
</file>

<file path=ppt/slideLayouts/slideLayout5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00739489"/>
      </p:ext>
    </p:extLst>
  </p:cSld>
  <p:clrMapOvr>
    <a:masterClrMapping/>
  </p:clrMapOvr>
  <p:transition/>
  <p:timing/>
</p:sldLayout>
</file>

<file path=ppt/slideLayouts/slideLayout5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92362260"/>
      </p:ext>
    </p:extLst>
  </p:cSld>
  <p:clrMapOvr>
    <a:masterClrMapping/>
  </p:clrMapOvr>
  <p:transition/>
  <p:timing/>
</p:sldLayout>
</file>

<file path=ppt/slideLayouts/slideLayout5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6D430412-330E-41C4-92D7-FD39618E345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379463745"/>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728338616"/>
      </p:ext>
    </p:extLst>
  </p:cSld>
  <p:clrMapOvr>
    <a:masterClrMapping/>
  </p:clrMapOvr>
  <p:transition/>
  <p:timing/>
</p:sldLayout>
</file>

<file path=ppt/slideLayouts/slideLayout5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470938263"/>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182091902"/>
      </p:ext>
    </p:extLst>
  </p:cSld>
  <p:clrMapOvr>
    <a:masterClrMapping/>
  </p:clrMapOvr>
  <p:transition/>
  <p:timing/>
</p:sldLayout>
</file>

<file path=ppt/slideLayouts/slideLayout5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116667275"/>
      </p:ext>
    </p:extLst>
  </p:cSld>
  <p:clrMapOvr>
    <a:masterClrMapping/>
  </p:clrMapOvr>
  <p:transition/>
  <p:timing/>
</p:sldLayout>
</file>

<file path=ppt/slideLayouts/slideLayout5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934148802"/>
      </p:ext>
    </p:extLst>
  </p:cSld>
  <p:clrMapOvr>
    <a:masterClrMapping/>
  </p:clrMapOvr>
  <p:transition/>
  <p:timing/>
</p:sldLayout>
</file>

<file path=ppt/slideLayouts/slideLayout5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555202836"/>
      </p:ext>
    </p:extLst>
  </p:cSld>
  <p:clrMapOvr>
    <a:masterClrMapping/>
  </p:clrMapOvr>
  <p:transition/>
  <p:timing/>
</p:sldLayout>
</file>

<file path=ppt/slideLayouts/slideLayout5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6D430412-330E-41C4-92D7-FD39618E345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62975450"/>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67905466"/>
      </p:ext>
    </p:extLst>
  </p:cSld>
  <p:clrMapOvr>
    <a:masterClrMapping/>
  </p:clrMapOvr>
  <p:transition/>
  <p:timing/>
</p:sldLayout>
</file>

<file path=ppt/slideLayouts/slideLayout5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6D430412-330E-41C4-92D7-FD39618E345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4053165210"/>
      </p:ext>
    </p:extLst>
  </p:cSld>
  <p:clrMapOvr>
    <a:masterClrMapping/>
  </p:clrMapOvr>
  <p:transition/>
  <p:timing/>
</p:sldLayout>
</file>

<file path=ppt/slideLayouts/slideLayout5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722401926"/>
      </p:ext>
    </p:extLst>
  </p:cSld>
  <p:clrMapOvr>
    <a:masterClrMapping/>
  </p:clrMapOvr>
  <p:transition/>
  <p:timing/>
</p:sldLayout>
</file>

<file path=ppt/slideLayouts/slideLayout5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039079167"/>
      </p:ext>
    </p:extLst>
  </p:cSld>
  <p:clrMapOvr>
    <a:masterClrMapping/>
  </p:clrMapOvr>
  <p:transition/>
  <p:timing/>
</p:sldLayout>
</file>

<file path=ppt/slideLayouts/slideLayout5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3/31/2021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1620501779"/>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984565083"/>
      </p:ext>
    </p:extLst>
  </p:cSld>
  <p:clrMapOvr>
    <a:masterClrMapping/>
  </p:clrMapOvr>
  <p:transition/>
  <p:timing/>
</p:sldLayout>
</file>

<file path=ppt/slideLayouts/slideLayout5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9878419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006382207"/>
      </p:ext>
    </p:extLst>
  </p:cSld>
  <p:clrMapOvr>
    <a:masterClrMapping/>
  </p:clrMapOvr>
  <p:transition/>
  <p:timing/>
</p:sldLayout>
</file>

<file path=ppt/slideLayouts/slideLayout5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3/31/2021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591730418"/>
      </p:ext>
    </p:extLst>
  </p:cSld>
  <p:clrMapOvr>
    <a:masterClrMapping/>
  </p:clrMapOvr>
  <p:transition/>
  <p:timing/>
</p:sldLayout>
</file>

<file path=ppt/slideLayouts/slideLayout5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3/31/2021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89297163"/>
      </p:ext>
    </p:extLst>
  </p:cSld>
  <p:clrMapOvr>
    <a:masterClrMapping/>
  </p:clrMapOvr>
  <p:transition/>
  <p:timing/>
</p:sldLayout>
</file>

<file path=ppt/slideLayouts/slideLayout5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3/31/2021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62862095"/>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487997410"/>
      </p:ext>
    </p:extLst>
  </p:cSld>
  <p:clrMapOvr>
    <a:masterClrMapping/>
  </p:clrMapOvr>
  <p:transition/>
  <p:timing/>
</p:sldLayout>
</file>

<file path=ppt/slideLayouts/slideLayout5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71449492"/>
      </p:ext>
    </p:extLst>
  </p:cSld>
  <p:clrMapOvr>
    <a:masterClrMapping/>
  </p:clrMapOvr>
  <p:transition/>
  <p:timing/>
</p:sldLayout>
</file>

<file path=ppt/slideLayouts/slideLayout5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2255404505"/>
      </p:ext>
    </p:extLst>
  </p:cSld>
  <p:clrMapOvr>
    <a:masterClrMapping/>
  </p:clrMapOvr>
  <p:transition/>
  <p:timing/>
</p:sldLayout>
</file>

<file path=ppt/slideLayouts/slideLayout5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47917661"/>
      </p:ext>
    </p:extLst>
  </p:cSld>
  <p:clrMapOvr>
    <a:masterClrMapping/>
  </p:clrMapOvr>
  <p:transition/>
  <p:timing/>
</p:sldLayout>
</file>

<file path=ppt/slideLayouts/slideLayout5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57999156"/>
      </p:ext>
    </p:extLst>
  </p:cSld>
  <p:clrMapOvr>
    <a:masterClrMapping/>
  </p:clrMapOvr>
  <p:transition/>
  <p:timing/>
</p:sldLayout>
</file>

<file path=ppt/slideLayouts/slideLayout5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3/31/2021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1620501779"/>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984565083"/>
      </p:ext>
    </p:extLst>
  </p:cSld>
  <p:clrMapOvr>
    <a:masterClrMapping/>
  </p:clrMapOvr>
  <p:transition/>
  <p:timing/>
</p:sldLayout>
</file>

<file path=ppt/slideLayouts/slideLayout5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9878419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006382207"/>
      </p:ext>
    </p:extLst>
  </p:cSld>
  <p:clrMapOvr>
    <a:masterClrMapping/>
  </p:clrMapOvr>
  <p:transition/>
  <p:timing/>
</p:sldLayout>
</file>

<file path=ppt/slideLayouts/slideLayout5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3/31/2021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591730418"/>
      </p:ext>
    </p:extLst>
  </p:cSld>
  <p:clrMapOvr>
    <a:masterClrMapping/>
  </p:clrMapOvr>
  <p:transition/>
  <p:timing/>
</p:sldLayout>
</file>

<file path=ppt/slideLayouts/slideLayout5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3/31/2021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89297163"/>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3246696204"/>
      </p:ext>
    </p:extLst>
  </p:cSld>
  <p:clrMapOvr>
    <a:masterClrMapping/>
  </p:clrMapOvr>
  <p:transition/>
  <p:timing/>
</p:sldLayout>
</file>

<file path=ppt/slideLayouts/slideLayout5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3/31/2021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62862095"/>
      </p:ext>
    </p:extLst>
  </p:cSld>
  <p:clrMapOvr>
    <a:masterClrMapping/>
  </p:clrMapOvr>
  <p:transition/>
  <p:timing/>
</p:sldLayout>
</file>

<file path=ppt/slideLayouts/slideLayout5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71449492"/>
      </p:ext>
    </p:extLst>
  </p:cSld>
  <p:clrMapOvr>
    <a:masterClrMapping/>
  </p:clrMapOvr>
  <p:transition/>
  <p:timing/>
</p:sldLayout>
</file>

<file path=ppt/slideLayouts/slideLayout5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3/31/2021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2255404505"/>
      </p:ext>
    </p:extLst>
  </p:cSld>
  <p:clrMapOvr>
    <a:masterClrMapping/>
  </p:clrMapOvr>
  <p:transition/>
  <p:timing/>
</p:sldLayout>
</file>

<file path=ppt/slideLayouts/slideLayout5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47917661"/>
      </p:ext>
    </p:extLst>
  </p:cSld>
  <p:clrMapOvr>
    <a:masterClrMapping/>
  </p:clrMapOvr>
  <p:transition/>
  <p:timing/>
</p:sldLayout>
</file>

<file path=ppt/slideLayouts/slideLayout5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3/31/2021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57999156"/>
      </p:ext>
    </p:extLst>
  </p:cSld>
  <p:clrMapOvr>
    <a:masterClrMapping/>
  </p:clrMapOvr>
  <p:transition/>
  <p:timing/>
</p:sldLayout>
</file>

<file path=ppt/slideLayouts/slideLayout5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1472249968"/>
      </p:ext>
    </p:extLst>
  </p:cSld>
  <p:clrMapOvr>
    <a:masterClrMapping/>
  </p:clrMapOvr>
  <p:transition/>
  <p:timing/>
</p:sldLayout>
</file>

<file path=ppt/slideLayouts/slideLayout5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747575515"/>
      </p:ext>
    </p:extLst>
  </p:cSld>
  <p:clrMapOvr>
    <a:masterClrMapping/>
  </p:clrMapOvr>
  <p:transition/>
  <p:timing/>
</p:sldLayout>
</file>

<file path=ppt/slideLayouts/slideLayout5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02642839"/>
      </p:ext>
    </p:extLst>
  </p:cSld>
  <p:clrMapOvr>
    <a:masterClrMapping/>
  </p:clrMapOvr>
  <p:transition/>
  <p:timing/>
</p:sldLayout>
</file>

<file path=ppt/slideLayouts/slideLayout5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021034177"/>
      </p:ext>
    </p:extLst>
  </p:cSld>
  <p:clrMapOvr>
    <a:masterClrMapping/>
  </p:clrMapOvr>
  <p:transition/>
  <p:timing/>
</p:sldLayout>
</file>

<file path=ppt/slideLayouts/slideLayout5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809448468"/>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79886352"/>
      </p:ext>
    </p:extLst>
  </p:cSld>
  <p:clrMapOvr>
    <a:masterClrMapping/>
  </p:clrMapOvr>
  <p:transition/>
  <p:timing/>
</p:sldLayout>
</file>

<file path=ppt/slideLayouts/slideLayout5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51891612"/>
      </p:ext>
    </p:extLst>
  </p:cSld>
  <p:clrMapOvr>
    <a:masterClrMapping/>
  </p:clrMapOvr>
  <p:transition/>
  <p:timing/>
</p:sldLayout>
</file>

<file path=ppt/slideLayouts/slideLayout5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194206004"/>
      </p:ext>
    </p:extLst>
  </p:cSld>
  <p:clrMapOvr>
    <a:masterClrMapping/>
  </p:clrMapOvr>
  <p:transition/>
  <p:timing/>
</p:sldLayout>
</file>

<file path=ppt/slideLayouts/slideLayout5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145221481"/>
      </p:ext>
    </p:extLst>
  </p:cSld>
  <p:clrMapOvr>
    <a:masterClrMapping/>
  </p:clrMapOvr>
  <p:transition/>
  <p:timing/>
</p:sldLayout>
</file>

<file path=ppt/slideLayouts/slideLayout5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359600847"/>
      </p:ext>
    </p:extLst>
  </p:cSld>
  <p:clrMapOvr>
    <a:masterClrMapping/>
  </p:clrMapOvr>
  <p:transition/>
  <p:timing/>
</p:sldLayout>
</file>

<file path=ppt/slideLayouts/slideLayout5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412675310"/>
      </p:ext>
    </p:extLst>
  </p:cSld>
  <p:clrMapOvr>
    <a:masterClrMapping/>
  </p:clrMapOvr>
  <p:transition/>
  <p:timing/>
</p:sldLayout>
</file>

<file path=ppt/slideLayouts/slideLayout5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452178987"/>
      </p:ext>
    </p:extLst>
  </p:cSld>
  <p:clrMapOvr>
    <a:masterClrMapping/>
  </p:clrMapOvr>
  <p:transition/>
  <p:timing/>
</p:sldLayout>
</file>

<file path=ppt/slideLayouts/slideLayout5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Subtitle 8"/>
          <p:cNvSpPr>
            <a:spLocks noGrp="1"/>
          </p:cNvSpPr>
          <p:nvPr>
            <p:ph type="subTitle" idx="1"/>
          </p:nvPr>
        </p:nvSpPr>
        <p:spPr>
          <a:xfrm>
            <a:off x="1727200" y="3200400"/>
            <a:ext cx="8534400" cy="1600200"/>
          </a:xfrm>
        </p:spPr>
        <p:txBody>
          <a:bodyPr/>
          <a:lstStyle>
            <a:defPPr/>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04993C63-2635-47D2-A6C0-F9EC75788D23}" type="datetime1">
              <a:rPr lang="en-US" smtClean="0">
                <a:solidFill>
                  <a:srgbClr val="696464"/>
                </a:solidFill>
              </a:rPr>
              <a:pPr/>
              <a:t>4/7/2021</a:t>
            </a:fld>
            <a:endParaRPr lang="en-US">
              <a:solidFill>
                <a:srgbClr val="696464"/>
              </a:solidFill>
            </a:endParaRPr>
          </a:p>
        </p:txBody>
      </p:sp>
      <p:sp>
        <p:nvSpPr>
          <p:cNvPr id="17" name="Footer Placeholder 16"/>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defPPr/>
            <a:lvl1pPr>
              <a:defRPr sz="1400">
                <a:solidFill>
                  <a:srgbClr val="FFFFFF"/>
                </a:solidFill>
              </a:defRPr>
            </a:lvl1pPr>
          </a:lstStyle>
          <a:p>
            <a:pPr/>
            <a:fld id="{49DE8AA0-DE97-42E3-B0CC-C1FBF0E34315}"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Title 7"/>
          <p:cNvSpPr>
            <a:spLocks noGrp="1"/>
          </p:cNvSpPr>
          <p:nvPr>
            <p:ph type="ctrTitle"/>
          </p:nvPr>
        </p:nvSpPr>
        <p:spPr>
          <a:xfrm>
            <a:off x="609600" y="1505931"/>
            <a:ext cx="109728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51189493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F333E62A-42C7-4939-9E5C-FBC035ACB225}" type="datetime1">
              <a:rPr lang="en-US" smtClean="0">
                <a:solidFill>
                  <a:srgbClr val="696464"/>
                </a:solidFill>
              </a:rPr>
              <a:pPr/>
              <a:t>4/7/2021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063124444"/>
      </p:ext>
    </p:extLst>
  </p:cSld>
  <p:clrMapOvr>
    <a:masterClrMapping/>
  </p:clrMapOvr>
  <p:transition/>
  <p:timing/>
</p:sldLayout>
</file>

<file path=ppt/slideLayouts/slideLayout5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963084" y="952501"/>
            <a:ext cx="10363200" cy="1362075"/>
          </a:xfrm>
        </p:spPr>
        <p:txBody>
          <a:bodyPr anchor="b" anchorCtr="0"/>
          <a:lstStyle>
            <a:defPPr/>
            <a:lvl1pPr algn="l">
              <a:buNone/>
              <a:defRPr sz="4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defPPr/>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F35C1B17-CA13-4587-8D6C-E86B4212DB5B}" type="datetime1">
              <a:rPr lang="en-US" smtClean="0">
                <a:solidFill>
                  <a:srgbClr val="696464"/>
                </a:solidFill>
              </a:rPr>
              <a:pPr/>
              <a:t>4/7/2021</a:t>
            </a:fld>
            <a:endParaRPr lang="en-US">
              <a:solidFill>
                <a:srgbClr val="696464"/>
              </a:solidFill>
            </a:endParaRPr>
          </a:p>
        </p:txBody>
      </p:sp>
      <p:sp>
        <p:nvSpPr>
          <p:cNvPr id="5" name="Footer Placeholder 4"/>
          <p:cNvSpPr>
            <a:spLocks noGrp="1"/>
          </p:cNvSpPr>
          <p:nvPr>
            <p:ph type="ftr" sz="quarter" idx="11"/>
          </p:nvPr>
        </p:nvSpPr>
        <p:spPr>
          <a:xfrm>
            <a:off x="1066800" y="6172200"/>
            <a:ext cx="53340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6" name="Slide Number Placeholder 5"/>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48453779"/>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F176FB3E-3EEC-4FDA-8985-25966FAE09D1}" type="datetime1">
              <a:rPr lang="en-US" smtClean="0">
                <a:solidFill>
                  <a:srgbClr val="696464"/>
                </a:solidFill>
              </a:rPr>
              <a:pPr/>
              <a:t>4/7/2021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389722663"/>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806288442"/>
      </p:ext>
    </p:extLst>
  </p:cSld>
  <p:clrMapOvr>
    <a:masterClrMapping/>
  </p:clrMapOvr>
  <p:transition/>
  <p:timing/>
</p:sldLayout>
</file>

<file path=ppt/slideLayouts/slideLayout5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1219200" y="273050"/>
            <a:ext cx="103632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defPPr/>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E2A2EB00-07C9-4887-BB35-A6CCCBAF4698}" type="datetime1">
              <a:rPr lang="en-US" smtClean="0">
                <a:solidFill>
                  <a:srgbClr val="696464"/>
                </a:solidFill>
              </a:rPr>
              <a:pPr/>
              <a:t>4/7/2021</a:t>
            </a:fld>
            <a:endParaRPr lang="en-US">
              <a:solidFill>
                <a:srgbClr val="696464"/>
              </a:solidFill>
            </a:endParaRPr>
          </a:p>
        </p:txBody>
      </p:sp>
      <p:sp>
        <p:nvSpPr>
          <p:cNvPr id="8" name="Footer Placeholder 7"/>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9" name="Slide Number Placeholder 8"/>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09624949"/>
      </p:ext>
    </p:extLst>
  </p:cSld>
  <p:clrMapOvr>
    <a:masterClrMapping/>
  </p:clrMapOvr>
  <p:transition/>
  <p:timing/>
</p:sldLayout>
</file>

<file path=ppt/slideLayouts/slideLayout5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9E1C4B70-FFA3-4CCA-89F2-88ADBE30B7E3}" type="datetime1">
              <a:rPr lang="en-US" smtClean="0">
                <a:solidFill>
                  <a:srgbClr val="696464"/>
                </a:solidFill>
              </a:rPr>
              <a:pPr/>
              <a:t>4/7/2021</a:t>
            </a:fld>
            <a:endParaRPr lang="en-US">
              <a:solidFill>
                <a:srgbClr val="696464"/>
              </a:solidFill>
            </a:endParaRPr>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88848704"/>
      </p:ext>
    </p:extLst>
  </p:cSld>
  <p:clrMapOvr>
    <a:masterClrMapping/>
  </p:clrMapOvr>
  <p:transition/>
  <p:timing/>
</p:sldLayout>
</file>

<file path=ppt/slideLayouts/slideLayout5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E1B66759-2F14-4321-A312-B53ADE74412E}" type="datetime1">
              <a:rPr lang="en-US" smtClean="0">
                <a:solidFill>
                  <a:srgbClr val="696464"/>
                </a:solidFill>
              </a:rPr>
              <a:pPr/>
              <a:t>4/7/2021</a:t>
            </a:fld>
            <a:endParaRPr lang="en-US">
              <a:solidFill>
                <a:srgbClr val="696464"/>
              </a:solidFill>
            </a:endParaRP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91494588"/>
      </p:ext>
    </p:extLst>
  </p:cSld>
  <p:clrMapOvr>
    <a:masterClrMapping/>
  </p:clrMapOvr>
  <p:transition/>
  <p:timing/>
</p:sldLayout>
</file>

<file path=ppt/slideLayouts/slideLayout5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1219200" y="273050"/>
            <a:ext cx="10363200" cy="1143000"/>
          </a:xfrm>
        </p:spPr>
        <p:txBody>
          <a:bodyPr anchor="b" anchorCtr="0"/>
          <a:lstStyle>
            <a:defPPr/>
            <a:lvl1pPr algn="l">
              <a:buNone/>
              <a:defRPr sz="4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defPPr/>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335AE3D-5B61-457D-9D1C-3832B3979525}" type="datetime1">
              <a:rPr lang="en-US" smtClean="0">
                <a:solidFill>
                  <a:srgbClr val="696464"/>
                </a:solidFill>
              </a:rPr>
              <a:pPr/>
              <a:t>4/7/2021</a:t>
            </a:fld>
            <a:endParaRPr lang="en-US">
              <a:solidFill>
                <a:srgbClr val="696464"/>
              </a:solidFill>
            </a:endParaRPr>
          </a:p>
        </p:txBody>
      </p:sp>
      <p:sp>
        <p:nvSpPr>
          <p:cNvPr id="6" name="Footer Placeholder 5"/>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329424701"/>
      </p:ext>
    </p:extLst>
  </p:cSld>
  <p:clrMapOvr>
    <a:masterClrMapping/>
  </p:clrMapOvr>
  <p:transition/>
  <p:timing/>
</p:sldLayout>
</file>

<file path=ppt/slideLayouts/slideLayout5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219200" y="4900550"/>
            <a:ext cx="9753600" cy="522288"/>
          </a:xfrm>
        </p:spPr>
        <p:txBody>
          <a:bodyPr anchor="ctr">
            <a:noAutofit/>
          </a:bodyPr>
          <a:lstStyle>
            <a:defPPr/>
            <a:lvl1pPr algn="l">
              <a:buNone/>
              <a:defRPr sz="28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defPPr/>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9780DC49-B636-4877-B935-16CE7883A06D}" type="datetime1">
              <a:rPr lang="en-US" smtClean="0">
                <a:solidFill>
                  <a:srgbClr val="696464"/>
                </a:solidFill>
              </a:rPr>
              <a:pPr/>
              <a:t>4/7/2021</a:t>
            </a:fld>
            <a:endParaRPr lang="en-US">
              <a:solidFill>
                <a:srgbClr val="696464"/>
              </a:solidFill>
            </a:endParaRPr>
          </a:p>
        </p:txBody>
      </p:sp>
      <p:sp>
        <p:nvSpPr>
          <p:cNvPr id="6" name="Footer Placeholder 5"/>
          <p:cNvSpPr>
            <a:spLocks noGrp="1"/>
          </p:cNvSpPr>
          <p:nvPr>
            <p:ph type="ftr" sz="quarter" idx="11"/>
          </p:nvPr>
        </p:nvSpPr>
        <p:spPr>
          <a:xfrm>
            <a:off x="1219200" y="6172200"/>
            <a:ext cx="51816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7" name="Slide Number Placeholder 6"/>
          <p:cNvSpPr>
            <a:spLocks noGrp="1"/>
          </p:cNvSpPr>
          <p:nvPr>
            <p:ph type="sldNum" sz="quarter" idx="12"/>
          </p:nvPr>
        </p:nvSpPr>
        <p:spPr>
          <a:xfrm>
            <a:off x="195072" y="6208776"/>
            <a:ext cx="609600" cy="457200"/>
          </a:xfrm>
        </p:spPr>
        <p:txBody>
          <a:bodyPr/>
          <a:lstStyle>
            <a:defPPr/>
          </a:lstStyle>
          <a:p>
            <a:pPr/>
            <a:fld id="{49DE8AA0-DE97-42E3-B0CC-C1FBF0E34315}"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3200"/>
            </a:lvl1pPr>
          </a:lstStyle>
          <a:p>
            <a:pPr/>
            <a:r>
              <a:rPr kumimoji="0" lang="en-US" smtClean="0"/>
              <a:t>Click icon to add picture</a:t>
            </a:r>
            <a:endParaRPr kumimoji="0" lang="en-US"/>
          </a:p>
        </p:txBody>
      </p:sp>
    </p:spTree>
    <p:extLst>
      <p:ext uri="{BB962C8B-B14F-4D97-AF65-F5344CB8AC3E}">
        <p14:creationId xmlns:p14="http://schemas.microsoft.com/office/powerpoint/2010/main" val="1498206121"/>
      </p:ext>
    </p:extLst>
  </p:cSld>
  <p:clrMapOvr>
    <a:masterClrMapping/>
  </p:clrMapOvr>
  <p:transition/>
  <p:timing/>
</p:sldLayout>
</file>

<file path=ppt/slideLayouts/slideLayout5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F7FDA16-643B-4D6F-A4F9-6C89C822079F}" type="datetime1">
              <a:rPr lang="en-US" smtClean="0">
                <a:solidFill>
                  <a:srgbClr val="696464"/>
                </a:solidFill>
              </a:rPr>
              <a:pPr/>
              <a:t>4/7/2021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291792627"/>
      </p:ext>
    </p:extLst>
  </p:cSld>
  <p:clrMapOvr>
    <a:masterClrMapping/>
  </p:clrMapOvr>
  <p:transition/>
  <p:timing/>
</p:sldLayout>
</file>

<file path=ppt/slideLayouts/slideLayout5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42"/>
            <a:ext cx="268224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732FC468-1DFD-4EF7-A319-F14B04314B8C}" type="datetime1">
              <a:rPr lang="en-US" smtClean="0">
                <a:solidFill>
                  <a:srgbClr val="696464"/>
                </a:solidFill>
              </a:rPr>
              <a:pPr/>
              <a:t>4/7/2021</a:t>
            </a:fld>
            <a:endParaRPr lang="en-US">
              <a:solidFill>
                <a:srgbClr val="696464"/>
              </a:solidFill>
            </a:endParaRPr>
          </a:p>
        </p:txBody>
      </p:sp>
      <p:sp>
        <p:nvSpPr>
          <p:cNvPr id="5" name="Footer Placeholder 4"/>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75102041"/>
      </p:ext>
    </p:extLst>
  </p:cSld>
  <p:clrMapOvr>
    <a:masterClrMapping/>
  </p:clrMapOvr>
  <p:transition/>
  <p:timing/>
</p:sldLayout>
</file>

<file path=ppt/slideLayouts/slideLayout5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1472249968"/>
      </p:ext>
    </p:extLst>
  </p:cSld>
  <p:clrMapOvr>
    <a:masterClrMapping/>
  </p:clrMapOvr>
  <p:transition/>
  <p:timing/>
</p:sldLayout>
</file>

<file path=ppt/slideLayouts/slideLayout5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747575515"/>
      </p:ext>
    </p:extLst>
  </p:cSld>
  <p:clrMapOvr>
    <a:masterClrMapping/>
  </p:clrMapOvr>
  <p:transition/>
  <p:timing/>
</p:sldLayout>
</file>

<file path=ppt/slideLayouts/slideLayout5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02642839"/>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4029632"/>
      </p:ext>
    </p:extLst>
  </p:cSld>
  <p:clrMapOvr>
    <a:masterClrMapping/>
  </p:clrMapOvr>
  <p:transition/>
  <p:timing/>
</p:sldLayout>
</file>

<file path=ppt/slideLayouts/slideLayout5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021034177"/>
      </p:ext>
    </p:extLst>
  </p:cSld>
  <p:clrMapOvr>
    <a:masterClrMapping/>
  </p:clrMapOvr>
  <p:transition/>
  <p:timing/>
</p:sldLayout>
</file>

<file path=ppt/slideLayouts/slideLayout5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809448468"/>
      </p:ext>
    </p:extLst>
  </p:cSld>
  <p:clrMapOvr>
    <a:masterClrMapping/>
  </p:clrMapOvr>
  <p:transition/>
  <p:timing/>
</p:sldLayout>
</file>

<file path=ppt/slideLayouts/slideLayout5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51891612"/>
      </p:ext>
    </p:extLst>
  </p:cSld>
  <p:clrMapOvr>
    <a:masterClrMapping/>
  </p:clrMapOvr>
  <p:transition/>
  <p:timing/>
</p:sldLayout>
</file>

<file path=ppt/slideLayouts/slideLayout5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194206004"/>
      </p:ext>
    </p:extLst>
  </p:cSld>
  <p:clrMapOvr>
    <a:masterClrMapping/>
  </p:clrMapOvr>
  <p:transition/>
  <p:timing/>
</p:sldLayout>
</file>

<file path=ppt/slideLayouts/slideLayout5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145221481"/>
      </p:ext>
    </p:extLst>
  </p:cSld>
  <p:clrMapOvr>
    <a:masterClrMapping/>
  </p:clrMapOvr>
  <p:transition/>
  <p:timing/>
</p:sldLayout>
</file>

<file path=ppt/slideLayouts/slideLayout5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359600847"/>
      </p:ext>
    </p:extLst>
  </p:cSld>
  <p:clrMapOvr>
    <a:masterClrMapping/>
  </p:clrMapOvr>
  <p:transition/>
  <p:timing/>
</p:sldLayout>
</file>

<file path=ppt/slideLayouts/slideLayout5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3412675310"/>
      </p:ext>
    </p:extLst>
  </p:cSld>
  <p:clrMapOvr>
    <a:masterClrMapping/>
  </p:clrMapOvr>
  <p:transition/>
  <p:timing/>
</p:sldLayout>
</file>

<file path=ppt/slideLayouts/slideLayout5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0437E333-65DE-4FDB-B030-985DB3EBE7F8}"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452178987"/>
      </p:ext>
    </p:extLst>
  </p:cSld>
  <p:clrMapOvr>
    <a:masterClrMapping/>
  </p:clrMapOvr>
  <p:transition/>
  <p:timing/>
</p:sldLayout>
</file>

<file path=ppt/slideLayouts/slideLayout5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13" name="Rounded Rectangle 12"/>
          <p:cNvSpPr/>
          <p:nvPr/>
        </p:nvSpPr>
        <p:spPr>
          <a:xfrm>
            <a:off x="65313" y="69761"/>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9" name="Subtitle 8"/>
          <p:cNvSpPr>
            <a:spLocks noGrp="1"/>
          </p:cNvSpPr>
          <p:nvPr>
            <p:ph type="subTitle" idx="1"/>
          </p:nvPr>
        </p:nvSpPr>
        <p:spPr>
          <a:xfrm>
            <a:off x="1295400" y="3200400"/>
            <a:ext cx="6400800" cy="1600200"/>
          </a:xfrm>
        </p:spPr>
        <p:txBody>
          <a:bodyPr/>
          <a:lstStyle>
            <a:defPPr/>
            <a:lvl1pPr marL="0" indent="0" algn="ctr">
              <a:buNone/>
              <a:defRPr sz="1951">
                <a:solidFill>
                  <a:schemeClr val="tx2"/>
                </a:solidFill>
              </a:defRPr>
            </a:lvl1pPr>
            <a:lvl2pPr marL="342891" indent="0" algn="ctr">
              <a:buNone/>
            </a:lvl2pPr>
            <a:lvl3pPr marL="685783" indent="0" algn="ctr">
              <a:buNone/>
            </a:lvl3pPr>
            <a:lvl4pPr marL="1028674" indent="0" algn="ctr">
              <a:buNone/>
            </a:lvl4pPr>
            <a:lvl5pPr marL="1371566" indent="0" algn="ctr">
              <a:buNone/>
            </a:lvl5pPr>
            <a:lvl6pPr marL="1714457" indent="0" algn="ctr">
              <a:buNone/>
            </a:lvl6pPr>
            <a:lvl7pPr marL="2057349" indent="0" algn="ctr">
              <a:buNone/>
            </a:lvl7pPr>
            <a:lvl8pPr marL="2400240" indent="0" algn="ctr">
              <a:buNone/>
            </a:lvl8pPr>
            <a:lvl9pPr marL="2743131"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17" name="Footer Placeholder 16"/>
          <p:cNvSpPr>
            <a:spLocks noGrp="1"/>
          </p:cNvSpPr>
          <p:nvPr>
            <p:ph type="ftr" sz="quarter" idx="11"/>
          </p:nvPr>
        </p:nvSpPr>
        <p:spPr/>
        <p:txBody>
          <a:bodyPr/>
          <a:lstStyle>
            <a:defPPr/>
          </a:lstStyle>
          <a:p>
            <a:pPr/>
            <a:endParaRPr lang="en-US"/>
          </a:p>
        </p:txBody>
      </p:sp>
      <p:sp>
        <p:nvSpPr>
          <p:cNvPr id="29" name="Slide Number Placeholder 28"/>
          <p:cNvSpPr>
            <a:spLocks noGrp="1"/>
          </p:cNvSpPr>
          <p:nvPr>
            <p:ph type="sldNum" sz="quarter" idx="12"/>
          </p:nvPr>
        </p:nvSpPr>
        <p:spPr/>
        <p:txBody>
          <a:bodyPr lIns="0" tIns="0" rIns="0" bIns="0">
            <a:noAutofit/>
          </a:bodyPr>
          <a:lstStyle>
            <a:defPPr/>
            <a:lvl1pPr>
              <a:defRPr sz="1051">
                <a:solidFill>
                  <a:srgbClr val="FFFFFF"/>
                </a:solidFill>
              </a:defRPr>
            </a:lvl1pPr>
          </a:lstStyle>
          <a:p>
            <a:pPr/>
            <a:fld id="{ABA5AF41-A81A-420F-9E74-E576B018F21D}" type="slidenum">
              <a:rPr lang="en-US" smtClean="0"/>
              <a:pPr/>
              <a:t>‹#›</a:t>
            </a:fld>
            <a:endParaRPr lang="en-US"/>
          </a:p>
        </p:txBody>
      </p:sp>
      <p:sp>
        <p:nvSpPr>
          <p:cNvPr id="7" name="Rectangle 6"/>
          <p:cNvSpPr/>
          <p:nvPr/>
        </p:nvSpPr>
        <p:spPr>
          <a:xfrm>
            <a:off x="62933" y="1449309"/>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0" name="Rectangle 9"/>
          <p:cNvSpPr/>
          <p:nvPr/>
        </p:nvSpPr>
        <p:spPr>
          <a:xfrm>
            <a:off x="62933"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1" name="Rectangle 10"/>
          <p:cNvSpPr/>
          <p:nvPr/>
        </p:nvSpPr>
        <p:spPr>
          <a:xfrm>
            <a:off x="62933"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8" name="Title 7"/>
          <p:cNvSpPr>
            <a:spLocks noGrp="1"/>
          </p:cNvSpPr>
          <p:nvPr>
            <p:ph type="ctrTitle"/>
          </p:nvPr>
        </p:nvSpPr>
        <p:spPr>
          <a:xfrm>
            <a:off x="457200" y="1505936"/>
            <a:ext cx="82296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54269329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182133667"/>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85073497"/>
      </p:ext>
    </p:extLst>
  </p:cSld>
  <p:clrMapOvr>
    <a:masterClrMapping/>
  </p:clrMapOvr>
  <p:transition/>
  <p:timing/>
</p:sldLayout>
</file>

<file path=ppt/slideLayouts/slideLayout5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10" name="Rounded Rectangle 9"/>
          <p:cNvSpPr/>
          <p:nvPr/>
        </p:nvSpPr>
        <p:spPr>
          <a:xfrm>
            <a:off x="65313" y="69761"/>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 name="Title 1"/>
          <p:cNvSpPr>
            <a:spLocks noGrp="1"/>
          </p:cNvSpPr>
          <p:nvPr>
            <p:ph type="title"/>
          </p:nvPr>
        </p:nvSpPr>
        <p:spPr>
          <a:xfrm>
            <a:off x="722313" y="952506"/>
            <a:ext cx="7772400" cy="1362075"/>
          </a:xfrm>
        </p:spPr>
        <p:txBody>
          <a:bodyPr anchor="b" anchorCtr="0"/>
          <a:lstStyle>
            <a:defPPr/>
            <a:lvl1pPr algn="l">
              <a:buNone/>
              <a:defRPr sz="3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defPPr/>
            <a:lvl1pPr marL="0" indent="0">
              <a:buNone/>
              <a:defRPr sz="1800">
                <a:solidFill>
                  <a:schemeClr val="tx1">
                    <a:tint val="75000"/>
                  </a:schemeClr>
                </a:solidFill>
              </a:defRPr>
            </a:lvl1pPr>
            <a:lvl2pPr>
              <a:buNone/>
              <a:defRPr sz="1351">
                <a:solidFill>
                  <a:schemeClr val="tx1">
                    <a:tint val="75000"/>
                  </a:schemeClr>
                </a:solidFill>
              </a:defRPr>
            </a:lvl2pPr>
            <a:lvl3pPr>
              <a:buNone/>
              <a:defRPr sz="1200">
                <a:solidFill>
                  <a:schemeClr val="tx1">
                    <a:tint val="75000"/>
                  </a:schemeClr>
                </a:solidFill>
              </a:defRPr>
            </a:lvl3pPr>
            <a:lvl4pPr>
              <a:buNone/>
              <a:defRPr sz="1051">
                <a:solidFill>
                  <a:schemeClr val="tx1">
                    <a:tint val="75000"/>
                  </a:schemeClr>
                </a:solidFill>
              </a:defRPr>
            </a:lvl4pPr>
            <a:lvl5pPr>
              <a:buNone/>
              <a:defRPr sz="1051">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a:xfrm>
            <a:off x="800100" y="6172200"/>
            <a:ext cx="4000500" cy="457200"/>
          </a:xfrm>
        </p:spPr>
        <p:txBody>
          <a:bodyPr/>
          <a:lstStyle>
            <a:defPPr/>
          </a:lstStyle>
          <a:p>
            <a:pPr/>
            <a:endParaRPr lang="en-US"/>
          </a:p>
        </p:txBody>
      </p:sp>
      <p:sp>
        <p:nvSpPr>
          <p:cNvPr id="7" name="Rectangle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8" name="Rectangle 7"/>
          <p:cNvSpPr/>
          <p:nvPr/>
        </p:nvSpPr>
        <p:spPr>
          <a:xfrm>
            <a:off x="69149" y="2341481"/>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9" name="Rectangle 8"/>
          <p:cNvSpPr/>
          <p:nvPr/>
        </p:nvSpPr>
        <p:spPr>
          <a:xfrm>
            <a:off x="68309"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6" name="Slide Number Placeholder 5"/>
          <p:cNvSpPr>
            <a:spLocks noGrp="1"/>
          </p:cNvSpPr>
          <p:nvPr>
            <p:ph type="sldNum" sz="quarter" idx="12"/>
          </p:nvPr>
        </p:nvSpPr>
        <p:spPr>
          <a:xfrm>
            <a:off x="146304" y="6208776"/>
            <a:ext cx="457200" cy="457200"/>
          </a:xfrm>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281333769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036969122"/>
      </p:ext>
    </p:extLst>
  </p:cSld>
  <p:clrMapOvr>
    <a:masterClrMapping/>
  </p:clrMapOvr>
  <p:transition/>
  <p:timing/>
</p:sldLayout>
</file>

<file path=ppt/slideLayouts/slideLayout5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914400" y="273050"/>
            <a:ext cx="77724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defPPr/>
            <a:lvl1pPr marL="0" indent="0">
              <a:buNone/>
              <a:defRPr sz="1800" b="1">
                <a:solidFill>
                  <a:schemeClr val="accent1"/>
                </a:solidFill>
                <a:latin typeface="+mj-lt"/>
                <a:ea typeface="+mj-ea"/>
                <a:cs typeface="+mj-cs"/>
              </a:defRPr>
            </a:lvl1pPr>
            <a:lvl2pPr>
              <a:buNone/>
              <a:defRPr sz="1500" b="1"/>
            </a:lvl2pPr>
            <a:lvl3pPr>
              <a:buNone/>
              <a:defRPr sz="1351" b="1"/>
            </a:lvl3pPr>
            <a:lvl4pPr>
              <a:buNone/>
              <a:defRPr sz="1200" b="1"/>
            </a:lvl4pPr>
            <a:lvl5pPr>
              <a:buNone/>
              <a:defRPr sz="12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defPPr/>
            <a:lvl1pPr marL="0" indent="0">
              <a:buNone/>
              <a:defRPr sz="1800" b="1">
                <a:solidFill>
                  <a:schemeClr val="accent1"/>
                </a:solidFill>
                <a:latin typeface="+mj-lt"/>
                <a:ea typeface="+mj-ea"/>
                <a:cs typeface="+mj-cs"/>
              </a:defRPr>
            </a:lvl1pPr>
            <a:lvl2pPr>
              <a:buNone/>
              <a:defRPr sz="1500" b="1"/>
            </a:lvl2pPr>
            <a:lvl3pPr>
              <a:buNone/>
              <a:defRPr sz="1351" b="1"/>
            </a:lvl3pPr>
            <a:lvl4pPr>
              <a:buNone/>
              <a:defRPr sz="1200" b="1"/>
            </a:lvl4pPr>
            <a:lvl5pPr>
              <a:buNone/>
              <a:defRPr sz="12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867769579"/>
      </p:ext>
    </p:extLst>
  </p:cSld>
  <p:clrMapOvr>
    <a:masterClrMapping/>
  </p:clrMapOvr>
  <p:transition/>
  <p:timing/>
</p:sldLayout>
</file>

<file path=ppt/slideLayouts/slideLayout5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1372844072"/>
      </p:ext>
    </p:extLst>
  </p:cSld>
  <p:clrMapOvr>
    <a:masterClrMapping/>
  </p:clrMapOvr>
  <p:transition/>
  <p:timing/>
</p:sldLayout>
</file>

<file path=ppt/slideLayouts/slideLayout5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3166320278"/>
      </p:ext>
    </p:extLst>
  </p:cSld>
  <p:clrMapOvr>
    <a:masterClrMapping/>
  </p:clrMapOvr>
  <p:transition/>
  <p:timing/>
</p:sldLayout>
</file>

<file path=ppt/slideLayouts/slideLayout5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 name="Title 1"/>
          <p:cNvSpPr>
            <a:spLocks noGrp="1"/>
          </p:cNvSpPr>
          <p:nvPr>
            <p:ph type="title"/>
          </p:nvPr>
        </p:nvSpPr>
        <p:spPr>
          <a:xfrm>
            <a:off x="914400" y="273050"/>
            <a:ext cx="7772400" cy="1143000"/>
          </a:xfrm>
        </p:spPr>
        <p:txBody>
          <a:bodyPr anchor="b" anchorCtr="0"/>
          <a:lstStyle>
            <a:defPPr/>
            <a:lvl1pPr algn="l">
              <a:buNone/>
              <a:defRPr sz="3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defPPr/>
            <a:lvl1pPr marL="0" indent="0">
              <a:buNone/>
              <a:defRPr sz="1351"/>
            </a:lvl1pPr>
            <a:lvl2pPr>
              <a:buNone/>
              <a:defRPr sz="900"/>
            </a:lvl2pPr>
            <a:lvl3pPr>
              <a:buNone/>
              <a:defRPr sz="751"/>
            </a:lvl3pPr>
            <a:lvl4pPr>
              <a:buNone/>
              <a:defRPr sz="675"/>
            </a:lvl4pPr>
            <a:lvl5pPr>
              <a:buNone/>
              <a:defRPr sz="675"/>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122852605"/>
      </p:ext>
    </p:extLst>
  </p:cSld>
  <p:clrMapOvr>
    <a:masterClrMapping/>
  </p:clrMapOvr>
  <p:transition/>
  <p:timing/>
</p:sldLayout>
</file>

<file path=ppt/slideLayouts/slideLayout5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914400" y="4900550"/>
            <a:ext cx="7315200" cy="522288"/>
          </a:xfrm>
        </p:spPr>
        <p:txBody>
          <a:bodyPr anchor="ctr">
            <a:noAutofit/>
          </a:bodyPr>
          <a:lstStyle>
            <a:defPPr/>
            <a:lvl1pPr algn="l">
              <a:buNone/>
              <a:defRPr sz="21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defPPr/>
            <a:lvl1pPr marL="0" indent="0">
              <a:buFontTx/>
              <a:buNone/>
              <a:defRPr sz="1200"/>
            </a:lvl1pPr>
            <a:lvl2pPr>
              <a:defRPr sz="900"/>
            </a:lvl2pPr>
            <a:lvl3pPr>
              <a:defRPr sz="751"/>
            </a:lvl3pPr>
            <a:lvl4pPr>
              <a:defRPr sz="675"/>
            </a:lvl4pPr>
            <a:lvl5pPr>
              <a:defRPr sz="675"/>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a:xfrm>
            <a:off x="914400" y="6172200"/>
            <a:ext cx="3886200" cy="457200"/>
          </a:xfrm>
        </p:spPr>
        <p:txBody>
          <a:bodyPr/>
          <a:lstStyle>
            <a:defPPr/>
          </a:lstStyle>
          <a:p>
            <a:pPr/>
            <a:endParaRPr lang="en-US"/>
          </a:p>
        </p:txBody>
      </p:sp>
      <p:sp>
        <p:nvSpPr>
          <p:cNvPr id="7" name="Slide Number Placeholder 6"/>
          <p:cNvSpPr>
            <a:spLocks noGrp="1"/>
          </p:cNvSpPr>
          <p:nvPr>
            <p:ph type="sldNum" sz="quarter" idx="12"/>
          </p:nvPr>
        </p:nvSpPr>
        <p:spPr>
          <a:xfrm>
            <a:off x="146304" y="6208776"/>
            <a:ext cx="457200" cy="457200"/>
          </a:xfrm>
        </p:spPr>
        <p:txBody>
          <a:bodyPr/>
          <a:lstStyle>
            <a:defPPr/>
          </a:lstStyle>
          <a:p>
            <a:pPr/>
            <a:fld id="{ABA5AF41-A81A-420F-9E74-E576B018F21D}"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2" name="Rectangle 11"/>
          <p:cNvSpPr/>
          <p:nvPr/>
        </p:nvSpPr>
        <p:spPr>
          <a:xfrm>
            <a:off x="68510" y="4650480"/>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3" name="Rectangle 12"/>
          <p:cNvSpPr/>
          <p:nvPr/>
        </p:nvSpPr>
        <p:spPr>
          <a:xfrm>
            <a:off x="68513" y="4773230"/>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3" name="Picture Placeholder 2"/>
          <p:cNvSpPr>
            <a:spLocks noGrp="1"/>
          </p:cNvSpPr>
          <p:nvPr>
            <p:ph type="pic" idx="1"/>
          </p:nvPr>
        </p:nvSpPr>
        <p:spPr>
          <a:xfrm>
            <a:off x="68311" y="66681"/>
            <a:ext cx="9001873"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2400"/>
            </a:lvl1pPr>
          </a:lstStyle>
          <a:p>
            <a:pPr/>
            <a:r>
              <a:rPr kumimoji="0" lang="en-US" smtClean="0"/>
              <a:t>Click icon to add picture</a:t>
            </a:r>
            <a:endParaRPr kumimoji="0" lang="en-US"/>
          </a:p>
        </p:txBody>
      </p:sp>
    </p:spTree>
    <p:extLst>
      <p:ext uri="{BB962C8B-B14F-4D97-AF65-F5344CB8AC3E}">
        <p14:creationId xmlns:p14="http://schemas.microsoft.com/office/powerpoint/2010/main" val="1674425486"/>
      </p:ext>
    </p:extLst>
  </p:cSld>
  <p:clrMapOvr>
    <a:masterClrMapping/>
  </p:clrMapOvr>
  <p:transition/>
  <p:timing/>
</p:sldLayout>
</file>

<file path=ppt/slideLayouts/slideLayout5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1442938789"/>
      </p:ext>
    </p:extLst>
  </p:cSld>
  <p:clrMapOvr>
    <a:masterClrMapping/>
  </p:clrMapOvr>
  <p:transition/>
  <p:timing/>
</p:sldLayout>
</file>

<file path=ppt/slideLayouts/slideLayout5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7"/>
            <a:ext cx="201168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6"/>
            <a:ext cx="55626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3352366121"/>
      </p:ext>
    </p:extLst>
  </p:cSld>
  <p:clrMapOvr>
    <a:masterClrMapping/>
  </p:clrMapOvr>
  <p:transition/>
  <p:timing/>
</p:sldLayout>
</file>

<file path=ppt/slideLayouts/slideLayout5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3">
        <a:schemeClr val="bg1"/>
      </p:bgRef>
    </p:bg>
    <p:spTree>
      <p:nvGrpSpPr>
        <p:cNvPr id="1" name=""/>
        <p:cNvGrpSpPr/>
        <p:nvPr/>
      </p:nvGrpSpPr>
      <p:grpSpPr>
        <a:xfrm>
          <a:off x="0" y="0"/>
          <a: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13" name="Rounded Rectangle 12"/>
          <p:cNvSpPr/>
          <p:nvPr/>
        </p:nvSpPr>
        <p:spPr>
          <a:xfrm>
            <a:off x="65313" y="69761"/>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9" name="Subtitle 8"/>
          <p:cNvSpPr>
            <a:spLocks noGrp="1"/>
          </p:cNvSpPr>
          <p:nvPr>
            <p:ph type="subTitle" idx="1"/>
          </p:nvPr>
        </p:nvSpPr>
        <p:spPr>
          <a:xfrm>
            <a:off x="1295400" y="3200400"/>
            <a:ext cx="6400800" cy="1600200"/>
          </a:xfrm>
        </p:spPr>
        <p:txBody>
          <a:bodyPr/>
          <a:lstStyle>
            <a:defPPr/>
            <a:lvl1pPr marL="0" indent="0" algn="ctr">
              <a:buNone/>
              <a:defRPr sz="1951">
                <a:solidFill>
                  <a:schemeClr val="tx2"/>
                </a:solidFill>
              </a:defRPr>
            </a:lvl1pPr>
            <a:lvl2pPr marL="342891" indent="0" algn="ctr">
              <a:buNone/>
            </a:lvl2pPr>
            <a:lvl3pPr marL="685783" indent="0" algn="ctr">
              <a:buNone/>
            </a:lvl3pPr>
            <a:lvl4pPr marL="1028674" indent="0" algn="ctr">
              <a:buNone/>
            </a:lvl4pPr>
            <a:lvl5pPr marL="1371566" indent="0" algn="ctr">
              <a:buNone/>
            </a:lvl5pPr>
            <a:lvl6pPr marL="1714457" indent="0" algn="ctr">
              <a:buNone/>
            </a:lvl6pPr>
            <a:lvl7pPr marL="2057349" indent="0" algn="ctr">
              <a:buNone/>
            </a:lvl7pPr>
            <a:lvl8pPr marL="2400240" indent="0" algn="ctr">
              <a:buNone/>
            </a:lvl8pPr>
            <a:lvl9pPr marL="2743131" indent="0" algn="ctr">
              <a:buNone/>
            </a:lvl9pPr>
          </a:lstStyle>
          <a:p>
            <a:pPr/>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17" name="Footer Placeholder 16"/>
          <p:cNvSpPr>
            <a:spLocks noGrp="1"/>
          </p:cNvSpPr>
          <p:nvPr>
            <p:ph type="ftr" sz="quarter" idx="11"/>
          </p:nvPr>
        </p:nvSpPr>
        <p:spPr/>
        <p:txBody>
          <a:bodyPr/>
          <a:lstStyle>
            <a:defPPr/>
          </a:lstStyle>
          <a:p>
            <a:pPr/>
            <a:endParaRPr lang="en-US"/>
          </a:p>
        </p:txBody>
      </p:sp>
      <p:sp>
        <p:nvSpPr>
          <p:cNvPr id="29" name="Slide Number Placeholder 28"/>
          <p:cNvSpPr>
            <a:spLocks noGrp="1"/>
          </p:cNvSpPr>
          <p:nvPr>
            <p:ph type="sldNum" sz="quarter" idx="12"/>
          </p:nvPr>
        </p:nvSpPr>
        <p:spPr/>
        <p:txBody>
          <a:bodyPr lIns="0" tIns="0" rIns="0" bIns="0">
            <a:noAutofit/>
          </a:bodyPr>
          <a:lstStyle>
            <a:defPPr/>
            <a:lvl1pPr>
              <a:defRPr sz="1051">
                <a:solidFill>
                  <a:srgbClr val="FFFFFF"/>
                </a:solidFill>
              </a:defRPr>
            </a:lvl1pPr>
          </a:lstStyle>
          <a:p>
            <a:pPr/>
            <a:fld id="{ABA5AF41-A81A-420F-9E74-E576B018F21D}" type="slidenum">
              <a:rPr lang="en-US" smtClean="0"/>
              <a:pPr/>
              <a:t>‹#›</a:t>
            </a:fld>
            <a:endParaRPr lang="en-US"/>
          </a:p>
        </p:txBody>
      </p:sp>
      <p:sp>
        <p:nvSpPr>
          <p:cNvPr id="7" name="Rectangle 6"/>
          <p:cNvSpPr/>
          <p:nvPr/>
        </p:nvSpPr>
        <p:spPr>
          <a:xfrm>
            <a:off x="62933" y="1449309"/>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0" name="Rectangle 9"/>
          <p:cNvSpPr/>
          <p:nvPr/>
        </p:nvSpPr>
        <p:spPr>
          <a:xfrm>
            <a:off x="62933"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1" name="Rectangle 10"/>
          <p:cNvSpPr/>
          <p:nvPr/>
        </p:nvSpPr>
        <p:spPr>
          <a:xfrm>
            <a:off x="62933"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8" name="Title 7"/>
          <p:cNvSpPr>
            <a:spLocks noGrp="1"/>
          </p:cNvSpPr>
          <p:nvPr>
            <p:ph type="ctrTitle"/>
          </p:nvPr>
        </p:nvSpPr>
        <p:spPr>
          <a:xfrm>
            <a:off x="457200" y="1505936"/>
            <a:ext cx="8229600" cy="1470025"/>
          </a:xfrm>
        </p:spPr>
        <p:txBody>
          <a:bodyPr anchor="ctr"/>
          <a:lstStyle>
            <a:defPPr/>
            <a:lvl1pPr algn="ctr">
              <a:defRPr lang="en-US">
                <a:solidFill>
                  <a:srgbClr val="FFFFFF"/>
                </a:solidFill>
              </a:defRPr>
            </a:lvl1pPr>
          </a:lstStyle>
          <a:p>
            <a:pPr/>
            <a:r>
              <a:rPr kumimoji="0" lang="en-US" smtClean="0"/>
              <a:t>Click to edit Master title style</a:t>
            </a:r>
            <a:endParaRPr kumimoji="0" lang="en-US"/>
          </a:p>
        </p:txBody>
      </p:sp>
    </p:spTree>
    <p:extLst>
      <p:ext uri="{BB962C8B-B14F-4D97-AF65-F5344CB8AC3E}">
        <p14:creationId xmlns:p14="http://schemas.microsoft.com/office/powerpoint/2010/main" val="3542693294"/>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66375741"/>
      </p:ext>
    </p:extLst>
  </p:cSld>
  <p:clrMapOvr>
    <a:masterClrMapping/>
  </p:clrMapOvr>
  <p:transition/>
  <p:timing/>
</p:sldLayout>
</file>

<file path=ppt/slideLayouts/slideLayout5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182133667"/>
      </p:ext>
    </p:extLst>
  </p:cSld>
  <p:clrMapOvr>
    <a:masterClrMapping/>
  </p:clrMapOvr>
  <p:transition/>
  <p:timing/>
</p:sldLayout>
</file>

<file path=ppt/slideLayouts/slideLayout5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10" name="Rounded Rectangle 9"/>
          <p:cNvSpPr/>
          <p:nvPr/>
        </p:nvSpPr>
        <p:spPr>
          <a:xfrm>
            <a:off x="65313" y="69761"/>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3">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 name="Title 1"/>
          <p:cNvSpPr>
            <a:spLocks noGrp="1"/>
          </p:cNvSpPr>
          <p:nvPr>
            <p:ph type="title"/>
          </p:nvPr>
        </p:nvSpPr>
        <p:spPr>
          <a:xfrm>
            <a:off x="722313" y="952506"/>
            <a:ext cx="7772400" cy="1362075"/>
          </a:xfrm>
        </p:spPr>
        <p:txBody>
          <a:bodyPr anchor="b" anchorCtr="0"/>
          <a:lstStyle>
            <a:defPPr/>
            <a:lvl1pPr algn="l">
              <a:buNone/>
              <a:defRPr sz="3000" b="0" cap="none"/>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defPPr/>
            <a:lvl1pPr marL="0" indent="0">
              <a:buNone/>
              <a:defRPr sz="1800">
                <a:solidFill>
                  <a:schemeClr val="tx1">
                    <a:tint val="75000"/>
                  </a:schemeClr>
                </a:solidFill>
              </a:defRPr>
            </a:lvl1pPr>
            <a:lvl2pPr>
              <a:buNone/>
              <a:defRPr sz="1351">
                <a:solidFill>
                  <a:schemeClr val="tx1">
                    <a:tint val="75000"/>
                  </a:schemeClr>
                </a:solidFill>
              </a:defRPr>
            </a:lvl2pPr>
            <a:lvl3pPr>
              <a:buNone/>
              <a:defRPr sz="1200">
                <a:solidFill>
                  <a:schemeClr val="tx1">
                    <a:tint val="75000"/>
                  </a:schemeClr>
                </a:solidFill>
              </a:defRPr>
            </a:lvl3pPr>
            <a:lvl4pPr>
              <a:buNone/>
              <a:defRPr sz="1051">
                <a:solidFill>
                  <a:schemeClr val="tx1">
                    <a:tint val="75000"/>
                  </a:schemeClr>
                </a:solidFill>
              </a:defRPr>
            </a:lvl4pPr>
            <a:lvl5pPr>
              <a:buNone/>
              <a:defRPr sz="1051">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a:xfrm>
            <a:off x="800100" y="6172200"/>
            <a:ext cx="4000500" cy="457200"/>
          </a:xfrm>
        </p:spPr>
        <p:txBody>
          <a:bodyPr/>
          <a:lstStyle>
            <a:defPPr/>
          </a:lstStyle>
          <a:p>
            <a:pPr/>
            <a:endParaRPr lang="en-US"/>
          </a:p>
        </p:txBody>
      </p:sp>
      <p:sp>
        <p:nvSpPr>
          <p:cNvPr id="7" name="Rectangle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8" name="Rectangle 7"/>
          <p:cNvSpPr/>
          <p:nvPr/>
        </p:nvSpPr>
        <p:spPr>
          <a:xfrm>
            <a:off x="69149" y="2341481"/>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9" name="Rectangle 8"/>
          <p:cNvSpPr/>
          <p:nvPr/>
        </p:nvSpPr>
        <p:spPr>
          <a:xfrm>
            <a:off x="68309"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6" name="Slide Number Placeholder 5"/>
          <p:cNvSpPr>
            <a:spLocks noGrp="1"/>
          </p:cNvSpPr>
          <p:nvPr>
            <p:ph type="sldNum" sz="quarter" idx="12"/>
          </p:nvPr>
        </p:nvSpPr>
        <p:spPr>
          <a:xfrm>
            <a:off x="146304" y="6208776"/>
            <a:ext cx="457200" cy="457200"/>
          </a:xfrm>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2813337692"/>
      </p:ext>
    </p:extLst>
  </p:cSld>
  <p:clrMapOvr>
    <a:overrideClrMapping bg1="lt1" tx1="dk1" bg2="lt2" tx2="dk2" accent1="accent1" accent2="accent2" accent3="accent3" accent4="accent4" accent5="accent5" accent6="accent6" hlink="hlink" folHlink="folHlink"/>
  </p:clrMapOvr>
  <p:transition/>
  <p:timing/>
</p:sldLayout>
</file>

<file path=ppt/slideLayouts/slideLayout5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036969122"/>
      </p:ext>
    </p:extLst>
  </p:cSld>
  <p:clrMapOvr>
    <a:masterClrMapping/>
  </p:clrMapOvr>
  <p:transition/>
  <p:timing/>
</p:sldLayout>
</file>

<file path=ppt/slideLayouts/slideLayout5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914400" y="273050"/>
            <a:ext cx="7772400" cy="1143000"/>
          </a:xfrm>
        </p:spPr>
        <p:txBody>
          <a:bodyPr anchor="b" anchorCtr="0"/>
          <a:lstStyle>
            <a:defPPr/>
            <a:lvl1pPr>
              <a:defRPr/>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defPPr/>
            <a:lvl1pPr marL="0" indent="0">
              <a:buNone/>
              <a:defRPr sz="1800" b="1">
                <a:solidFill>
                  <a:schemeClr val="accent1"/>
                </a:solidFill>
                <a:latin typeface="+mj-lt"/>
                <a:ea typeface="+mj-ea"/>
                <a:cs typeface="+mj-cs"/>
              </a:defRPr>
            </a:lvl1pPr>
            <a:lvl2pPr>
              <a:buNone/>
              <a:defRPr sz="1500" b="1"/>
            </a:lvl2pPr>
            <a:lvl3pPr>
              <a:buNone/>
              <a:defRPr sz="1351" b="1"/>
            </a:lvl3pPr>
            <a:lvl4pPr>
              <a:buNone/>
              <a:defRPr sz="1200" b="1"/>
            </a:lvl4pPr>
            <a:lvl5pPr>
              <a:buNone/>
              <a:defRPr sz="12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defPPr/>
            <a:lvl1pPr marL="0" indent="0">
              <a:buNone/>
              <a:defRPr sz="1800" b="1">
                <a:solidFill>
                  <a:schemeClr val="accent1"/>
                </a:solidFill>
                <a:latin typeface="+mj-lt"/>
                <a:ea typeface="+mj-ea"/>
                <a:cs typeface="+mj-cs"/>
              </a:defRPr>
            </a:lvl1pPr>
            <a:lvl2pPr>
              <a:buNone/>
              <a:defRPr sz="1500" b="1"/>
            </a:lvl2pPr>
            <a:lvl3pPr>
              <a:buNone/>
              <a:defRPr sz="1351" b="1"/>
            </a:lvl3pPr>
            <a:lvl4pPr>
              <a:buNone/>
              <a:defRPr sz="1200" b="1"/>
            </a:lvl4pPr>
            <a:lvl5pPr>
              <a:buNone/>
              <a:defRPr sz="12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867769579"/>
      </p:ext>
    </p:extLst>
  </p:cSld>
  <p:clrMapOvr>
    <a:masterClrMapping/>
  </p:clrMapOvr>
  <p:transition/>
  <p:timing/>
</p:sldLayout>
</file>

<file path=ppt/slideLayouts/slideLayout5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1372844072"/>
      </p:ext>
    </p:extLst>
  </p:cSld>
  <p:clrMapOvr>
    <a:masterClrMapping/>
  </p:clrMapOvr>
  <p:transition/>
  <p:timing/>
</p:sldLayout>
</file>

<file path=ppt/slideLayouts/slideLayout5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3166320278"/>
      </p:ext>
    </p:extLst>
  </p:cSld>
  <p:clrMapOvr>
    <a:masterClrMapping/>
  </p:clrMapOvr>
  <p:transition/>
  <p:timing/>
</p:sldLayout>
</file>

<file path=ppt/slideLayouts/slideLayout5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 name="Title 1"/>
          <p:cNvSpPr>
            <a:spLocks noGrp="1"/>
          </p:cNvSpPr>
          <p:nvPr>
            <p:ph type="title"/>
          </p:nvPr>
        </p:nvSpPr>
        <p:spPr>
          <a:xfrm>
            <a:off x="914400" y="273050"/>
            <a:ext cx="7772400" cy="1143000"/>
          </a:xfrm>
        </p:spPr>
        <p:txBody>
          <a:bodyPr anchor="b" anchorCtr="0"/>
          <a:lstStyle>
            <a:defPPr/>
            <a:lvl1pPr algn="l">
              <a:buNone/>
              <a:defRPr sz="3000" b="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defPPr/>
            <a:lvl1pPr marL="0" indent="0">
              <a:buNone/>
              <a:defRPr sz="1351"/>
            </a:lvl1pPr>
            <a:lvl2pPr>
              <a:buNone/>
              <a:defRPr sz="900"/>
            </a:lvl2pPr>
            <a:lvl3pPr>
              <a:buNone/>
              <a:defRPr sz="751"/>
            </a:lvl3pPr>
            <a:lvl4pPr>
              <a:buNone/>
              <a:defRPr sz="675"/>
            </a:lvl4pPr>
            <a:lvl5pPr>
              <a:buNone/>
              <a:defRPr sz="675"/>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ABA5AF41-A81A-420F-9E74-E576B018F21D}"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4122852605"/>
      </p:ext>
    </p:extLst>
  </p:cSld>
  <p:clrMapOvr>
    <a:masterClrMapping/>
  </p:clrMapOvr>
  <p:transition/>
  <p:timing/>
</p:sldLayout>
</file>

<file path=ppt/slideLayouts/slideLayout5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914400" y="4900550"/>
            <a:ext cx="7315200" cy="522288"/>
          </a:xfrm>
        </p:spPr>
        <p:txBody>
          <a:bodyPr anchor="ctr">
            <a:noAutofit/>
          </a:bodyPr>
          <a:lstStyle>
            <a:defPPr/>
            <a:lvl1pPr algn="l">
              <a:buNone/>
              <a:defRPr sz="2100" b="0"/>
            </a:lvl1pPr>
          </a:lstStyle>
          <a:p>
            <a:pPr/>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defPPr/>
            <a:lvl1pPr marL="0" indent="0">
              <a:buFontTx/>
              <a:buNone/>
              <a:defRPr sz="1200"/>
            </a:lvl1pPr>
            <a:lvl2pPr>
              <a:defRPr sz="900"/>
            </a:lvl2pPr>
            <a:lvl3pPr>
              <a:defRPr sz="751"/>
            </a:lvl3pPr>
            <a:lvl4pPr>
              <a:defRPr sz="675"/>
            </a:lvl4pPr>
            <a:lvl5pPr>
              <a:defRPr sz="675"/>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6" name="Footer Placeholder 5"/>
          <p:cNvSpPr>
            <a:spLocks noGrp="1"/>
          </p:cNvSpPr>
          <p:nvPr>
            <p:ph type="ftr" sz="quarter" idx="11"/>
          </p:nvPr>
        </p:nvSpPr>
        <p:spPr>
          <a:xfrm>
            <a:off x="914400" y="6172200"/>
            <a:ext cx="3886200" cy="457200"/>
          </a:xfrm>
        </p:spPr>
        <p:txBody>
          <a:bodyPr/>
          <a:lstStyle>
            <a:defPPr/>
          </a:lstStyle>
          <a:p>
            <a:pPr/>
            <a:endParaRPr lang="en-US"/>
          </a:p>
        </p:txBody>
      </p:sp>
      <p:sp>
        <p:nvSpPr>
          <p:cNvPr id="7" name="Slide Number Placeholder 6"/>
          <p:cNvSpPr>
            <a:spLocks noGrp="1"/>
          </p:cNvSpPr>
          <p:nvPr>
            <p:ph type="sldNum" sz="quarter" idx="12"/>
          </p:nvPr>
        </p:nvSpPr>
        <p:spPr>
          <a:xfrm>
            <a:off x="146304" y="6208776"/>
            <a:ext cx="457200" cy="457200"/>
          </a:xfrm>
        </p:spPr>
        <p:txBody>
          <a:bodyPr/>
          <a:lstStyle>
            <a:defPPr/>
          </a:lstStyle>
          <a:p>
            <a:pPr/>
            <a:fld id="{ABA5AF41-A81A-420F-9E74-E576B018F21D}"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2" name="Rectangle 11"/>
          <p:cNvSpPr/>
          <p:nvPr/>
        </p:nvSpPr>
        <p:spPr>
          <a:xfrm>
            <a:off x="68510" y="4650480"/>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13" name="Rectangle 12"/>
          <p:cNvSpPr/>
          <p:nvPr/>
        </p:nvSpPr>
        <p:spPr>
          <a:xfrm>
            <a:off x="68513" y="4773230"/>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3" name="Picture Placeholder 2"/>
          <p:cNvSpPr>
            <a:spLocks noGrp="1"/>
          </p:cNvSpPr>
          <p:nvPr>
            <p:ph type="pic" idx="1"/>
          </p:nvPr>
        </p:nvSpPr>
        <p:spPr>
          <a:xfrm>
            <a:off x="68311" y="66681"/>
            <a:ext cx="9001873" cy="4581525"/>
          </a:xfrm>
          <a:prstGeom prst="round2SameRect">
            <a:avLst>
              <a:gd name="adj1" fmla="val 7101"/>
              <a:gd name="adj2" fmla="val 0"/>
            </a:avLst>
          </a:prstGeom>
          <a:solidFill>
            <a:schemeClr val="bg2"/>
          </a:solidFill>
          <a:ln w="6350">
            <a:solidFill>
              <a:schemeClr val="tx1"/>
            </a:solidFill>
          </a:ln>
        </p:spPr>
        <p:txBody>
          <a:bodyPr/>
          <a:lstStyle>
            <a:defPPr/>
            <a:lvl1pPr marL="0" indent="0">
              <a:buNone/>
              <a:defRPr sz="2400"/>
            </a:lvl1pPr>
          </a:lstStyle>
          <a:p>
            <a:pPr/>
            <a:r>
              <a:rPr kumimoji="0" lang="en-US" smtClean="0"/>
              <a:t>Click icon to add picture</a:t>
            </a:r>
            <a:endParaRPr kumimoji="0" lang="en-US"/>
          </a:p>
        </p:txBody>
      </p:sp>
    </p:spTree>
    <p:extLst>
      <p:ext uri="{BB962C8B-B14F-4D97-AF65-F5344CB8AC3E}">
        <p14:creationId xmlns:p14="http://schemas.microsoft.com/office/powerpoint/2010/main" val="1674425486"/>
      </p:ext>
    </p:extLst>
  </p:cSld>
  <p:clrMapOvr>
    <a:masterClrMapping/>
  </p:clrMapOvr>
  <p:transition/>
  <p:timing/>
</p:sldLayout>
</file>

<file path=ppt/slideLayouts/slideLayout5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1442938789"/>
      </p:ext>
    </p:extLst>
  </p:cSld>
  <p:clrMapOvr>
    <a:masterClrMapping/>
  </p:clrMapOvr>
  <p:transition/>
  <p:timing/>
</p:sldLayout>
</file>

<file path=ppt/slideLayouts/slideLayout5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47"/>
            <a:ext cx="201168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6"/>
            <a:ext cx="55626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3BD7E274-2453-46DF-B5AC-D53738ED5C9D}" type="datetimeFigureOut">
              <a:rPr lang="en-US" smtClean="0"/>
              <a:pPr/>
              <a:t>4/7/2021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3352366121"/>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pPr/>
            <a:fld id="{06770827-8932-4556-97E8-A0EF823EF5F6}" type="datetimeFigureOut">
              <a:rPr lang="en-US" smtClean="0"/>
              <a:pPr/>
              <a:t>11/7/2009</a:t>
            </a:fld>
            <a:endParaRPr lang="en-US"/>
          </a:p>
        </p:txBody>
      </p:sp>
      <p:sp>
        <p:nvSpPr>
          <p:cNvPr id="4" name="Footer Placeholder 3"/>
          <p:cNvSpPr>
            <a:spLocks noGrp="1"/>
          </p:cNvSpPr>
          <p:nvPr>
            <p:ph type="ftr" sz="quarter" idx="2"/>
          </p:nvPr>
        </p:nvSpPr>
        <p:spPr/>
        <p:txBody>
          <a:bodyPr/>
          <a:lstStyle>
            <a:defPPr/>
          </a:lstStyle>
          <a:p>
            <a:pPr/>
            <a:endParaRPr lang="en-US"/>
          </a:p>
        </p:txBody>
      </p:sp>
      <p:sp>
        <p:nvSpPr>
          <p:cNvPr id="5" name="Slide Number Placeholder 4"/>
          <p:cNvSpPr>
            <a:spLocks noGrp="1"/>
          </p:cNvSpPr>
          <p:nvPr>
            <p:ph type="sldNum" sz="quarter" idx="3"/>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57139043"/>
      </p:ext>
    </p:extLst>
  </p:cSld>
  <p:clrMapOvr>
    <a:masterClrMapping/>
  </p:clrMapOvr>
  <p:transition/>
  <p:timing/>
</p:sldLayout>
</file>

<file path=ppt/slideLayouts/slideLayout6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888596602"/>
      </p:ext>
    </p:extLst>
  </p:cSld>
  <p:clrMapOvr>
    <a:masterClrMapping/>
  </p:clrMapOvr>
  <p:transition/>
  <p:timing/>
</p:sldLayout>
</file>

<file path=ppt/slideLayouts/slideLayout6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95770540"/>
      </p:ext>
    </p:extLst>
  </p:cSld>
  <p:clrMapOvr>
    <a:masterClrMapping/>
  </p:clrMapOvr>
  <p:transition/>
  <p:timing/>
</p:sldLayout>
</file>

<file path=ppt/slideLayouts/slideLayout6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293625936"/>
      </p:ext>
    </p:extLst>
  </p:cSld>
  <p:clrMapOvr>
    <a:masterClrMapping/>
  </p:clrMapOvr>
  <p:transition/>
  <p:timing/>
</p:sldLayout>
</file>

<file path=ppt/slideLayouts/slideLayout6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17106721"/>
      </p:ext>
    </p:extLst>
  </p:cSld>
  <p:clrMapOvr>
    <a:masterClrMapping/>
  </p:clrMapOvr>
  <p:transition/>
  <p:timing/>
</p:sldLayout>
</file>

<file path=ppt/slideLayouts/slideLayout6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302829723"/>
      </p:ext>
    </p:extLst>
  </p:cSld>
  <p:clrMapOvr>
    <a:masterClrMapping/>
  </p:clrMapOvr>
  <p:transition/>
  <p:timing/>
</p:sldLayout>
</file>

<file path=ppt/slideLayouts/slideLayout6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411848934"/>
      </p:ext>
    </p:extLst>
  </p:cSld>
  <p:clrMapOvr>
    <a:masterClrMapping/>
  </p:clrMapOvr>
  <p:transition/>
  <p:timing/>
</p:sldLayout>
</file>

<file path=ppt/slideLayouts/slideLayout6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749810673"/>
      </p:ext>
    </p:extLst>
  </p:cSld>
  <p:clrMapOvr>
    <a:masterClrMapping/>
  </p:clrMapOvr>
  <p:transition/>
  <p:timing/>
</p:sldLayout>
</file>

<file path=ppt/slideLayouts/slideLayout6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463160632"/>
      </p:ext>
    </p:extLst>
  </p:cSld>
  <p:clrMapOvr>
    <a:masterClrMapping/>
  </p:clrMapOvr>
  <p:transition/>
  <p:timing/>
</p:sldLayout>
</file>

<file path=ppt/slideLayouts/slideLayout6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550010149"/>
      </p:ext>
    </p:extLst>
  </p:cSld>
  <p:clrMapOvr>
    <a:masterClrMapping/>
  </p:clrMapOvr>
  <p:transition/>
  <p:timing/>
</p:sldLayout>
</file>

<file path=ppt/slideLayouts/slideLayout6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808722406"/>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87527237"/>
      </p:ext>
    </p:extLst>
  </p:cSld>
  <p:clrMapOvr>
    <a:masterClrMapping/>
  </p:clrMapOvr>
  <p:transition/>
  <p:timing/>
</p:sldLayout>
</file>

<file path=ppt/slideLayouts/slideLayout6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694567044"/>
      </p:ext>
    </p:extLst>
  </p:cSld>
  <p:clrMapOvr>
    <a:masterClrMapping/>
  </p:clrMapOvr>
  <p:transition/>
  <p:timing/>
</p:sldLayout>
</file>

<file path=ppt/slideLayouts/slideLayout6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888596602"/>
      </p:ext>
    </p:extLst>
  </p:cSld>
  <p:clrMapOvr>
    <a:masterClrMapping/>
  </p:clrMapOvr>
  <p:transition/>
  <p:timing/>
</p:sldLayout>
</file>

<file path=ppt/slideLayouts/slideLayout6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95770540"/>
      </p:ext>
    </p:extLst>
  </p:cSld>
  <p:clrMapOvr>
    <a:masterClrMapping/>
  </p:clrMapOvr>
  <p:transition/>
  <p:timing/>
</p:sldLayout>
</file>

<file path=ppt/slideLayouts/slideLayout6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293625936"/>
      </p:ext>
    </p:extLst>
  </p:cSld>
  <p:clrMapOvr>
    <a:masterClrMapping/>
  </p:clrMapOvr>
  <p:transition/>
  <p:timing/>
</p:sldLayout>
</file>

<file path=ppt/slideLayouts/slideLayout6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17106721"/>
      </p:ext>
    </p:extLst>
  </p:cSld>
  <p:clrMapOvr>
    <a:masterClrMapping/>
  </p:clrMapOvr>
  <p:transition/>
  <p:timing/>
</p:sldLayout>
</file>

<file path=ppt/slideLayouts/slideLayout6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302829723"/>
      </p:ext>
    </p:extLst>
  </p:cSld>
  <p:clrMapOvr>
    <a:masterClrMapping/>
  </p:clrMapOvr>
  <p:transition/>
  <p:timing/>
</p:sldLayout>
</file>

<file path=ppt/slideLayouts/slideLayout6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411848934"/>
      </p:ext>
    </p:extLst>
  </p:cSld>
  <p:clrMapOvr>
    <a:masterClrMapping/>
  </p:clrMapOvr>
  <p:transition/>
  <p:timing/>
</p:sldLayout>
</file>

<file path=ppt/slideLayouts/slideLayout6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749810673"/>
      </p:ext>
    </p:extLst>
  </p:cSld>
  <p:clrMapOvr>
    <a:masterClrMapping/>
  </p:clrMapOvr>
  <p:transition/>
  <p:timing/>
</p:sldLayout>
</file>

<file path=ppt/slideLayouts/slideLayout6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463160632"/>
      </p:ext>
    </p:extLst>
  </p:cSld>
  <p:clrMapOvr>
    <a:masterClrMapping/>
  </p:clrMapOvr>
  <p:transition/>
  <p:timing/>
</p:sldLayout>
</file>

<file path=ppt/slideLayouts/slideLayout6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550010149"/>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695229016"/>
      </p:ext>
    </p:extLst>
  </p:cSld>
  <p:clrMapOvr>
    <a:masterClrMapping/>
  </p:clrMapOvr>
  <p:transition/>
  <p:timing/>
</p:sldLayout>
</file>

<file path=ppt/slideLayouts/slideLayout6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808722406"/>
      </p:ext>
    </p:extLst>
  </p:cSld>
  <p:clrMapOvr>
    <a:masterClrMapping/>
  </p:clrMapOvr>
  <p:transition/>
  <p:timing/>
</p:sldLayout>
</file>

<file path=ppt/slideLayouts/slideLayout6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694567044"/>
      </p:ext>
    </p:extLst>
  </p:cSld>
  <p:clrMapOvr>
    <a:masterClrMapping/>
  </p:clrMapOvr>
  <p:transition/>
  <p:timing/>
</p:sldLayout>
</file>

<file path=ppt/slideLayouts/slideLayout6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14" name="Title 13"/>
          <p:cNvSpPr>
            <a:spLocks noGrp="1"/>
          </p:cNvSpPr>
          <p:nvPr>
            <p:ph type="ctrTitle"/>
          </p:nvPr>
        </p:nvSpPr>
        <p:spPr>
          <a:xfrm>
            <a:off x="1910080" y="359898"/>
            <a:ext cx="9875520" cy="1472184"/>
          </a:xfrm>
        </p:spPr>
        <p:txBody>
          <a:bodyPr anchor="b"/>
          <a:lstStyle>
            <a:defPPr/>
            <a:lvl1pPr algn="l">
              <a:defRPr/>
            </a:lvl1pPr>
          </a:lstStyle>
          <a:p>
            <a:pPr/>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defPPr/>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20" name="Footer Placeholder 19"/>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Tree>
    <p:extLst>
      <p:ext uri="{BB962C8B-B14F-4D97-AF65-F5344CB8AC3E}">
        <p14:creationId xmlns:p14="http://schemas.microsoft.com/office/powerpoint/2010/main" val="1215046111"/>
      </p:ext>
    </p:extLst>
  </p:cSld>
  <p:clrMapOvr>
    <a:masterClrMapping/>
  </p:clrMapOvr>
  <p:transition/>
  <p:timing/>
</p:sldLayout>
</file>

<file path=ppt/slideLayouts/slideLayout6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Content Placeholder 2"/>
          <p:cNvSpPr>
            <a:spLocks noGrp="1"/>
          </p:cNvSpPr>
          <p:nvPr>
            <p:ph idx="1"/>
          </p:nvPr>
        </p:nvSpPr>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921755184"/>
      </p:ext>
    </p:extLst>
  </p:cSld>
  <p:clrMapOvr>
    <a:masterClrMapping/>
  </p:clrMapOvr>
  <p:transition/>
  <p:timing/>
</p:sldLayout>
</file>

<file path=ppt/slideLayouts/slideLayout6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3437856" y="2600325"/>
            <a:ext cx="8534400" cy="2286000"/>
          </a:xfrm>
        </p:spPr>
        <p:txBody>
          <a:bodyPr anchor="t"/>
          <a:lstStyle>
            <a:defPPr/>
            <a:lvl1pPr algn="l">
              <a:lnSpc>
                <a:spcPts val="4500"/>
              </a:lnSpc>
              <a:buNone/>
              <a:defRPr sz="4000" b="1" cap="all"/>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defPPr/>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Tree>
    <p:extLst>
      <p:ext uri="{BB962C8B-B14F-4D97-AF65-F5344CB8AC3E}">
        <p14:creationId xmlns:p14="http://schemas.microsoft.com/office/powerpoint/2010/main" val="3003838914"/>
      </p:ext>
    </p:extLst>
  </p:cSld>
  <p:clrMapOvr>
    <a:masterClrMapping/>
  </p:clrMapOvr>
  <p:transition/>
  <p:timing/>
</p:sldLayout>
</file>

<file path=ppt/slideLayouts/slideLayout6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lstStyle>
            <a:defPPr/>
          </a:lstStyle>
          <a:p>
            <a:pPr/>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329118654"/>
      </p:ext>
    </p:extLst>
  </p:cSld>
  <p:clrMapOvr>
    <a:masterClrMapping/>
  </p:clrMapOvr>
  <p:transition/>
  <p:timing/>
  <p:extLst>
    <p:ext uri="{DCECCB84-F9BA-43D5-87BE-67443E8EF086}">
      <p15:sldGuideLst xmlns:p15="http://schemas.microsoft.com/office/powerpoint/2012/main"/>
    </p:ext>
  </p:extLst>
</p:sldLayout>
</file>

<file path=ppt/slideLayouts/slideLayout6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5160336"/>
            <a:ext cx="10972800" cy="1143000"/>
          </a:xfrm>
        </p:spPr>
        <p:txBody>
          <a:bodyPr anchor="ctr"/>
          <a:lstStyle>
            <a:defPPr/>
            <a:lvl1pPr algn="ctr">
              <a:defRPr sz="4500" b="1" cap="none" baseline="0"/>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200667899"/>
      </p:ext>
    </p:extLst>
  </p:cSld>
  <p:clrMapOvr>
    <a:masterClrMapping/>
  </p:clrMapOvr>
  <p:transition/>
  <p:timing/>
  <p:extLst>
    <p:ext uri="{DCECCB84-F9BA-43D5-87BE-67443E8EF086}">
      <p15:sldGuideLst xmlns:p15="http://schemas.microsoft.com/office/powerpoint/2012/main"/>
    </p:ext>
  </p:extLst>
</p:sldLayout>
</file>

<file path=ppt/slideLayouts/slideLayout6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nchor="ct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4" name="Footer Placeholder 3"/>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582419747"/>
      </p:ext>
    </p:extLst>
  </p:cSld>
  <p:clrMapOvr>
    <a:masterClrMapping/>
  </p:clrMapOvr>
  <p:transition/>
  <p:timing/>
</p:sldLayout>
</file>

<file path=ppt/slideLayouts/slideLayout6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Date Placeholder 1"/>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3" name="Footer Placeholder 2"/>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10697246"/>
      </p:ext>
    </p:extLst>
  </p:cSld>
  <p:clrMapOvr>
    <a:masterClrMapping/>
  </p:clrMapOvr>
  <p:transition/>
  <p:timing/>
</p:sldLayout>
</file>

<file path=ppt/slideLayouts/slideLayout6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16778"/>
            <a:ext cx="5080000" cy="1162050"/>
          </a:xfrm>
          <a:ln>
            <a:noFill/>
          </a:ln>
        </p:spPr>
        <p:txBody>
          <a:bodyPr anchor="b"/>
          <a:lstStyle>
            <a:defPPr/>
            <a:lvl1pPr algn="l">
              <a:lnSpc>
                <a:spcPts val="2000"/>
              </a:lnSpc>
              <a:buNone/>
              <a:defRPr sz="2200" b="1" cap="all" baseline="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defPPr/>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defPPr/>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744528339"/>
      </p:ext>
    </p:extLst>
  </p:cSld>
  <p:clrMapOvr>
    <a:masterClrMapping/>
  </p:clrMapOvr>
  <p:transition/>
  <p:timing/>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528615519"/>
      </p:ext>
    </p:extLst>
  </p:cSld>
  <p:clrMapOvr>
    <a:masterClrMapping/>
  </p:clrMapOvr>
  <p:transition/>
  <p:timing/>
</p:sldLayout>
</file>

<file path=ppt/slideLayouts/slideLayout6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849195" y="1066800"/>
            <a:ext cx="3657600" cy="1981200"/>
          </a:xfrm>
        </p:spPr>
        <p:txBody>
          <a:bodyPr anchor="b">
            <a:noAutofit/>
          </a:bodyPr>
          <a:lstStyle>
            <a:defPPr/>
            <a:lvl1pPr algn="l">
              <a:buNone/>
              <a:defRPr sz="2100" b="1">
                <a:effectLst/>
              </a:defRPr>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3464">
              <a:lnSpc>
                <a:spcPts val="3000"/>
              </a:lnSpc>
              <a:spcBef>
                <a:spcPts val="600"/>
              </a:spcBef>
              <a:buClr>
                <a:srgbClr val="3891A7"/>
              </a:buClr>
              <a:buSzPct val="80000"/>
              <a:buFont typeface="Wingdings 2"/>
              <a:buNone/>
            </a:pPr>
            <a:endParaRPr lang="en-US" sz="320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defPPr/>
            <a:lvl1pPr marL="0" indent="0" algn="l" eaLnBrk="1" latinLnBrk="0" hangingPunct="1">
              <a:buNone/>
              <a:defRPr sz="3200"/>
            </a:lvl1pPr>
          </a:lstStyle>
          <a:p>
            <a:pPr marL="0" algn="l" eaLnBrk="1" latinLnBrk="0" hangingPunct="1"/>
            <a:r>
              <a:rPr kumimoji="0" lang="en-US" smtClean="0"/>
              <a:t>Click icon to add picture</a:t>
            </a:r>
            <a:endParaRPr kumimoji="0" lang="en-US"/>
          </a:p>
        </p:txBody>
      </p:sp>
      <p:sp>
        <p:nvSpPr>
          <p:cNvPr id="9" name="Flowchart: Process 8"/>
          <p:cNvSpPr/>
          <p:nvPr/>
        </p:nvSpPr>
        <p:spPr>
          <a:xfrm rot="19468672">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defPPr/>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4026415989"/>
      </p:ext>
    </p:extLst>
  </p:cSld>
  <p:clrMapOvr>
    <a:masterClrMapping/>
  </p:clrMapOvr>
  <p:transition/>
  <p:timing/>
</p:sldLayout>
</file>

<file path=ppt/slideLayouts/slideLayout6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179626257"/>
      </p:ext>
    </p:extLst>
  </p:cSld>
  <p:clrMapOvr>
    <a:masterClrMapping/>
  </p:clrMapOvr>
  <p:transition/>
  <p:timing/>
</p:sldLayout>
</file>

<file path=ppt/slideLayouts/slideLayout6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144000" y="274640"/>
            <a:ext cx="243840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920817662"/>
      </p:ext>
    </p:extLst>
  </p:cSld>
  <p:clrMapOvr>
    <a:masterClrMapping/>
  </p:clrMapOvr>
  <p:transition/>
  <p:timing/>
</p:sldLayout>
</file>

<file path=ppt/slideLayouts/slideLayout6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888596602"/>
      </p:ext>
    </p:extLst>
  </p:cSld>
  <p:clrMapOvr>
    <a:masterClrMapping/>
  </p:clrMapOvr>
  <p:transition/>
  <p:timing/>
</p:sldLayout>
</file>

<file path=ppt/slideLayouts/slideLayout6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95770540"/>
      </p:ext>
    </p:extLst>
  </p:cSld>
  <p:clrMapOvr>
    <a:masterClrMapping/>
  </p:clrMapOvr>
  <p:transition/>
  <p:timing/>
</p:sldLayout>
</file>

<file path=ppt/slideLayouts/slideLayout6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293625936"/>
      </p:ext>
    </p:extLst>
  </p:cSld>
  <p:clrMapOvr>
    <a:masterClrMapping/>
  </p:clrMapOvr>
  <p:transition/>
  <p:timing/>
</p:sldLayout>
</file>

<file path=ppt/slideLayouts/slideLayout6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17106721"/>
      </p:ext>
    </p:extLst>
  </p:cSld>
  <p:clrMapOvr>
    <a:masterClrMapping/>
  </p:clrMapOvr>
  <p:transition/>
  <p:timing/>
</p:sldLayout>
</file>

<file path=ppt/slideLayouts/slideLayout6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302829723"/>
      </p:ext>
    </p:extLst>
  </p:cSld>
  <p:clrMapOvr>
    <a:masterClrMapping/>
  </p:clrMapOvr>
  <p:transition/>
  <p:timing/>
</p:sldLayout>
</file>

<file path=ppt/slideLayouts/slideLayout6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411848934"/>
      </p:ext>
    </p:extLst>
  </p:cSld>
  <p:clrMapOvr>
    <a:masterClrMapping/>
  </p:clrMapOvr>
  <p:transition/>
  <p:timing/>
</p:sldLayout>
</file>

<file path=ppt/slideLayouts/slideLayout6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749810673"/>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035347596"/>
      </p:ext>
    </p:extLst>
  </p:cSld>
  <p:clrMapOvr>
    <a:masterClrMapping/>
  </p:clrMapOvr>
  <p:transition/>
  <p:timing/>
</p:sldLayout>
</file>

<file path=ppt/slideLayouts/slideLayout6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463160632"/>
      </p:ext>
    </p:extLst>
  </p:cSld>
  <p:clrMapOvr>
    <a:masterClrMapping/>
  </p:clrMapOvr>
  <p:transition/>
  <p:timing/>
</p:sldLayout>
</file>

<file path=ppt/slideLayouts/slideLayout6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550010149"/>
      </p:ext>
    </p:extLst>
  </p:cSld>
  <p:clrMapOvr>
    <a:masterClrMapping/>
  </p:clrMapOvr>
  <p:transition/>
  <p:timing/>
</p:sldLayout>
</file>

<file path=ppt/slideLayouts/slideLayout6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808722406"/>
      </p:ext>
    </p:extLst>
  </p:cSld>
  <p:clrMapOvr>
    <a:masterClrMapping/>
  </p:clrMapOvr>
  <p:transition/>
  <p:timing/>
</p:sldLayout>
</file>

<file path=ppt/slideLayouts/slideLayout6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694567044"/>
      </p:ext>
    </p:extLst>
  </p:cSld>
  <p:clrMapOvr>
    <a:masterClrMapping/>
  </p:clrMapOvr>
  <p:transition/>
  <p:timing/>
</p:sldLayout>
</file>

<file path=ppt/slideLayouts/slideLayout6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pPr/>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888596602"/>
      </p:ext>
    </p:extLst>
  </p:cSld>
  <p:clrMapOvr>
    <a:masterClrMapping/>
  </p:clrMapOvr>
  <p:transition/>
  <p:timing/>
</p:sldLayout>
</file>

<file path=ppt/slideLayouts/slideLayout6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95770540"/>
      </p:ext>
    </p:extLst>
  </p:cSld>
  <p:clrMapOvr>
    <a:masterClrMapping/>
  </p:clrMapOvr>
  <p:transition/>
  <p:timing/>
</p:sldLayout>
</file>

<file path=ppt/slideLayouts/slideLayout6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pPr/>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293625936"/>
      </p:ext>
    </p:extLst>
  </p:cSld>
  <p:clrMapOvr>
    <a:masterClrMapping/>
  </p:clrMapOvr>
  <p:transition/>
  <p:timing/>
</p:sldLayout>
</file>

<file path=ppt/slideLayouts/slideLayout6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517106721"/>
      </p:ext>
    </p:extLst>
  </p:cSld>
  <p:clrMapOvr>
    <a:masterClrMapping/>
  </p:clrMapOvr>
  <p:transition/>
  <p:timing/>
</p:sldLayout>
</file>

<file path=ppt/slideLayouts/slideLayout6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302829723"/>
      </p:ext>
    </p:extLst>
  </p:cSld>
  <p:clrMapOvr>
    <a:masterClrMapping/>
  </p:clrMapOvr>
  <p:transition/>
  <p:timing/>
</p:sldLayout>
</file>

<file path=ppt/slideLayouts/slideLayout6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1411848934"/>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363845830"/>
      </p:ext>
    </p:extLst>
  </p:cSld>
  <p:clrMapOvr>
    <a:masterClrMapping/>
  </p:clrMapOvr>
  <p:transition/>
  <p:timing/>
</p:sldLayout>
</file>

<file path=ppt/slideLayouts/slideLayout6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749810673"/>
      </p:ext>
    </p:extLst>
  </p:cSld>
  <p:clrMapOvr>
    <a:masterClrMapping/>
  </p:clrMapOvr>
  <p:transition/>
  <p:timing/>
</p:sldLayout>
</file>

<file path=ppt/slideLayouts/slideLayout6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463160632"/>
      </p:ext>
    </p:extLst>
  </p:cSld>
  <p:clrMapOvr>
    <a:masterClrMapping/>
  </p:clrMapOvr>
  <p:transition/>
  <p:timing/>
</p:sldLayout>
</file>

<file path=ppt/slideLayouts/slideLayout6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pPr/>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550010149"/>
      </p:ext>
    </p:extLst>
  </p:cSld>
  <p:clrMapOvr>
    <a:masterClrMapping/>
  </p:clrMapOvr>
  <p:transition/>
  <p:timing/>
</p:sldLayout>
</file>

<file path=ppt/slideLayouts/slideLayout6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3808722406"/>
      </p:ext>
    </p:extLst>
  </p:cSld>
  <p:clrMapOvr>
    <a:masterClrMapping/>
  </p:clrMapOvr>
  <p:transition/>
  <p:timing/>
</p:sldLayout>
</file>

<file path=ppt/slideLayouts/slideLayout6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35F91842-9D22-47EA-9DB4-6D4C780247BB}" type="datetimeFigureOut">
              <a:rPr lang="en-US" smtClean="0"/>
              <a:pPr/>
              <a:t>4/16/2021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2694567044"/>
      </p:ext>
    </p:extLst>
  </p:cSld>
  <p:clrMapOvr>
    <a:masterClrMapping/>
  </p:clrMapOvr>
  <p:transition/>
  <p:timing/>
</p:sldLayout>
</file>

<file path=ppt/slideLayouts/slideLayout6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14" name="Title 13"/>
          <p:cNvSpPr>
            <a:spLocks noGrp="1"/>
          </p:cNvSpPr>
          <p:nvPr>
            <p:ph type="ctrTitle"/>
          </p:nvPr>
        </p:nvSpPr>
        <p:spPr>
          <a:xfrm>
            <a:off x="1910080" y="359898"/>
            <a:ext cx="9875520" cy="1472184"/>
          </a:xfrm>
        </p:spPr>
        <p:txBody>
          <a:bodyPr anchor="b"/>
          <a:lstStyle>
            <a:defPPr/>
            <a:lvl1pPr algn="l">
              <a:defRPr/>
            </a:lvl1pPr>
          </a:lstStyle>
          <a:p>
            <a:pPr/>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defPPr/>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20" name="Footer Placeholder 19"/>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10" name="Slide Number Placeholder 9"/>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Tree>
    <p:extLst>
      <p:ext uri="{BB962C8B-B14F-4D97-AF65-F5344CB8AC3E}">
        <p14:creationId xmlns:p14="http://schemas.microsoft.com/office/powerpoint/2010/main" val="1215046111"/>
      </p:ext>
    </p:extLst>
  </p:cSld>
  <p:clrMapOvr>
    <a:masterClrMapping/>
  </p:clrMapOvr>
  <p:transition/>
  <p:timing/>
</p:sldLayout>
</file>

<file path=ppt/slideLayouts/slideLayout6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Content Placeholder 2"/>
          <p:cNvSpPr>
            <a:spLocks noGrp="1"/>
          </p:cNvSpPr>
          <p:nvPr>
            <p:ph idx="1"/>
          </p:nvPr>
        </p:nvSpPr>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921755184"/>
      </p:ext>
    </p:extLst>
  </p:cSld>
  <p:clrMapOvr>
    <a:masterClrMapping/>
  </p:clrMapOvr>
  <p:transition/>
  <p:timing/>
</p:sldLayout>
</file>

<file path=ppt/slideLayouts/slideLayout6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title"/>
          </p:nvPr>
        </p:nvSpPr>
        <p:spPr>
          <a:xfrm>
            <a:off x="3437856" y="2600325"/>
            <a:ext cx="8534400" cy="2286000"/>
          </a:xfrm>
        </p:spPr>
        <p:txBody>
          <a:bodyPr anchor="t"/>
          <a:lstStyle>
            <a:defPPr/>
            <a:lvl1pPr algn="l">
              <a:lnSpc>
                <a:spcPts val="4500"/>
              </a:lnSpc>
              <a:buNone/>
              <a:defRPr sz="4000" b="1" cap="all"/>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defPPr/>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black"/>
              </a:solidFill>
            </a:endParaRPr>
          </a:p>
        </p:txBody>
      </p:sp>
    </p:spTree>
    <p:extLst>
      <p:ext uri="{BB962C8B-B14F-4D97-AF65-F5344CB8AC3E}">
        <p14:creationId xmlns:p14="http://schemas.microsoft.com/office/powerpoint/2010/main" val="3003838914"/>
      </p:ext>
    </p:extLst>
  </p:cSld>
  <p:clrMapOvr>
    <a:masterClrMapping/>
  </p:clrMapOvr>
  <p:transition/>
  <p:timing/>
</p:sldLayout>
</file>

<file path=ppt/slideLayouts/slideLayout6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lstStyle>
            <a:defPPr/>
          </a:lstStyle>
          <a:p>
            <a:pPr/>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2329118654"/>
      </p:ext>
    </p:extLst>
  </p:cSld>
  <p:clrMapOvr>
    <a:masterClrMapping/>
  </p:clrMapOvr>
  <p:transition/>
  <p:timing/>
  <p:extLst>
    <p:ext uri="{DCECCB84-F9BA-43D5-87BE-67443E8EF086}">
      <p15:sldGuideLst xmlns:p15="http://schemas.microsoft.com/office/powerpoint/2012/main"/>
    </p:ext>
  </p:extLst>
</p:sldLayout>
</file>

<file path=ppt/slideLayouts/slideLayout6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5160336"/>
            <a:ext cx="10972800" cy="1143000"/>
          </a:xfrm>
        </p:spPr>
        <p:txBody>
          <a:bodyPr anchor="ctr"/>
          <a:lstStyle>
            <a:defPPr/>
            <a:lvl1pPr algn="ctr">
              <a:defRPr sz="4500" b="1" cap="none" baseline="0"/>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8" name="Footer Placeholder 7"/>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9" name="Slide Number Placeholder 8"/>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200667899"/>
      </p:ext>
    </p:extLst>
  </p:cSld>
  <p:clrMapOvr>
    <a:masterClrMapping/>
  </p:clrMapOvr>
  <p:transition/>
  <p:timing/>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261515833"/>
      </p:ext>
    </p:extLst>
  </p:cSld>
  <p:clrMapOvr>
    <a:masterClrMapping/>
  </p:clrMapOvr>
  <p:transition/>
  <p:timing/>
</p:sldLayout>
</file>

<file path=ppt/slideLayouts/slideLayout6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nchor="ct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4" name="Footer Placeholder 3"/>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5" name="Slide Number Placeholder 4"/>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582419747"/>
      </p:ext>
    </p:extLst>
  </p:cSld>
  <p:clrMapOvr>
    <a:masterClrMapping/>
  </p:clrMapOvr>
  <p:transition/>
  <p:timing/>
</p:sldLayout>
</file>

<file path=ppt/slideLayouts/slideLayout6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 name="Date Placeholder 1"/>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3" name="Footer Placeholder 2"/>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4" name="Slide Number Placeholder 3"/>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10697246"/>
      </p:ext>
    </p:extLst>
  </p:cSld>
  <p:clrMapOvr>
    <a:masterClrMapping/>
  </p:clrMapOvr>
  <p:transition/>
  <p:timing/>
</p:sldLayout>
</file>

<file path=ppt/slideLayouts/slideLayout6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16778"/>
            <a:ext cx="5080000" cy="1162050"/>
          </a:xfrm>
          <a:ln>
            <a:noFill/>
          </a:ln>
        </p:spPr>
        <p:txBody>
          <a:bodyPr anchor="b"/>
          <a:lstStyle>
            <a:defPPr/>
            <a:lvl1pPr algn="l">
              <a:lnSpc>
                <a:spcPts val="2000"/>
              </a:lnSpc>
              <a:buNone/>
              <a:defRPr sz="2200" b="1" cap="all" baseline="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defPPr/>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defPPr/>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744528339"/>
      </p:ext>
    </p:extLst>
  </p:cSld>
  <p:clrMapOvr>
    <a:masterClrMapping/>
  </p:clrMapOvr>
  <p:transition/>
  <p:timing/>
  <p:extLst>
    <p:ext uri="{DCECCB84-F9BA-43D5-87BE-67443E8EF086}">
      <p15:sldGuideLst xmlns:p15="http://schemas.microsoft.com/office/powerpoint/2012/main"/>
    </p:ext>
  </p:extLst>
</p:sldLayout>
</file>

<file path=ppt/slideLayouts/slideLayout6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849195" y="1066800"/>
            <a:ext cx="3657600" cy="1981200"/>
          </a:xfrm>
        </p:spPr>
        <p:txBody>
          <a:bodyPr anchor="b">
            <a:noAutofit/>
          </a:bodyPr>
          <a:lstStyle>
            <a:defPPr/>
            <a:lvl1pPr algn="l">
              <a:buNone/>
              <a:defRPr sz="2100" b="1">
                <a:effectLst/>
              </a:defRPr>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6" name="Footer Placeholder 5"/>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3464">
              <a:lnSpc>
                <a:spcPts val="3000"/>
              </a:lnSpc>
              <a:spcBef>
                <a:spcPts val="600"/>
              </a:spcBef>
              <a:buClr>
                <a:srgbClr val="3891A7"/>
              </a:buClr>
              <a:buSzPct val="80000"/>
              <a:buFont typeface="Wingdings 2"/>
              <a:buNone/>
            </a:pPr>
            <a:endParaRPr lang="en-US" sz="3200">
              <a:solidFill>
                <a:prstClr val="black"/>
              </a:solidFill>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defPPr/>
            <a:lvl1pPr marL="0" indent="0" algn="l" eaLnBrk="1" latinLnBrk="0" hangingPunct="1">
              <a:buNone/>
              <a:defRPr sz="3200"/>
            </a:lvl1pPr>
          </a:lstStyle>
          <a:p>
            <a:pPr marL="0" algn="l" eaLnBrk="1" latinLnBrk="0" hangingPunct="1"/>
            <a:r>
              <a:rPr kumimoji="0" lang="en-US" smtClean="0"/>
              <a:t>Click icon to add picture</a:t>
            </a:r>
            <a:endParaRPr kumimoji="0" lang="en-US"/>
          </a:p>
        </p:txBody>
      </p:sp>
      <p:sp>
        <p:nvSpPr>
          <p:cNvPr id="9" name="Flowchart: Process 8"/>
          <p:cNvSpPr/>
          <p:nvPr/>
        </p:nvSpPr>
        <p:spPr>
          <a:xfrm rot="19468672">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4" name="Text Placeholder 3"/>
          <p:cNvSpPr>
            <a:spLocks noGrp="1"/>
          </p:cNvSpPr>
          <p:nvPr>
            <p:ph type="body" sz="half" idx="2"/>
          </p:nvPr>
        </p:nvSpPr>
        <p:spPr>
          <a:xfrm>
            <a:off x="1117600" y="4800600"/>
            <a:ext cx="5892800" cy="762000"/>
          </a:xfrm>
        </p:spPr>
        <p:txBody>
          <a:bodyPr anchor="ctr"/>
          <a:lstStyle>
            <a:defPPr/>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4026415989"/>
      </p:ext>
    </p:extLst>
  </p:cSld>
  <p:clrMapOvr>
    <a:masterClrMapping/>
  </p:clrMapOvr>
  <p:transition/>
  <p:timing/>
</p:sldLayout>
</file>

<file path=ppt/slideLayouts/slideLayout6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3179626257"/>
      </p:ext>
    </p:extLst>
  </p:cSld>
  <p:clrMapOvr>
    <a:masterClrMapping/>
  </p:clrMapOvr>
  <p:transition/>
  <p:timing/>
</p:sldLayout>
</file>

<file path=ppt/slideLayouts/slideLayout6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144000" y="274640"/>
            <a:ext cx="243840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5" name="Footer Placeholder 4"/>
          <p:cNvSpPr>
            <a:spLocks noGrp="1"/>
          </p:cNvSpPr>
          <p:nvPr>
            <p:ph type="ftr" sz="quarter" idx="11"/>
          </p:nvPr>
        </p:nvSpPr>
        <p:spPr/>
        <p:txBody>
          <a:bodyPr/>
          <a:lstStyle>
            <a:defPPr/>
          </a:lstStyle>
          <a:p>
            <a:pPr/>
            <a:endParaRPr lang="en-US">
              <a:solidFill>
                <a:srgbClr val="E7DEC9">
                  <a:shade val="50000"/>
                  <a:satMod val="200000"/>
                </a:srgbClr>
              </a:solidFill>
            </a:endParaRPr>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Tree>
    <p:extLst>
      <p:ext uri="{BB962C8B-B14F-4D97-AF65-F5344CB8AC3E}">
        <p14:creationId xmlns:p14="http://schemas.microsoft.com/office/powerpoint/2010/main" val="1920817662"/>
      </p:ext>
    </p:extLst>
  </p:cSld>
  <p:clrMapOvr>
    <a:masterClrMapping/>
  </p:clrMapOvr>
  <p:transition/>
  <p:timing/>
</p:sldLayout>
</file>

<file path=ppt/slideLayouts/slideLayout6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14" name="Title 13"/>
          <p:cNvSpPr>
            <a:spLocks noGrp="1"/>
          </p:cNvSpPr>
          <p:nvPr>
            <p:ph type="ctrTitle"/>
          </p:nvPr>
        </p:nvSpPr>
        <p:spPr>
          <a:xfrm>
            <a:off x="1910080" y="359898"/>
            <a:ext cx="9875520" cy="1472184"/>
          </a:xfrm>
        </p:spPr>
        <p:txBody>
          <a:bodyPr anchor="b"/>
          <a:lstStyle>
            <a:defPPr/>
            <a:lvl1pPr algn="l">
              <a:defRPr/>
            </a:lvl1pPr>
          </a:lstStyle>
          <a:p>
            <a:pPr/>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defPPr/>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20" name="Footer Placeholder 19"/>
          <p:cNvSpPr>
            <a:spLocks noGrp="1"/>
          </p:cNvSpPr>
          <p:nvPr>
            <p:ph type="ftr" sz="quarter" idx="11"/>
          </p:nvPr>
        </p:nvSpPr>
        <p:spPr/>
        <p:txBody>
          <a:bodyPr/>
          <a:lstStyle>
            <a:defPPr/>
          </a:lstStyle>
          <a:p>
            <a:pPr/>
            <a:endParaRPr lang="en-US"/>
          </a:p>
        </p:txBody>
      </p:sp>
      <p:sp>
        <p:nvSpPr>
          <p:cNvPr id="10" name="Slide Number Placeholder 9"/>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3777706179"/>
      </p:ext>
    </p:extLst>
  </p:cSld>
  <p:clrMapOvr>
    <a:masterClrMapping/>
  </p:clrMapOvr>
  <p:transition/>
  <p:timing/>
</p:sldLayout>
</file>

<file path=ppt/slideLayouts/slideLayout6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Content Placeholder 2"/>
          <p:cNvSpPr>
            <a:spLocks noGrp="1"/>
          </p:cNvSpPr>
          <p:nvPr>
            <p:ph idx="1"/>
          </p:nvPr>
        </p:nvSpPr>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819346670"/>
      </p:ext>
    </p:extLst>
  </p:cSld>
  <p:clrMapOvr>
    <a:masterClrMapping/>
  </p:clrMapOvr>
  <p:transition/>
  <p:timing/>
</p:sldLayout>
</file>

<file path=ppt/slideLayouts/slideLayout6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2" name="Title 1"/>
          <p:cNvSpPr>
            <a:spLocks noGrp="1"/>
          </p:cNvSpPr>
          <p:nvPr>
            <p:ph type="title"/>
          </p:nvPr>
        </p:nvSpPr>
        <p:spPr>
          <a:xfrm>
            <a:off x="3437856" y="2600325"/>
            <a:ext cx="8534400" cy="2286000"/>
          </a:xfrm>
        </p:spPr>
        <p:txBody>
          <a:bodyPr anchor="t"/>
          <a:lstStyle>
            <a:defPPr/>
            <a:lvl1pPr algn="l">
              <a:lnSpc>
                <a:spcPts val="4500"/>
              </a:lnSpc>
              <a:buNone/>
              <a:defRPr sz="4000" b="1" cap="all"/>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defPPr/>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2074455570"/>
      </p:ext>
    </p:extLst>
  </p:cSld>
  <p:clrMapOvr>
    <a:masterClrMapping/>
  </p:clrMapOvr>
  <p:transition/>
  <p:timing/>
</p:sldLayout>
</file>

<file path=ppt/slideLayouts/slideLayout6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lstStyle>
            <a:defPPr/>
          </a:lstStyle>
          <a:p>
            <a:pPr/>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985242871"/>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958815815"/>
      </p:ext>
    </p:extLst>
  </p:cSld>
  <p:clrMapOvr>
    <a:masterClrMapping/>
  </p:clrMapOvr>
  <p:transition/>
  <p:timing/>
</p:sldLayout>
</file>

<file path=ppt/slideLayouts/slideLayout6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5160336"/>
            <a:ext cx="10972800" cy="1143000"/>
          </a:xfrm>
        </p:spPr>
        <p:txBody>
          <a:bodyPr anchor="ctr"/>
          <a:lstStyle>
            <a:defPPr/>
            <a:lvl1pPr algn="ctr">
              <a:defRPr sz="4500" b="1" cap="none" baseline="0"/>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14218550"/>
      </p:ext>
    </p:extLst>
  </p:cSld>
  <p:clrMapOvr>
    <a:masterClrMapping/>
  </p:clrMapOvr>
  <p:transition/>
  <p:timing/>
</p:sldLayout>
</file>

<file path=ppt/slideLayouts/slideLayout6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nchor="ct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414160072"/>
      </p:ext>
    </p:extLst>
  </p:cSld>
  <p:clrMapOvr>
    <a:masterClrMapping/>
  </p:clrMapOvr>
  <p:transition/>
  <p:timing/>
</p:sldLayout>
</file>

<file path=ppt/slideLayouts/slideLayout6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2" name="Date Placeholder 1"/>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1233331714"/>
      </p:ext>
    </p:extLst>
  </p:cSld>
  <p:clrMapOvr>
    <a:masterClrMapping/>
  </p:clrMapOvr>
  <p:transition/>
  <p:timing/>
</p:sldLayout>
</file>

<file path=ppt/slideLayouts/slideLayout6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16778"/>
            <a:ext cx="5080000" cy="1162050"/>
          </a:xfrm>
          <a:ln>
            <a:noFill/>
          </a:ln>
        </p:spPr>
        <p:txBody>
          <a:bodyPr anchor="b"/>
          <a:lstStyle>
            <a:defPPr/>
            <a:lvl1pPr algn="l">
              <a:lnSpc>
                <a:spcPts val="2000"/>
              </a:lnSpc>
              <a:buNone/>
              <a:defRPr sz="2200" b="1" cap="all" baseline="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defPPr/>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defPPr/>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143998651"/>
      </p:ext>
    </p:extLst>
  </p:cSld>
  <p:clrMapOvr>
    <a:masterClrMapping/>
  </p:clrMapOvr>
  <p:transition/>
  <p:timing/>
</p:sldLayout>
</file>

<file path=ppt/slideLayouts/slideLayout6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849195" y="1066800"/>
            <a:ext cx="3657600" cy="1981200"/>
          </a:xfrm>
        </p:spPr>
        <p:txBody>
          <a:bodyPr anchor="b">
            <a:noAutofit/>
          </a:bodyPr>
          <a:lstStyle>
            <a:defPPr/>
            <a:lvl1pPr algn="l">
              <a:buNone/>
              <a:defRPr sz="2100" b="1">
                <a:effectLst/>
              </a:defRPr>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defPPr/>
            <a:lvl1pPr marL="0" indent="0" algn="l" eaLnBrk="1" latinLnBrk="0" hangingPunct="1">
              <a:buNone/>
              <a:defRPr sz="3200"/>
            </a:lvl1pPr>
          </a:lstStyle>
          <a:p>
            <a:pPr marL="0" algn="l" eaLnBrk="1" latinLnBrk="0" hangingPunct="1"/>
            <a:r>
              <a:rPr kumimoji="0" lang="en-US" smtClean="0"/>
              <a:t>Click icon to add picture</a:t>
            </a:r>
            <a:endParaRPr kumimoji="0" lang="en-US"/>
          </a:p>
        </p:txBody>
      </p:sp>
      <p:sp>
        <p:nvSpPr>
          <p:cNvPr id="9" name="Flowchart: Process 8"/>
          <p:cNvSpPr/>
          <p:nvPr/>
        </p:nvSpPr>
        <p:spPr>
          <a:xfrm rot="19468672">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4" name="Text Placeholder 3"/>
          <p:cNvSpPr>
            <a:spLocks noGrp="1"/>
          </p:cNvSpPr>
          <p:nvPr>
            <p:ph type="body" sz="half" idx="2"/>
          </p:nvPr>
        </p:nvSpPr>
        <p:spPr>
          <a:xfrm>
            <a:off x="1117600" y="4800600"/>
            <a:ext cx="5892800" cy="762000"/>
          </a:xfrm>
        </p:spPr>
        <p:txBody>
          <a:bodyPr anchor="ctr"/>
          <a:lstStyle>
            <a:defPPr/>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593597000"/>
      </p:ext>
    </p:extLst>
  </p:cSld>
  <p:clrMapOvr>
    <a:masterClrMapping/>
  </p:clrMapOvr>
  <p:transition/>
  <p:timing/>
</p:sldLayout>
</file>

<file path=ppt/slideLayouts/slideLayout6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015041533"/>
      </p:ext>
    </p:extLst>
  </p:cSld>
  <p:clrMapOvr>
    <a:masterClrMapping/>
  </p:clrMapOvr>
  <p:transition/>
  <p:timing/>
</p:sldLayout>
</file>

<file path=ppt/slideLayouts/slideLayout6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144000" y="274640"/>
            <a:ext cx="243840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3709797226"/>
      </p:ext>
    </p:extLst>
  </p:cSld>
  <p:clrMapOvr>
    <a:masterClrMapping/>
  </p:clrMapOvr>
  <p:transition/>
  <p:timing/>
</p:sldLayout>
</file>

<file path=ppt/slideLayouts/slideLayout6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4413929"/>
      </p:ext>
    </p:extLst>
  </p:cSld>
  <p:clrMapOvr>
    <a:masterClrMapping/>
  </p:clrMapOvr>
  <p:transition/>
  <p:timing/>
</p:sldLayout>
</file>

<file path=ppt/slideLayouts/slideLayout6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506057"/>
      </p:ext>
    </p:extLst>
  </p:cSld>
  <p:clrMapOvr>
    <a:masterClrMapping/>
  </p:clrMapOvr>
  <p:transition/>
  <p:timing/>
</p:sldLayout>
</file>

<file path=ppt/slideLayouts/slideLayout6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3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9314867"/>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31216652"/>
      </p:ext>
    </p:extLst>
  </p:cSld>
  <p:clrMapOvr>
    <a:masterClrMapping/>
  </p:clrMapOvr>
  <p:transition/>
  <p:timing/>
</p:sldLayout>
</file>

<file path=ppt/slideLayouts/slideLayout6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0129631"/>
      </p:ext>
    </p:extLst>
  </p:cSld>
  <p:clrMapOvr>
    <a:masterClrMapping/>
  </p:clrMapOvr>
  <p:transition/>
  <p:timing/>
</p:sldLayout>
</file>

<file path=ppt/slideLayouts/slideLayout6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62750"/>
      </p:ext>
    </p:extLst>
  </p:cSld>
  <p:clrMapOvr>
    <a:masterClrMapping/>
  </p:clrMapOvr>
  <p:transition/>
  <p:timing/>
</p:sldLayout>
</file>

<file path=ppt/slideLayouts/slideLayout6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6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9528455"/>
      </p:ext>
    </p:extLst>
  </p:cSld>
  <p:clrMapOvr>
    <a:masterClrMapping/>
  </p:clrMapOvr>
  <p:transition/>
  <p:timing/>
</p:sldLayout>
</file>

<file path=ppt/slideLayouts/slideLayout6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7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948627"/>
      </p:ext>
    </p:extLst>
  </p:cSld>
  <p:clrMapOvr>
    <a:masterClrMapping/>
  </p:clrMapOvr>
  <p:transition/>
  <p:timing/>
</p:sldLayout>
</file>

<file path=ppt/slideLayouts/slideLayout6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8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5429997"/>
      </p:ext>
    </p:extLst>
  </p:cSld>
  <p:clrMapOvr>
    <a:masterClrMapping/>
  </p:clrMapOvr>
  <p:transition/>
  <p:timing/>
</p:sldLayout>
</file>

<file path=ppt/slideLayouts/slideLayout6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14" name="Title 13"/>
          <p:cNvSpPr>
            <a:spLocks noGrp="1"/>
          </p:cNvSpPr>
          <p:nvPr>
            <p:ph type="ctrTitle"/>
          </p:nvPr>
        </p:nvSpPr>
        <p:spPr>
          <a:xfrm>
            <a:off x="1910080" y="359898"/>
            <a:ext cx="9875520" cy="1472184"/>
          </a:xfrm>
        </p:spPr>
        <p:txBody>
          <a:bodyPr anchor="b"/>
          <a:lstStyle>
            <a:defPPr/>
            <a:lvl1pPr algn="l">
              <a:defRPr/>
            </a:lvl1pPr>
          </a:lstStyle>
          <a:p>
            <a:pPr/>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defPPr/>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20" name="Footer Placeholder 19"/>
          <p:cNvSpPr>
            <a:spLocks noGrp="1"/>
          </p:cNvSpPr>
          <p:nvPr>
            <p:ph type="ftr" sz="quarter" idx="11"/>
          </p:nvPr>
        </p:nvSpPr>
        <p:spPr/>
        <p:txBody>
          <a:bodyPr/>
          <a:lstStyle>
            <a:defPPr/>
          </a:lstStyle>
          <a:p>
            <a:pPr/>
            <a:endParaRPr lang="en-US"/>
          </a:p>
        </p:txBody>
      </p:sp>
      <p:sp>
        <p:nvSpPr>
          <p:cNvPr id="10" name="Slide Number Placeholder 9"/>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3777706179"/>
      </p:ext>
    </p:extLst>
  </p:cSld>
  <p:clrMapOvr>
    <a:masterClrMapping/>
  </p:clrMapOvr>
  <p:transition/>
  <p:timing/>
</p:sldLayout>
</file>

<file path=ppt/slideLayouts/slideLayout6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Content Placeholder 2"/>
          <p:cNvSpPr>
            <a:spLocks noGrp="1"/>
          </p:cNvSpPr>
          <p:nvPr>
            <p:ph idx="1"/>
          </p:nvPr>
        </p:nvSpPr>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819346670"/>
      </p:ext>
    </p:extLst>
  </p:cSld>
  <p:clrMapOvr>
    <a:masterClrMapping/>
  </p:clrMapOvr>
  <p:transition/>
  <p:timing/>
</p:sldLayout>
</file>

<file path=ppt/slideLayouts/slideLayout6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2" name="Title 1"/>
          <p:cNvSpPr>
            <a:spLocks noGrp="1"/>
          </p:cNvSpPr>
          <p:nvPr>
            <p:ph type="title"/>
          </p:nvPr>
        </p:nvSpPr>
        <p:spPr>
          <a:xfrm>
            <a:off x="3437856" y="2600325"/>
            <a:ext cx="8534400" cy="2286000"/>
          </a:xfrm>
        </p:spPr>
        <p:txBody>
          <a:bodyPr anchor="t"/>
          <a:lstStyle>
            <a:defPPr/>
            <a:lvl1pPr algn="l">
              <a:lnSpc>
                <a:spcPts val="4500"/>
              </a:lnSpc>
              <a:buNone/>
              <a:defRPr sz="4000" b="1" cap="all"/>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defPPr/>
            <a:lvl1pPr marL="18288" indent="0">
              <a:lnSpc>
                <a:spcPts val="2300"/>
              </a:lnSpc>
              <a:spcBef>
                <a:spcPct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2074455570"/>
      </p:ext>
    </p:extLst>
  </p:cSld>
  <p:clrMapOvr>
    <a:masterClrMapping/>
  </p:clrMapOvr>
  <p:transition/>
  <p:timing/>
</p:sldLayout>
</file>

<file path=ppt/slideLayouts/slideLayout6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lstStyle>
            <a:defPPr/>
          </a:lstStyle>
          <a:p>
            <a:pPr/>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defPPr/>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985242871"/>
      </p:ext>
    </p:extLst>
  </p:cSld>
  <p:clrMapOvr>
    <a:masterClrMapping/>
  </p:clrMapOvr>
  <p:transition/>
  <p:timing/>
</p:sldLayout>
</file>

<file path=ppt/slideLayouts/slideLayout6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5160336"/>
            <a:ext cx="10972800" cy="1143000"/>
          </a:xfrm>
        </p:spPr>
        <p:txBody>
          <a:bodyPr anchor="ctr"/>
          <a:lstStyle>
            <a:defPPr/>
            <a:lvl1pPr algn="ctr">
              <a:defRPr sz="4500" b="1" cap="none" baseline="0"/>
            </a:lvl1pPr>
          </a:lstStyle>
          <a:p>
            <a:pPr/>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defPPr/>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defPPr/>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14218550"/>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89952575"/>
      </p:ext>
    </p:extLst>
  </p:cSld>
  <p:clrMapOvr>
    <a:masterClrMapping/>
  </p:clrMapOvr>
  <p:transition/>
  <p:timing/>
</p:sldLayout>
</file>

<file path=ppt/slideLayouts/slideLayout6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1914144" y="274320"/>
            <a:ext cx="9997440" cy="1143000"/>
          </a:xfrm>
        </p:spPr>
        <p:txBody>
          <a:bodyPr anchor="ct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2414160072"/>
      </p:ext>
    </p:extLst>
  </p:cSld>
  <p:clrMapOvr>
    <a:masterClrMapping/>
  </p:clrMapOvr>
  <p:transition/>
  <p:timing/>
</p:sldLayout>
</file>

<file path=ppt/slideLayouts/slideLayout6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2" name="Date Placeholder 1"/>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1233331714"/>
      </p:ext>
    </p:extLst>
  </p:cSld>
  <p:clrMapOvr>
    <a:masterClrMapping/>
  </p:clrMapOvr>
  <p:transition/>
  <p:timing/>
</p:sldLayout>
</file>

<file path=ppt/slideLayouts/slideLayout6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16778"/>
            <a:ext cx="5080000" cy="1162050"/>
          </a:xfrm>
          <a:ln>
            <a:noFill/>
          </a:ln>
        </p:spPr>
        <p:txBody>
          <a:bodyPr anchor="b"/>
          <a:lstStyle>
            <a:defPPr/>
            <a:lvl1pPr algn="l">
              <a:lnSpc>
                <a:spcPts val="2000"/>
              </a:lnSpc>
              <a:buNone/>
              <a:defRPr sz="2200" b="1" cap="all" baseline="0"/>
            </a:lvl1pPr>
          </a:lstStyle>
          <a:p>
            <a:pPr/>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defPPr/>
            <a:lvl1pPr marL="45720" indent="0">
              <a:lnSpc>
                <a:spcPct val="100000"/>
              </a:lnSpc>
              <a:spcBef>
                <a:spcPct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defPPr/>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143998651"/>
      </p:ext>
    </p:extLst>
  </p:cSld>
  <p:clrMapOvr>
    <a:masterClrMapping/>
  </p:clrMapOvr>
  <p:transition/>
  <p:timing/>
</p:sldLayout>
</file>

<file path=ppt/slideLayouts/slideLayout6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7849195" y="1066800"/>
            <a:ext cx="3657600" cy="1981200"/>
          </a:xfrm>
        </p:spPr>
        <p:txBody>
          <a:bodyPr anchor="b">
            <a:noAutofit/>
          </a:bodyPr>
          <a:lstStyle>
            <a:defPPr/>
            <a:lvl1pPr algn="l">
              <a:buNone/>
              <a:defRPr sz="2100" b="1">
                <a:effectLst/>
              </a:defRPr>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B6F15528-21DE-4FAA-801E-634DDDAF4B2B}"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defPPr/>
            <a:lvl1pPr marL="0" indent="0" algn="l" eaLnBrk="1" latinLnBrk="0" hangingPunct="1">
              <a:buNone/>
              <a:defRPr sz="3200"/>
            </a:lvl1pPr>
          </a:lstStyle>
          <a:p>
            <a:pPr marL="0" algn="l" eaLnBrk="1" latinLnBrk="0" hangingPunct="1"/>
            <a:r>
              <a:rPr kumimoji="0" lang="en-US" smtClean="0"/>
              <a:t>Click icon to add picture</a:t>
            </a:r>
            <a:endParaRPr kumimoji="0" lang="en-US"/>
          </a:p>
        </p:txBody>
      </p:sp>
      <p:sp>
        <p:nvSpPr>
          <p:cNvPr id="9" name="Flowchart: Process 8"/>
          <p:cNvSpPr/>
          <p:nvPr/>
        </p:nvSpPr>
        <p:spPr>
          <a:xfrm rot="19468672">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4" name="Text Placeholder 3"/>
          <p:cNvSpPr>
            <a:spLocks noGrp="1"/>
          </p:cNvSpPr>
          <p:nvPr>
            <p:ph type="body" sz="half" idx="2"/>
          </p:nvPr>
        </p:nvSpPr>
        <p:spPr>
          <a:xfrm>
            <a:off x="1117600" y="4800600"/>
            <a:ext cx="5892800" cy="762000"/>
          </a:xfrm>
        </p:spPr>
        <p:txBody>
          <a:bodyPr anchor="ctr"/>
          <a:lstStyle>
            <a:defPPr/>
            <a:lvl1pPr marL="0" indent="0" algn="l">
              <a:lnSpc>
                <a:spcPts val="1600"/>
              </a:lnSpc>
              <a:spcBef>
                <a:spcPct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593597000"/>
      </p:ext>
    </p:extLst>
  </p:cSld>
  <p:clrMapOvr>
    <a:masterClrMapping/>
  </p:clrMapOvr>
  <p:transition/>
  <p:timing/>
</p:sldLayout>
</file>

<file path=ppt/slideLayouts/slideLayout6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1015041533"/>
      </p:ext>
    </p:extLst>
  </p:cSld>
  <p:clrMapOvr>
    <a:masterClrMapping/>
  </p:clrMapOvr>
  <p:transition/>
  <p:timing/>
</p:sldLayout>
</file>

<file path=ppt/slideLayouts/slideLayout6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144000" y="274640"/>
            <a:ext cx="2438400" cy="5851525"/>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4/20/2021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extLst>
      <p:ext uri="{BB962C8B-B14F-4D97-AF65-F5344CB8AC3E}">
        <p14:creationId xmlns:p14="http://schemas.microsoft.com/office/powerpoint/2010/main" val="3709797226"/>
      </p:ext>
    </p:extLst>
  </p:cSld>
  <p:clrMapOvr>
    <a:masterClrMapping/>
  </p:clrMapOvr>
  <p:transition/>
  <p:timing/>
</p:sldLayout>
</file>

<file path=ppt/slideLayouts/slideLayout6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4413929"/>
      </p:ext>
    </p:extLst>
  </p:cSld>
  <p:clrMapOvr>
    <a:masterClrMapping/>
  </p:clrMapOvr>
  <p:transition/>
  <p:timing/>
</p:sldLayout>
</file>

<file path=ppt/slideLayouts/slideLayout6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506057"/>
      </p:ext>
    </p:extLst>
  </p:cSld>
  <p:clrMapOvr>
    <a:masterClrMapping/>
  </p:clrMapOvr>
  <p:transition/>
  <p:timing/>
</p:sldLayout>
</file>

<file path=ppt/slideLayouts/slideLayout6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3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9314867"/>
      </p:ext>
    </p:extLst>
  </p:cSld>
  <p:clrMapOvr>
    <a:masterClrMapping/>
  </p:clrMapOvr>
  <p:transition/>
  <p:timing/>
</p:sldLayout>
</file>

<file path=ppt/slideLayouts/slideLayout6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0129631"/>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defPPr/>
          </a:lstStyle>
          <a:p>
            <a:pPr/>
            <a:fld id="{36286976-F4C6-4C26-85E1-17E123B9A95A}" type="datetimeFigureOut">
              <a:rPr lang="en-US" smtClean="0"/>
              <a:pPr/>
              <a:t>11/7/2009</a:t>
            </a:fld>
            <a:endParaRPr lang="en-US"/>
          </a:p>
        </p:txBody>
      </p:sp>
      <p:sp>
        <p:nvSpPr>
          <p:cNvPr id="3" name="Footer Placeholder 2"/>
          <p:cNvSpPr>
            <a:spLocks noGrp="1"/>
          </p:cNvSpPr>
          <p:nvPr>
            <p:ph type="ftr" sz="quarter" idx="1"/>
          </p:nvPr>
        </p:nvSpPr>
        <p:spPr/>
        <p:txBody>
          <a:bodyPr/>
          <a:lstStyle>
            <a:defPPr/>
          </a:lstStyle>
          <a:p>
            <a:pPr/>
            <a:endParaRPr lang="en-US"/>
          </a:p>
        </p:txBody>
      </p:sp>
      <p:sp>
        <p:nvSpPr>
          <p:cNvPr id="4" name="Slide Number Placeholder 3"/>
          <p:cNvSpPr>
            <a:spLocks noGrp="1"/>
          </p:cNvSpPr>
          <p:nvPr>
            <p:ph type="sldNum" sz="quarter" idx="2"/>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864823190"/>
      </p:ext>
    </p:extLst>
  </p:cSld>
  <p:clrMapOvr>
    <a:masterClrMapping/>
  </p:clrMapOvr>
  <p:transition/>
  <p:timing/>
</p:sldLayout>
</file>

<file path=ppt/slideLayouts/slideLayout7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62750"/>
      </p:ext>
    </p:extLst>
  </p:cSld>
  <p:clrMapOvr>
    <a:masterClrMapping/>
  </p:clrMapOvr>
  <p:transition/>
  <p:timing/>
</p:sldLayout>
</file>

<file path=ppt/slideLayouts/slideLayout7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6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9528455"/>
      </p:ext>
    </p:extLst>
  </p:cSld>
  <p:clrMapOvr>
    <a:masterClrMapping/>
  </p:clrMapOvr>
  <p:transition/>
  <p:timing/>
</p:sldLayout>
</file>

<file path=ppt/slideLayouts/slideLayout7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7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7948627"/>
      </p:ext>
    </p:extLst>
  </p:cSld>
  <p:clrMapOvr>
    <a:masterClrMapping/>
  </p:clrMapOvr>
  <p:transition/>
  <p:timing/>
</p:sldLayout>
</file>

<file path=ppt/slideLayouts/slideLayout7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8_Title and Content">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5429997"/>
      </p:ext>
    </p:extLst>
  </p:cSld>
  <p:clrMapOvr>
    <a:masterClrMapping/>
  </p:clrMapOvr>
  <p:transition/>
  <p:timing/>
</p:sldLayout>
</file>

<file path=ppt/slideLayouts/slideLayout7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cSld name="Title Slide">
    <p:bg>
      <p:bgPr>
        <a:solidFill>
          <a:schemeClr val="bg1"/>
        </a:solidFill>
      </p:bgPr>
    </p:bg>
    <p:spTree>
      <p:nvGrpSpPr>
        <p:cNvPr id="1" name=""/>
        <p:cNvGrpSpPr/>
        <p:nvPr/>
      </p:nvGrpSpPr>
      <p:grpSpPr/>
      <p:grpSp>
        <p:nvGrpSpPr>
          <p:cNvPr id="2050" name="Group 1026"/>
          <p:cNvGrpSpPr/>
          <p:nvPr/>
        </p:nvGrpSpPr>
        <p:grpSpPr>
          <a:xfrm>
            <a:off x="0" y="0"/>
            <a:ext cx="9144000" cy="6858000"/>
            <a:chExt cx="5760" cy="4320"/>
          </a:xfrm>
        </p:grpSpPr>
        <p:sp>
          <p:nvSpPr>
            <p:cNvPr id="2056" name="Rectangle 1027"/>
            <p:cNvSpPr/>
            <p:nvPr/>
          </p:nvSpPr>
          <p:spPr bwMode="hidden">
            <a:xfrm>
              <a:off x="0" y="0"/>
              <a:ext cx="2208" cy="4320"/>
            </a:xfrm>
            <a:prstGeom prst="rect">
              <a:avLst/>
            </a:prstGeom>
            <a:gradFill rotWithShape="0">
              <a:gsLst>
                <a:gs pos="0">
                  <a:schemeClr val="folHlink"/>
                </a:gs>
                <a:gs pos="100000">
                  <a:schemeClr val="bg1"/>
                </a:gs>
              </a:gsLst>
              <a:lin ang="0" scaled="1"/>
            </a:gradFill>
            <a:ln>
              <a:noFill/>
              <a:miter lim="800000"/>
            </a:ln>
          </p:spPr>
          <p:txBody>
            <a:bodyPr wrap="none" anchor="ctr"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algn="ctr" eaLnBrk="1" hangingPunct="1"/>
              <a:endParaRPr lang="bg-BG" altLang="en-US"/>
            </a:p>
          </p:txBody>
        </p:sp>
        <p:sp>
          <p:nvSpPr>
            <p:cNvPr id="2057" name="Rectangle 1028"/>
            <p:cNvSpPr/>
            <p:nvPr/>
          </p:nvSpPr>
          <p:spPr bwMode="hidden">
            <a:xfrm>
              <a:off x="1081" y="1065"/>
              <a:ext cx="4679" cy="1596"/>
            </a:xfrm>
            <a:prstGeom prst="rect">
              <a:avLst/>
            </a:prstGeom>
            <a:solidFill>
              <a:schemeClr val="bg2"/>
            </a:solidFill>
            <a:ln>
              <a:noFill/>
              <a:miter lim="800000"/>
            </a:ln>
          </p:spPr>
          <p:txBody>
            <a:bodyPr>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grpSp>
          <p:nvGrpSpPr>
            <p:cNvPr id="2058" name="Group 1029"/>
            <p:cNvGrpSpPr/>
            <p:nvPr/>
          </p:nvGrpSpPr>
          <p:grpSpPr>
            <a:xfrm>
              <a:off x="0" y="672"/>
              <a:ext cx="1806" cy="1989"/>
              <a:chOff x="0" y="672"/>
              <a:chExt cx="1806" cy="1989"/>
            </a:xfrm>
          </p:grpSpPr>
          <p:sp>
            <p:nvSpPr>
              <p:cNvPr id="2059" name="Rectangle 1030"/>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0" name="Rectangle 1031"/>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1" name="Rectangle 1032"/>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2" name="Rectangle 1033"/>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3" name="Rectangle 1034"/>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4" name="Rectangle 1035"/>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5" name="Rectangle 1036"/>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6" name="Rectangle 1037"/>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7" name="Rectangle 1038"/>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8" name="Rectangle 1039"/>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grpSp>
      </p:grpSp>
      <p:sp>
        <p:nvSpPr>
          <p:cNvPr id="234515" name="Rectangle 1043"/>
          <p:cNvSpPr>
            <a:spLocks noGrp="1" noChangeArrowheads="1"/>
          </p:cNvSpPr>
          <p:nvPr>
            <p:ph type="ctrTitle"/>
          </p:nvPr>
        </p:nvSpPr>
        <p:spPr>
          <a:xfrm>
            <a:off x="2971800" y="1828800"/>
            <a:ext cx="6019800" cy="2209800"/>
          </a:xfrm>
        </p:spPr>
        <p:txBody>
          <a:bodyPr/>
          <a:lstStyle>
            <a:defPPr/>
            <a:lvl1pPr>
              <a:defRPr sz="5000">
                <a:solidFill>
                  <a:srgbClr val="FFFFFF"/>
                </a:solidFill>
              </a:defRPr>
            </a:lvl1pPr>
          </a:lstStyle>
          <a:p>
            <a:pPr/>
            <a:r>
              <a:rPr lang="bg-BG"/>
              <a:t>Click to edit Master title style</a:t>
            </a:r>
          </a:p>
        </p:txBody>
      </p:sp>
      <p:sp>
        <p:nvSpPr>
          <p:cNvPr id="234516" name="Rectangle 1044"/>
          <p:cNvSpPr>
            <a:spLocks noGrp="1" noChangeArrowheads="1"/>
          </p:cNvSpPr>
          <p:nvPr>
            <p:ph type="subTitle" idx="1"/>
          </p:nvPr>
        </p:nvSpPr>
        <p:spPr>
          <a:xfrm>
            <a:off x="2971800" y="4267200"/>
            <a:ext cx="6019800" cy="1752600"/>
          </a:xfrm>
        </p:spPr>
        <p:txBody>
          <a:bodyPr/>
          <a:lstStyle>
            <a:defPPr/>
            <a:lvl1pPr marL="0" indent="0">
              <a:buFont typeface="Wingdings" pitchFamily="2" charset="2"/>
              <a:buNone/>
              <a:defRPr sz="3400"/>
            </a:lvl1pPr>
          </a:lstStyle>
          <a:p>
            <a:pPr/>
            <a:r>
              <a:rPr lang="bg-BG"/>
              <a:t>Click to edit Master subtitle style</a:t>
            </a:r>
          </a:p>
        </p:txBody>
      </p:sp>
      <p:sp>
        <p:nvSpPr>
          <p:cNvPr id="2053" name="Rectangle 1040"/>
          <p:cNvSpPr>
            <a:spLocks noGrp="1" noChangeArrowheads="1"/>
          </p:cNvSpPr>
          <p:nvPr>
            <p:ph type="dt" sz="half" idx="10"/>
          </p:nvPr>
        </p:nvSpPr>
        <p:spPr bwMode="auto">
          <a:xfrm>
            <a:off x="457200" y="6248400"/>
            <a:ext cx="2133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2054" name="Rectangle 1041"/>
          <p:cNvSpPr>
            <a:spLocks noGrp="1" noChangeArrowheads="1"/>
          </p:cNvSpPr>
          <p:nvPr>
            <p:ph type="ftr" sz="quarter" idx="11"/>
          </p:nvPr>
        </p:nvSpPr>
        <p:spPr bwMode="auto">
          <a:xfrm>
            <a:off x="3124200" y="6248400"/>
            <a:ext cx="2895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bg-BG" sz="1200" b="0" i="0" u="none" strike="noStrike" kern="1200" cap="none" spc="0" normalizeH="0" baseline="0" noProof="0">
                <a:ln>
                  <a:noFill/>
                </a:ln>
                <a:solidFill>
                  <a:schemeClr val="tx1"/>
                </a:solidFill>
                <a:effectLst/>
                <a:uLnTx/>
                <a:uFillTx/>
                <a:latin typeface="+mn-lt"/>
                <a:ea typeface="+mn-ea"/>
                <a:cs typeface="+mn-cs"/>
              </a:rPr>
              <a:t>JUnit &amp; Eclipse</a:t>
            </a:r>
          </a:p>
        </p:txBody>
      </p:sp>
      <p:sp>
        <p:nvSpPr>
          <p:cNvPr id="2055" name="Rectangle 1042"/>
          <p:cNvSpPr>
            <a:spLocks noGrp="1" noChangeArrowheads="1"/>
          </p:cNvSpPr>
          <p:nvPr>
            <p:ph type="sldNum" sz="quarter" idx="12"/>
          </p:nvPr>
        </p:nvSpPr>
        <p:spPr bwMode="auto">
          <a:xfrm>
            <a:off x="6553200" y="6248400"/>
            <a:ext cx="2133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F99F646A-D577-40E2-8319-3E7277EECEA2}"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Tree>
  </p:cSld>
  <p:clrMapOvr>
    <a:masterClrMapping/>
  </p:clrMapOvr>
  <p:transition/>
  <p:timing/>
</p:sldLayout>
</file>

<file path=ppt/slideLayouts/slideLayout7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sz="half" idx="1"/>
          </p:nvPr>
        </p:nvSpPr>
        <p:spPr>
          <a:xfrm>
            <a:off x="457200" y="1981200"/>
            <a:ext cx="4038600" cy="3886200"/>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4038600" cy="3886200"/>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defPPr/>
            <a:lvl1pPr>
              <a:defRPr/>
            </a:lvl1pPr>
          </a:lstStyle>
          <a:p>
            <a:pPr/>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8"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9"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4"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5"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95373182"/>
      </p:ext>
    </p:extLst>
  </p:cSld>
  <p:clrMapOvr>
    <a:masterClrMapping/>
  </p:clrMapOvr>
  <p:transition/>
  <p:timing/>
</p:sldLayout>
</file>

<file path=ppt/slideLayouts/slideLayout7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3"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4"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defRPr/>
            </a:pPr>
            <a:endParaRPr kumimoji="0" lang="en-IN"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457200"/>
            <a:ext cx="2057400" cy="5410200"/>
          </a:xfrm>
        </p:spPr>
        <p:txBody>
          <a:bodyPr vert="eaVert"/>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a:xfrm>
            <a:off x="457200" y="457200"/>
            <a:ext cx="6019800" cy="5410200"/>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cSld name="Title Slide">
    <p:bg>
      <p:bgPr>
        <a:solidFill>
          <a:schemeClr val="bg1"/>
        </a:solidFill>
      </p:bgPr>
    </p:bg>
    <p:spTree>
      <p:nvGrpSpPr>
        <p:cNvPr id="1" name=""/>
        <p:cNvGrpSpPr/>
        <p:nvPr/>
      </p:nvGrpSpPr>
      <p:grpSpPr/>
      <p:grpSp>
        <p:nvGrpSpPr>
          <p:cNvPr id="2050" name="Group 1026"/>
          <p:cNvGrpSpPr/>
          <p:nvPr/>
        </p:nvGrpSpPr>
        <p:grpSpPr>
          <a:xfrm>
            <a:off x="0" y="0"/>
            <a:ext cx="9144000" cy="6858000"/>
            <a:chExt cx="5760" cy="4320"/>
          </a:xfrm>
        </p:grpSpPr>
        <p:sp>
          <p:nvSpPr>
            <p:cNvPr id="2056" name="Rectangle 1027"/>
            <p:cNvSpPr/>
            <p:nvPr/>
          </p:nvSpPr>
          <p:spPr bwMode="hidden">
            <a:xfrm>
              <a:off x="0" y="0"/>
              <a:ext cx="2208" cy="4320"/>
            </a:xfrm>
            <a:prstGeom prst="rect">
              <a:avLst/>
            </a:prstGeom>
            <a:gradFill rotWithShape="0">
              <a:gsLst>
                <a:gs pos="0">
                  <a:schemeClr val="folHlink"/>
                </a:gs>
                <a:gs pos="100000">
                  <a:schemeClr val="bg1"/>
                </a:gs>
              </a:gsLst>
              <a:lin ang="0" scaled="1"/>
            </a:gradFill>
            <a:ln>
              <a:noFill/>
              <a:miter lim="800000"/>
            </a:ln>
          </p:spPr>
          <p:txBody>
            <a:bodyPr wrap="none" anchor="ctr"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algn="ctr" eaLnBrk="1" hangingPunct="1"/>
              <a:endParaRPr lang="bg-BG" altLang="en-US"/>
            </a:p>
          </p:txBody>
        </p:sp>
        <p:sp>
          <p:nvSpPr>
            <p:cNvPr id="2057" name="Rectangle 1028"/>
            <p:cNvSpPr/>
            <p:nvPr/>
          </p:nvSpPr>
          <p:spPr bwMode="hidden">
            <a:xfrm>
              <a:off x="1081" y="1065"/>
              <a:ext cx="4679" cy="1596"/>
            </a:xfrm>
            <a:prstGeom prst="rect">
              <a:avLst/>
            </a:prstGeom>
            <a:solidFill>
              <a:schemeClr val="bg2"/>
            </a:solidFill>
            <a:ln>
              <a:noFill/>
              <a:miter lim="800000"/>
            </a:ln>
          </p:spPr>
          <p:txBody>
            <a:bodyPr>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eaLnBrk="1" hangingPunct="1"/>
              <a:endParaRPr lang="bg-BG" altLang="en-US"/>
            </a:p>
          </p:txBody>
        </p:sp>
        <p:grpSp>
          <p:nvGrpSpPr>
            <p:cNvPr id="2058" name="Group 1029"/>
            <p:cNvGrpSpPr/>
            <p:nvPr/>
          </p:nvGrpSpPr>
          <p:grpSpPr>
            <a:xfrm>
              <a:off x="0" y="672"/>
              <a:ext cx="1806" cy="1989"/>
              <a:chOff x="0" y="672"/>
              <a:chExt cx="1806" cy="1989"/>
            </a:xfrm>
          </p:grpSpPr>
          <p:sp>
            <p:nvSpPr>
              <p:cNvPr id="2059" name="Rectangle 1030"/>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0" name="Rectangle 1031"/>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1" name="Rectangle 1032"/>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2" name="Rectangle 1033"/>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3" name="Rectangle 1034"/>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4" name="Rectangle 1035"/>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5" name="Rectangle 1036"/>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6" name="Rectangle 1037"/>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7" name="Rectangle 1038"/>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2068" name="Rectangle 1039"/>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grpSp>
      </p:grpSp>
      <p:sp>
        <p:nvSpPr>
          <p:cNvPr id="234515" name="Rectangle 1043"/>
          <p:cNvSpPr>
            <a:spLocks noGrp="1" noChangeArrowheads="1"/>
          </p:cNvSpPr>
          <p:nvPr>
            <p:ph type="ctrTitle"/>
          </p:nvPr>
        </p:nvSpPr>
        <p:spPr>
          <a:xfrm>
            <a:off x="2971800" y="1828800"/>
            <a:ext cx="6019800" cy="2209800"/>
          </a:xfrm>
        </p:spPr>
        <p:txBody>
          <a:bodyPr/>
          <a:lstStyle>
            <a:defPPr/>
            <a:lvl1pPr>
              <a:defRPr sz="5000">
                <a:solidFill>
                  <a:srgbClr val="FFFFFF"/>
                </a:solidFill>
              </a:defRPr>
            </a:lvl1pPr>
          </a:lstStyle>
          <a:p>
            <a:pPr/>
            <a:r>
              <a:rPr lang="bg-BG"/>
              <a:t>Click to edit Master title style</a:t>
            </a:r>
          </a:p>
        </p:txBody>
      </p:sp>
      <p:sp>
        <p:nvSpPr>
          <p:cNvPr id="234516" name="Rectangle 1044"/>
          <p:cNvSpPr>
            <a:spLocks noGrp="1" noChangeArrowheads="1"/>
          </p:cNvSpPr>
          <p:nvPr>
            <p:ph type="subTitle" idx="1"/>
          </p:nvPr>
        </p:nvSpPr>
        <p:spPr>
          <a:xfrm>
            <a:off x="2971800" y="4267200"/>
            <a:ext cx="6019800" cy="1752600"/>
          </a:xfrm>
        </p:spPr>
        <p:txBody>
          <a:bodyPr/>
          <a:lstStyle>
            <a:defPPr/>
            <a:lvl1pPr marL="0" indent="0">
              <a:buFont typeface="Wingdings" pitchFamily="2" charset="2"/>
              <a:buNone/>
              <a:defRPr sz="3400"/>
            </a:lvl1pPr>
          </a:lstStyle>
          <a:p>
            <a:pPr/>
            <a:r>
              <a:rPr lang="bg-BG"/>
              <a:t>Click to edit Master subtitle style</a:t>
            </a:r>
          </a:p>
        </p:txBody>
      </p:sp>
      <p:sp>
        <p:nvSpPr>
          <p:cNvPr id="2053" name="Rectangle 1040"/>
          <p:cNvSpPr>
            <a:spLocks noGrp="1" noChangeArrowheads="1"/>
          </p:cNvSpPr>
          <p:nvPr>
            <p:ph type="dt" sz="half" idx="10"/>
          </p:nvPr>
        </p:nvSpPr>
        <p:spPr bwMode="auto">
          <a:xfrm>
            <a:off x="457200" y="6248400"/>
            <a:ext cx="2133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2054" name="Rectangle 1041"/>
          <p:cNvSpPr>
            <a:spLocks noGrp="1" noChangeArrowheads="1"/>
          </p:cNvSpPr>
          <p:nvPr>
            <p:ph type="ftr" sz="quarter" idx="11"/>
          </p:nvPr>
        </p:nvSpPr>
        <p:spPr bwMode="auto">
          <a:xfrm>
            <a:off x="3124200" y="6248400"/>
            <a:ext cx="2895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bg-BG" sz="1200" b="0" i="0" u="none" strike="noStrike" kern="1200" cap="none" spc="0" normalizeH="0" baseline="0" noProof="0">
                <a:ln>
                  <a:noFill/>
                </a:ln>
                <a:solidFill>
                  <a:schemeClr val="tx1"/>
                </a:solidFill>
                <a:effectLst/>
                <a:uLnTx/>
                <a:uFillTx/>
                <a:latin typeface="+mn-lt"/>
                <a:ea typeface="+mn-ea"/>
                <a:cs typeface="+mn-cs"/>
              </a:rPr>
              <a:t>JUnit &amp; Eclipse</a:t>
            </a:r>
          </a:p>
        </p:txBody>
      </p:sp>
      <p:sp>
        <p:nvSpPr>
          <p:cNvPr id="2055" name="Rectangle 1042"/>
          <p:cNvSpPr>
            <a:spLocks noGrp="1" noChangeArrowheads="1"/>
          </p:cNvSpPr>
          <p:nvPr>
            <p:ph type="sldNum" sz="quarter" idx="12"/>
          </p:nvPr>
        </p:nvSpPr>
        <p:spPr bwMode="auto">
          <a:xfrm>
            <a:off x="6553200" y="6248400"/>
            <a:ext cx="2133600" cy="457200"/>
          </a:xfrm>
          <a:prstGeom prst="rect">
            <a:avLst/>
          </a:prstGeom>
          <a:ln>
            <a:miter lim="800000"/>
          </a:ln>
        </p:spPr>
        <p:txBody>
          <a:bodyPr vert="horz" wrap="square" lIns="91440" tIns="45720" rIns="91440" bIns="45720" numCol="1" anchor="b" anchorCtr="0" compatLnSpc="1">
            <a:prstTxWarp prst="textNoShape">
              <a:avLst/>
            </a:prstTxWarp>
          </a:bodyPr>
          <a:lstStyle>
            <a:defPPr/>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F99F646A-D577-40E2-8319-3E7277EECEA2}"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Tree>
  </p:cSld>
  <p:clrMapOvr>
    <a:masterClrMapping/>
  </p:clrMapOvr>
  <p:transition/>
  <p:timing/>
</p:sldLayout>
</file>

<file path=ppt/slideLayouts/slideLayout7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sz="half" idx="1"/>
          </p:nvPr>
        </p:nvSpPr>
        <p:spPr>
          <a:xfrm>
            <a:off x="457200" y="1981200"/>
            <a:ext cx="4038600" cy="3886200"/>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4038600" cy="3886200"/>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defPPr/>
            <a:lvl1pPr>
              <a:defRPr/>
            </a:lvl1pPr>
          </a:lstStyle>
          <a:p>
            <a:pPr/>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8"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9"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3640903587"/>
      </p:ext>
    </p:extLst>
  </p:cSld>
  <p:clrMapOvr>
    <a:masterClrMapping/>
  </p:clrMapOvr>
  <p:transition/>
  <p:timing/>
</p:sldLayout>
</file>

<file path=ppt/slideLayouts/slideLayout7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4"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5"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3"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4"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defRPr/>
            </a:pPr>
            <a:endParaRPr kumimoji="0" lang="en-IN"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7"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457200"/>
            <a:ext cx="2057400" cy="5410200"/>
          </a:xfrm>
        </p:spPr>
        <p:txBody>
          <a:bodyPr vert="eaVert"/>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a:xfrm>
            <a:off x="457200" y="457200"/>
            <a:ext cx="6019800" cy="5410200"/>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2"/>
          <p:cNvSpPr>
            <a:spLocks noGrp="1" noChangeArrowheads="1"/>
          </p:cNvSpPr>
          <p:nvPr>
            <p:ph type="ftr" sz="quarter" idx="10"/>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ctr" eaLnBrk="1" hangingPunct="1">
              <a:defRPr sz="120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
          <p:cNvSpPr>
            <a:spLocks noGrp="1" noChangeArrowheads="1"/>
          </p:cNvSpPr>
          <p:nvPr>
            <p:ph type="sldNum" sz="quarter" idx="11"/>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algn="r" eaLnBrk="1" hangingPunct="1">
              <a:defRPr sz="1200" smtClean="0">
                <a:latin typeface="Arial Black"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sp>
        <p:nvSpPr>
          <p:cNvPr id="6" name="Rectangle 16"/>
          <p:cNvSpPr>
            <a:spLocks noGrp="1" noChangeArrowheads="1"/>
          </p:cNvSpPr>
          <p:nvPr>
            <p:ph type="dt" sz="half" idx="1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lvl1pPr eaLnBrk="1" hangingPunct="1">
              <a:defRPr sz="12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Layout>
</file>

<file path=ppt/slideLayouts/slideLayout7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84595789"/>
      </p:ext>
    </p:extLst>
  </p:cSld>
  <p:clrMapOvr>
    <a:masterClrMapping/>
  </p:clrMapOvr>
  <p:transition/>
  <p:timing/>
</p:sldLayout>
</file>

<file path=ppt/slideLayouts/slideLayout7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8" name="Footer Placeholder 7"/>
          <p:cNvSpPr>
            <a:spLocks noGrp="1"/>
          </p:cNvSpPr>
          <p:nvPr>
            <p:ph type="ftr" sz="quarter" idx="11"/>
          </p:nvPr>
        </p:nvSpPr>
        <p:spPr/>
        <p:txBody>
          <a:bodyPr/>
          <a:lstStyle>
            <a:defPPr/>
          </a:lstStyle>
          <a:p>
            <a:pPr/>
            <a:endParaRPr lang="en-IN"/>
          </a:p>
        </p:txBody>
      </p:sp>
      <p:sp>
        <p:nvSpPr>
          <p:cNvPr id="9" name="Slide Number Placeholder 8"/>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Date Placeholder 2"/>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4" name="Footer Placeholder 3"/>
          <p:cNvSpPr>
            <a:spLocks noGrp="1"/>
          </p:cNvSpPr>
          <p:nvPr>
            <p:ph type="ftr" sz="quarter" idx="11"/>
          </p:nvPr>
        </p:nvSpPr>
        <p:spPr/>
        <p:txBody>
          <a:bodyPr/>
          <a:lstStyle>
            <a:defPPr/>
          </a:lstStyle>
          <a:p>
            <a:pPr/>
            <a:endParaRPr lang="en-IN"/>
          </a:p>
        </p:txBody>
      </p:sp>
      <p:sp>
        <p:nvSpPr>
          <p:cNvPr id="5" name="Slide Number Placeholder 4"/>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3" name="Footer Placeholder 2"/>
          <p:cNvSpPr>
            <a:spLocks noGrp="1"/>
          </p:cNvSpPr>
          <p:nvPr>
            <p:ph type="ftr" sz="quarter" idx="11"/>
          </p:nvPr>
        </p:nvSpPr>
        <p:spPr/>
        <p:txBody>
          <a:bodyPr/>
          <a:lstStyle>
            <a:defPPr/>
          </a:lstStyle>
          <a:p>
            <a:pPr/>
            <a:endParaRPr lang="en-IN"/>
          </a:p>
        </p:txBody>
      </p:sp>
      <p:sp>
        <p:nvSpPr>
          <p:cNvPr id="4" name="Slide Number Placeholder 3"/>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IN"/>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64907188"/>
      </p:ext>
    </p:extLst>
  </p:cSld>
  <p:clrMapOvr>
    <a:masterClrMapping/>
  </p:clrMapOvr>
  <p:transition/>
  <p:timing/>
</p:sldLayout>
</file>

<file path=ppt/slideLayouts/slideLayout7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8" name="Footer Placeholder 7"/>
          <p:cNvSpPr>
            <a:spLocks noGrp="1"/>
          </p:cNvSpPr>
          <p:nvPr>
            <p:ph type="ftr" sz="quarter" idx="11"/>
          </p:nvPr>
        </p:nvSpPr>
        <p:spPr/>
        <p:txBody>
          <a:bodyPr/>
          <a:lstStyle>
            <a:defPPr/>
          </a:lstStyle>
          <a:p>
            <a:pPr/>
            <a:endParaRPr lang="en-IN"/>
          </a:p>
        </p:txBody>
      </p:sp>
      <p:sp>
        <p:nvSpPr>
          <p:cNvPr id="9" name="Slide Number Placeholder 8"/>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Date Placeholder 2"/>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4" name="Footer Placeholder 3"/>
          <p:cNvSpPr>
            <a:spLocks noGrp="1"/>
          </p:cNvSpPr>
          <p:nvPr>
            <p:ph type="ftr" sz="quarter" idx="11"/>
          </p:nvPr>
        </p:nvSpPr>
        <p:spPr/>
        <p:txBody>
          <a:bodyPr/>
          <a:lstStyle>
            <a:defPPr/>
          </a:lstStyle>
          <a:p>
            <a:pPr/>
            <a:endParaRPr lang="en-IN"/>
          </a:p>
        </p:txBody>
      </p:sp>
      <p:sp>
        <p:nvSpPr>
          <p:cNvPr id="5" name="Slide Number Placeholder 4"/>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3" name="Footer Placeholder 2"/>
          <p:cNvSpPr>
            <a:spLocks noGrp="1"/>
          </p:cNvSpPr>
          <p:nvPr>
            <p:ph type="ftr" sz="quarter" idx="11"/>
          </p:nvPr>
        </p:nvSpPr>
        <p:spPr/>
        <p:txBody>
          <a:bodyPr/>
          <a:lstStyle>
            <a:defPPr/>
          </a:lstStyle>
          <a:p>
            <a:pPr/>
            <a:endParaRPr lang="en-IN"/>
          </a:p>
        </p:txBody>
      </p:sp>
      <p:sp>
        <p:nvSpPr>
          <p:cNvPr id="4" name="Slide Number Placeholder 3"/>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IN"/>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6" name="Footer Placeholder 5"/>
          <p:cNvSpPr>
            <a:spLocks noGrp="1"/>
          </p:cNvSpPr>
          <p:nvPr>
            <p:ph type="ftr" sz="quarter" idx="11"/>
          </p:nvPr>
        </p:nvSpPr>
        <p:spPr/>
        <p:txBody>
          <a:bodyPr/>
          <a:lstStyle>
            <a:defPPr/>
          </a:lstStyle>
          <a:p>
            <a:pPr/>
            <a:endParaRPr lang="en-IN"/>
          </a:p>
        </p:txBody>
      </p:sp>
      <p:sp>
        <p:nvSpPr>
          <p:cNvPr id="7" name="Slide Number Placeholder 6"/>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pPr/>
            <a:fld id="{841922DE-090D-4762-8AA0-C03D575F7354}" type="datetimeFigureOut">
              <a:rPr lang="en-US" smtClean="0"/>
              <a:pPr/>
              <a:t>4/29/2021</a:t>
            </a:fld>
            <a:endParaRPr lang="en-IN"/>
          </a:p>
        </p:txBody>
      </p:sp>
      <p:sp>
        <p:nvSpPr>
          <p:cNvPr id="5" name="Footer Placeholder 4"/>
          <p:cNvSpPr>
            <a:spLocks noGrp="1"/>
          </p:cNvSpPr>
          <p:nvPr>
            <p:ph type="ftr" sz="quarter" idx="11"/>
          </p:nvPr>
        </p:nvSpPr>
        <p:spPr/>
        <p:txBody>
          <a:bodyPr/>
          <a:lstStyle>
            <a:defPPr/>
          </a:lstStyle>
          <a:p>
            <a:pPr/>
            <a:endParaRPr lang="en-IN"/>
          </a:p>
        </p:txBody>
      </p:sp>
      <p:sp>
        <p:nvSpPr>
          <p:cNvPr id="6" name="Slide Number Placeholder 5"/>
          <p:cNvSpPr>
            <a:spLocks noGrp="1"/>
          </p:cNvSpPr>
          <p:nvPr>
            <p:ph type="sldNum" sz="quarter" idx="12"/>
          </p:nvPr>
        </p:nvSpPr>
        <p:spPr/>
        <p:txBody>
          <a:bodyPr/>
          <a:lstStyle>
            <a:defPPr/>
          </a:lstStyle>
          <a:p>
            <a:pPr/>
            <a:fld id="{6DD4B48F-0D8A-425C-B3B0-FA4DEBBBFD55}" type="slidenum">
              <a:rPr lang="en-IN" smtClean="0"/>
              <a:pPr/>
              <a:t>‹#›</a:t>
            </a:fld>
            <a:endParaRPr lang="en-IN"/>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553093343"/>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94550592"/>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41403600"/>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78224487"/>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500334120"/>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9B3CC997-4D84-41B4-BC76-A830C958711B}"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61423566"/>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20111472"/>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53491071"/>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01977695"/>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12597352-3407-4789-A258-A235B5F928F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67905466"/>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FAC14635-D51E-4E81-983E-934DD1557DD8}"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487997410"/>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163F44ED-E974-42F5-87A3-6DEC6E571E67}"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3246696204"/>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80DE6029-AD61-49BF-9C04-CE3D451F0A41}"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79886352"/>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D337E231-F058-42CA-8359-30E38892BAE7}"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1"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8000">
                <a:ln w="3175" cmpd="sng">
                  <a:noFill/>
                </a:ln>
                <a:solidFill>
                  <a:srgbClr val="A53010"/>
                </a:solidFill>
                <a:latin typeface="Arial" pitchFamily="34" charset="0"/>
              </a:rPr>
              <a:t>”</a:t>
            </a:r>
          </a:p>
        </p:txBody>
      </p:sp>
    </p:spTree>
    <p:extLst>
      <p:ext uri="{BB962C8B-B14F-4D97-AF65-F5344CB8AC3E}">
        <p14:creationId xmlns:p14="http://schemas.microsoft.com/office/powerpoint/2010/main" val="806288442"/>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defPPr/>
          </a:lstStyle>
          <a:p>
            <a:pPr/>
            <a:fld id="{624580EB-25E6-41BC-84A9-CD5C6A5A4E8F}"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491172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a:xfrm>
            <a:off x="531812" y="4983087"/>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14029632"/>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E4C81C67-59AD-416A-A4D1-87BD1272CA89}"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F6F5096F-BB8C-4D3D-AD8B-286D7CE98103}"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85073497"/>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294812" y="627405"/>
            <a:ext cx="2207601" cy="5283817"/>
          </a:xfrm>
        </p:spPr>
        <p:txBody>
          <a:bodyPr vert="eaVert" anchor="ctr"/>
          <a:lstStyle>
            <a:defPPr/>
          </a:lstStyle>
          <a:p>
            <a:pPr/>
            <a:r>
              <a:rPr lang="en-US"/>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5FE7851F-452A-4BF8-8B54-0BAD7881541F}"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66375741"/>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defPPr/>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endParaRPr lang="en-US"/>
          </a:p>
        </p:txBody>
      </p:sp>
      <p:sp>
        <p:nvSpPr>
          <p:cNvPr id="4" name="Date Placeholder 3"/>
          <p:cNvSpPr>
            <a:spLocks noGrp="1"/>
          </p:cNvSpPr>
          <p:nvPr>
            <p:ph type="dt" sz="half" idx="10"/>
          </p:nvPr>
        </p:nvSpPr>
        <p:spPr/>
        <p:txBody>
          <a:bodyPr/>
          <a:lstStyle>
            <a:defPPr/>
          </a:lstStyle>
          <a:p>
            <a:pPr/>
            <a:fld id="{5EFA4183-054F-4423-9CA1-C2C685469A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6"/>
          <p:cNvSpPr/>
          <p:nvPr/>
        </p:nvSpPr>
        <p:spPr bwMode="auto">
          <a:xfrm>
            <a:off x="0" y="4323810"/>
            <a:ext cx="1744652" cy="778589"/>
          </a:xfrm>
          <a:custGeom>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4529540"/>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18299632"/>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2592925" y="624110"/>
            <a:ext cx="8911687" cy="1280890"/>
          </a:xfrm>
        </p:spPr>
        <p:txBody>
          <a:bodyPr/>
          <a:lstStyle>
            <a:defPPr/>
          </a:lstStyle>
          <a:p>
            <a:pPr/>
            <a:r>
              <a:rPr lang="en-US"/>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defPPr/>
          </a:lstStyle>
          <a:p>
            <a:pPr/>
            <a:fld id="{C6A29285-CDBC-4F0F-BEBF-802E9CD536DA}"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8"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152476933"/>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89212" y="2058750"/>
            <a:ext cx="8915399" cy="1468800"/>
          </a:xfrm>
        </p:spPr>
        <p:txBody>
          <a:bodyPr anchor="b"/>
          <a:lstStyle>
            <a:defPPr/>
            <a:lvl1pPr algn="l">
              <a:defRPr sz="4000" b="0" cap="none"/>
            </a:lvl1pPr>
          </a:lstStyle>
          <a:p>
            <a:pPr/>
            <a:r>
              <a:rPr lang="en-US"/>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defPPr/>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09F6EC8-4700-4138-8CC1-E46391DE1E52}"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31781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6" name="Slide Number Placeholder 5"/>
          <p:cNvSpPr>
            <a:spLocks noGrp="1"/>
          </p:cNvSpPr>
          <p:nvPr>
            <p:ph type="sldNum" sz="quarter" idx="12"/>
          </p:nvPr>
        </p:nvSpPr>
        <p:spPr>
          <a:xfrm>
            <a:off x="531812" y="3244139"/>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984074410"/>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8" name="Title 7"/>
          <p:cNvSpPr>
            <a:spLocks noGrp="1"/>
          </p:cNvSpPr>
          <p:nvPr>
            <p:ph type="title"/>
          </p:nvPr>
        </p:nvSpPr>
        <p:spPr/>
        <p:txBody>
          <a:bodyPr/>
          <a:lstStyle>
            <a:defPPr/>
          </a:lstStyle>
          <a:p>
            <a:pPr/>
            <a:r>
              <a:rPr lang="en-US"/>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defPPr/>
          </a:lstStyle>
          <a:p>
            <a:pPr/>
            <a:fld id="{E5AC6A1B-050E-4C94-A5B1-5D503721F5DD}"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0"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1"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3079407"/>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10" name="Title 9"/>
          <p:cNvSpPr>
            <a:spLocks noGrp="1"/>
          </p:cNvSpPr>
          <p:nvPr>
            <p:ph type="title"/>
          </p:nvPr>
        </p:nvSpPr>
        <p:spPr/>
        <p:txBody>
          <a:bodyPr/>
          <a:lstStyle>
            <a:defPPr/>
          </a:lstStyle>
          <a:p>
            <a:pPr/>
            <a:r>
              <a:rPr lang="en-US"/>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defPPr/>
          </a:lstStyle>
          <a:p>
            <a:pPr/>
            <a:fld id="{474B662E-781B-4EC9-B90E-B8551D7CCA5D}" type="datetime1">
              <a:rPr lang="en-US" smtClean="0">
                <a:solidFill>
                  <a:prstClr val="black">
                    <a:tint val="75000"/>
                  </a:prstClr>
                </a:solidFill>
              </a:rPr>
              <a:pPr/>
              <a:t>2/9/2021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12"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Slide Number Placeholder 5"/>
          <p:cNvSpPr>
            <a:spLocks noGrp="1"/>
          </p:cNvSpPr>
          <p:nvPr>
            <p:ph type="sldNum" sz="quarter" idx="12"/>
          </p:nvPr>
        </p:nvSpPr>
        <p:spPr>
          <a:xfrm>
            <a:off x="531812" y="787782"/>
            <a:ext cx="779767" cy="365125"/>
          </a:xfrm>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80262031"/>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endParaRPr lang="en-US"/>
          </a:p>
        </p:txBody>
      </p:sp>
      <p:sp>
        <p:nvSpPr>
          <p:cNvPr id="3" name="Date Placeholder 2"/>
          <p:cNvSpPr>
            <a:spLocks noGrp="1"/>
          </p:cNvSpPr>
          <p:nvPr>
            <p:ph type="dt" sz="half" idx="10"/>
          </p:nvPr>
        </p:nvSpPr>
        <p:spPr/>
        <p:txBody>
          <a:bodyPr/>
          <a:lstStyle>
            <a:defPPr/>
          </a:lstStyle>
          <a:p>
            <a:pPr/>
            <a:fld id="{FAAEFE69-C433-4D28-95DE-FB992C302B4E}" type="datetime1">
              <a:rPr lang="en-US" smtClean="0">
                <a:solidFill>
                  <a:prstClr val="black">
                    <a:tint val="75000"/>
                  </a:prstClr>
                </a:solidFill>
              </a:rPr>
              <a:pPr/>
              <a:t>2/9/2021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7"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5" name="Slide Number Placeholder 4"/>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31117176"/>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C665856B-984B-4F58-9F95-175F342A835D}" type="datetime1">
              <a:rPr lang="en-US" smtClean="0">
                <a:solidFill>
                  <a:prstClr val="black">
                    <a:tint val="75000"/>
                  </a:prstClr>
                </a:solidFill>
              </a:rPr>
              <a:pPr/>
              <a:t>2/9/2021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4" name="Slide Number Placeholder 3"/>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13512417"/>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2589212" y="446088"/>
            <a:ext cx="3505199" cy="976312"/>
          </a:xfrm>
        </p:spPr>
        <p:txBody>
          <a:bodyPr anchor="b"/>
          <a:lstStyle>
            <a:defPPr/>
            <a:lvl1pPr algn="l">
              <a:defRPr sz="2000" b="0"/>
            </a:lvl1pPr>
          </a:lstStyle>
          <a:p>
            <a:pPr/>
            <a:r>
              <a:rPr lang="en-US"/>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CB2F6DD7-BEDC-4A02-BCE2-071540D58713}" type="datetime1">
              <a:rPr lang="en-US" smtClean="0">
                <a:solidFill>
                  <a:prstClr val="black">
                    <a:tint val="75000"/>
                  </a:prstClr>
                </a:solidFill>
              </a:rPr>
              <a:pPr/>
              <a:t>2/9/2021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9" name="Freeform 11"/>
          <p:cNvSpPr/>
          <p:nvPr/>
        </p:nvSpPr>
        <p:spPr bwMode="auto">
          <a:xfrm flipV="1">
            <a:off x="-4189" y="714375"/>
            <a:ext cx="1588527" cy="507297"/>
          </a:xfrm>
          <a:custGeom>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7" name="Slide Number Placeholder 6"/>
          <p:cNvSpPr>
            <a:spLocks noGrp="1"/>
          </p:cNvSpPr>
          <p:nvPr>
            <p:ph type="sldNum" sz="quarter" idx="12"/>
          </p:nvPr>
        </p:nvSpPr>
        <p:spPr/>
        <p:txBody>
          <a:bodyPr/>
          <a:lstStyle>
            <a:def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36143647"/>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40.xml" /><Relationship Id="rId10" Type="http://schemas.openxmlformats.org/officeDocument/2006/relationships/slideLayout" Target="../slideLayouts/slideLayout149.xml" /><Relationship Id="rId11" Type="http://schemas.openxmlformats.org/officeDocument/2006/relationships/slideLayout" Target="../slideLayouts/slideLayout150.xml" /><Relationship Id="rId12" Type="http://schemas.openxmlformats.org/officeDocument/2006/relationships/theme" Target="../theme/theme10.xml" /><Relationship Id="rId2" Type="http://schemas.openxmlformats.org/officeDocument/2006/relationships/slideLayout" Target="../slideLayouts/slideLayout141.xml" /><Relationship Id="rId3" Type="http://schemas.openxmlformats.org/officeDocument/2006/relationships/slideLayout" Target="../slideLayouts/slideLayout142.xml" /><Relationship Id="rId4" Type="http://schemas.openxmlformats.org/officeDocument/2006/relationships/slideLayout" Target="../slideLayouts/slideLayout143.xml" /><Relationship Id="rId5" Type="http://schemas.openxmlformats.org/officeDocument/2006/relationships/slideLayout" Target="../slideLayouts/slideLayout144.xml" /><Relationship Id="rId6" Type="http://schemas.openxmlformats.org/officeDocument/2006/relationships/slideLayout" Target="../slideLayouts/slideLayout145.xml" /><Relationship Id="rId7" Type="http://schemas.openxmlformats.org/officeDocument/2006/relationships/slideLayout" Target="../slideLayouts/slideLayout146.xml" /><Relationship Id="rId8" Type="http://schemas.openxmlformats.org/officeDocument/2006/relationships/slideLayout" Target="../slideLayouts/slideLayout147.xml" /><Relationship Id="rId9" Type="http://schemas.openxmlformats.org/officeDocument/2006/relationships/slideLayout" Target="../slideLayouts/slideLayout14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51.xml" /><Relationship Id="rId10" Type="http://schemas.openxmlformats.org/officeDocument/2006/relationships/slideLayout" Target="../slideLayouts/slideLayout160.xml" /><Relationship Id="rId11" Type="http://schemas.openxmlformats.org/officeDocument/2006/relationships/slideLayout" Target="../slideLayouts/slideLayout161.xml" /><Relationship Id="rId12" Type="http://schemas.openxmlformats.org/officeDocument/2006/relationships/theme" Target="../theme/theme11.xml" /><Relationship Id="rId2" Type="http://schemas.openxmlformats.org/officeDocument/2006/relationships/slideLayout" Target="../slideLayouts/slideLayout152.xml" /><Relationship Id="rId3" Type="http://schemas.openxmlformats.org/officeDocument/2006/relationships/slideLayout" Target="../slideLayouts/slideLayout153.xml" /><Relationship Id="rId4" Type="http://schemas.openxmlformats.org/officeDocument/2006/relationships/slideLayout" Target="../slideLayouts/slideLayout154.xml" /><Relationship Id="rId5" Type="http://schemas.openxmlformats.org/officeDocument/2006/relationships/slideLayout" Target="../slideLayouts/slideLayout155.xml" /><Relationship Id="rId6" Type="http://schemas.openxmlformats.org/officeDocument/2006/relationships/slideLayout" Target="../slideLayouts/slideLayout156.xml" /><Relationship Id="rId7" Type="http://schemas.openxmlformats.org/officeDocument/2006/relationships/slideLayout" Target="../slideLayouts/slideLayout157.xml" /><Relationship Id="rId8" Type="http://schemas.openxmlformats.org/officeDocument/2006/relationships/slideLayout" Target="../slideLayouts/slideLayout158.xml" /><Relationship Id="rId9" Type="http://schemas.openxmlformats.org/officeDocument/2006/relationships/slideLayout" Target="../slideLayouts/slideLayout15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62.xml" /><Relationship Id="rId10" Type="http://schemas.openxmlformats.org/officeDocument/2006/relationships/slideLayout" Target="../slideLayouts/slideLayout171.xml" /><Relationship Id="rId11" Type="http://schemas.openxmlformats.org/officeDocument/2006/relationships/slideLayout" Target="../slideLayouts/slideLayout172.xml" /><Relationship Id="rId12" Type="http://schemas.openxmlformats.org/officeDocument/2006/relationships/theme" Target="../theme/theme12.xml" /><Relationship Id="rId2" Type="http://schemas.openxmlformats.org/officeDocument/2006/relationships/slideLayout" Target="../slideLayouts/slideLayout163.xml" /><Relationship Id="rId3" Type="http://schemas.openxmlformats.org/officeDocument/2006/relationships/slideLayout" Target="../slideLayouts/slideLayout164.xml" /><Relationship Id="rId4" Type="http://schemas.openxmlformats.org/officeDocument/2006/relationships/slideLayout" Target="../slideLayouts/slideLayout165.xml" /><Relationship Id="rId5" Type="http://schemas.openxmlformats.org/officeDocument/2006/relationships/slideLayout" Target="../slideLayouts/slideLayout166.xml" /><Relationship Id="rId6" Type="http://schemas.openxmlformats.org/officeDocument/2006/relationships/slideLayout" Target="../slideLayouts/slideLayout167.xml" /><Relationship Id="rId7" Type="http://schemas.openxmlformats.org/officeDocument/2006/relationships/slideLayout" Target="../slideLayouts/slideLayout168.xml" /><Relationship Id="rId8" Type="http://schemas.openxmlformats.org/officeDocument/2006/relationships/slideLayout" Target="../slideLayouts/slideLayout169.xml" /><Relationship Id="rId9" Type="http://schemas.openxmlformats.org/officeDocument/2006/relationships/slideLayout" Target="../slideLayouts/slideLayout17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73.xml" /><Relationship Id="rId10" Type="http://schemas.openxmlformats.org/officeDocument/2006/relationships/slideLayout" Target="../slideLayouts/slideLayout182.xml" /><Relationship Id="rId11" Type="http://schemas.openxmlformats.org/officeDocument/2006/relationships/slideLayout" Target="../slideLayouts/slideLayout183.xml" /><Relationship Id="rId12" Type="http://schemas.openxmlformats.org/officeDocument/2006/relationships/theme" Target="../theme/theme13.xml" /><Relationship Id="rId2" Type="http://schemas.openxmlformats.org/officeDocument/2006/relationships/slideLayout" Target="../slideLayouts/slideLayout174.xml" /><Relationship Id="rId3" Type="http://schemas.openxmlformats.org/officeDocument/2006/relationships/slideLayout" Target="../slideLayouts/slideLayout175.xml" /><Relationship Id="rId4" Type="http://schemas.openxmlformats.org/officeDocument/2006/relationships/slideLayout" Target="../slideLayouts/slideLayout176.xml" /><Relationship Id="rId5" Type="http://schemas.openxmlformats.org/officeDocument/2006/relationships/slideLayout" Target="../slideLayouts/slideLayout177.xml" /><Relationship Id="rId6" Type="http://schemas.openxmlformats.org/officeDocument/2006/relationships/slideLayout" Target="../slideLayouts/slideLayout178.xml" /><Relationship Id="rId7" Type="http://schemas.openxmlformats.org/officeDocument/2006/relationships/slideLayout" Target="../slideLayouts/slideLayout179.xml" /><Relationship Id="rId8" Type="http://schemas.openxmlformats.org/officeDocument/2006/relationships/slideLayout" Target="../slideLayouts/slideLayout180.xml" /><Relationship Id="rId9" Type="http://schemas.openxmlformats.org/officeDocument/2006/relationships/slideLayout" Target="../slideLayouts/slideLayout18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84.xml" /><Relationship Id="rId10" Type="http://schemas.openxmlformats.org/officeDocument/2006/relationships/slideLayout" Target="../slideLayouts/slideLayout193.xml" /><Relationship Id="rId11" Type="http://schemas.openxmlformats.org/officeDocument/2006/relationships/slideLayout" Target="../slideLayouts/slideLayout194.xml" /><Relationship Id="rId12" Type="http://schemas.openxmlformats.org/officeDocument/2006/relationships/theme" Target="../theme/theme14.xml" /><Relationship Id="rId2" Type="http://schemas.openxmlformats.org/officeDocument/2006/relationships/slideLayout" Target="../slideLayouts/slideLayout185.xml" /><Relationship Id="rId3" Type="http://schemas.openxmlformats.org/officeDocument/2006/relationships/slideLayout" Target="../slideLayouts/slideLayout186.xml" /><Relationship Id="rId4" Type="http://schemas.openxmlformats.org/officeDocument/2006/relationships/slideLayout" Target="../slideLayouts/slideLayout187.xml" /><Relationship Id="rId5" Type="http://schemas.openxmlformats.org/officeDocument/2006/relationships/slideLayout" Target="../slideLayouts/slideLayout188.xml" /><Relationship Id="rId6" Type="http://schemas.openxmlformats.org/officeDocument/2006/relationships/slideLayout" Target="../slideLayouts/slideLayout189.xml" /><Relationship Id="rId7" Type="http://schemas.openxmlformats.org/officeDocument/2006/relationships/slideLayout" Target="../slideLayouts/slideLayout190.xml" /><Relationship Id="rId8" Type="http://schemas.openxmlformats.org/officeDocument/2006/relationships/slideLayout" Target="../slideLayouts/slideLayout191.xml" /><Relationship Id="rId9" Type="http://schemas.openxmlformats.org/officeDocument/2006/relationships/slideLayout" Target="../slideLayouts/slideLayout19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95.xml" /><Relationship Id="rId10" Type="http://schemas.openxmlformats.org/officeDocument/2006/relationships/slideLayout" Target="../slideLayouts/slideLayout204.xml" /><Relationship Id="rId11" Type="http://schemas.openxmlformats.org/officeDocument/2006/relationships/slideLayout" Target="../slideLayouts/slideLayout205.xml" /><Relationship Id="rId12" Type="http://schemas.openxmlformats.org/officeDocument/2006/relationships/theme" Target="../theme/theme15.xml" /><Relationship Id="rId2" Type="http://schemas.openxmlformats.org/officeDocument/2006/relationships/slideLayout" Target="../slideLayouts/slideLayout196.xml" /><Relationship Id="rId3" Type="http://schemas.openxmlformats.org/officeDocument/2006/relationships/slideLayout" Target="../slideLayouts/slideLayout197.xml" /><Relationship Id="rId4" Type="http://schemas.openxmlformats.org/officeDocument/2006/relationships/slideLayout" Target="../slideLayouts/slideLayout198.xml" /><Relationship Id="rId5" Type="http://schemas.openxmlformats.org/officeDocument/2006/relationships/slideLayout" Target="../slideLayouts/slideLayout199.xml" /><Relationship Id="rId6" Type="http://schemas.openxmlformats.org/officeDocument/2006/relationships/slideLayout" Target="../slideLayouts/slideLayout200.xml" /><Relationship Id="rId7" Type="http://schemas.openxmlformats.org/officeDocument/2006/relationships/slideLayout" Target="../slideLayouts/slideLayout201.xml" /><Relationship Id="rId8" Type="http://schemas.openxmlformats.org/officeDocument/2006/relationships/slideLayout" Target="../slideLayouts/slideLayout202.xml" /><Relationship Id="rId9" Type="http://schemas.openxmlformats.org/officeDocument/2006/relationships/slideLayout" Target="../slideLayouts/slideLayout20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206.xml" /><Relationship Id="rId10" Type="http://schemas.openxmlformats.org/officeDocument/2006/relationships/slideLayout" Target="../slideLayouts/slideLayout215.xml" /><Relationship Id="rId11" Type="http://schemas.openxmlformats.org/officeDocument/2006/relationships/slideLayout" Target="../slideLayouts/slideLayout216.xml" /><Relationship Id="rId12" Type="http://schemas.openxmlformats.org/officeDocument/2006/relationships/theme" Target="../theme/theme16.xml" /><Relationship Id="rId2" Type="http://schemas.openxmlformats.org/officeDocument/2006/relationships/slideLayout" Target="../slideLayouts/slideLayout207.xml" /><Relationship Id="rId3" Type="http://schemas.openxmlformats.org/officeDocument/2006/relationships/slideLayout" Target="../slideLayouts/slideLayout208.xml" /><Relationship Id="rId4" Type="http://schemas.openxmlformats.org/officeDocument/2006/relationships/slideLayout" Target="../slideLayouts/slideLayout209.xml" /><Relationship Id="rId5" Type="http://schemas.openxmlformats.org/officeDocument/2006/relationships/slideLayout" Target="../slideLayouts/slideLayout210.xml" /><Relationship Id="rId6" Type="http://schemas.openxmlformats.org/officeDocument/2006/relationships/slideLayout" Target="../slideLayouts/slideLayout211.xml" /><Relationship Id="rId7" Type="http://schemas.openxmlformats.org/officeDocument/2006/relationships/slideLayout" Target="../slideLayouts/slideLayout212.xml" /><Relationship Id="rId8" Type="http://schemas.openxmlformats.org/officeDocument/2006/relationships/slideLayout" Target="../slideLayouts/slideLayout213.xml" /><Relationship Id="rId9" Type="http://schemas.openxmlformats.org/officeDocument/2006/relationships/slideLayout" Target="../slideLayouts/slideLayout21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217.xml" /><Relationship Id="rId10" Type="http://schemas.openxmlformats.org/officeDocument/2006/relationships/slideLayout" Target="../slideLayouts/slideLayout226.xml" /><Relationship Id="rId11" Type="http://schemas.openxmlformats.org/officeDocument/2006/relationships/slideLayout" Target="../slideLayouts/slideLayout227.xml" /><Relationship Id="rId12" Type="http://schemas.openxmlformats.org/officeDocument/2006/relationships/slideLayout" Target="../slideLayouts/slideLayout228.xml" /><Relationship Id="rId13" Type="http://schemas.openxmlformats.org/officeDocument/2006/relationships/slideLayout" Target="../slideLayouts/slideLayout229.xml" /><Relationship Id="rId14" Type="http://schemas.openxmlformats.org/officeDocument/2006/relationships/slideLayout" Target="../slideLayouts/slideLayout230.xml" /><Relationship Id="rId15" Type="http://schemas.openxmlformats.org/officeDocument/2006/relationships/slideLayout" Target="../slideLayouts/slideLayout231.xml" /><Relationship Id="rId16" Type="http://schemas.openxmlformats.org/officeDocument/2006/relationships/slideLayout" Target="../slideLayouts/slideLayout232.xml" /><Relationship Id="rId17" Type="http://schemas.openxmlformats.org/officeDocument/2006/relationships/theme" Target="../theme/theme17.xml" /><Relationship Id="rId2" Type="http://schemas.openxmlformats.org/officeDocument/2006/relationships/slideLayout" Target="../slideLayouts/slideLayout218.xml" /><Relationship Id="rId3" Type="http://schemas.openxmlformats.org/officeDocument/2006/relationships/slideLayout" Target="../slideLayouts/slideLayout219.xml" /><Relationship Id="rId4" Type="http://schemas.openxmlformats.org/officeDocument/2006/relationships/slideLayout" Target="../slideLayouts/slideLayout220.xml" /><Relationship Id="rId5" Type="http://schemas.openxmlformats.org/officeDocument/2006/relationships/slideLayout" Target="../slideLayouts/slideLayout221.xml" /><Relationship Id="rId6" Type="http://schemas.openxmlformats.org/officeDocument/2006/relationships/slideLayout" Target="../slideLayouts/slideLayout222.xml" /><Relationship Id="rId7" Type="http://schemas.openxmlformats.org/officeDocument/2006/relationships/slideLayout" Target="../slideLayouts/slideLayout223.xml" /><Relationship Id="rId8" Type="http://schemas.openxmlformats.org/officeDocument/2006/relationships/slideLayout" Target="../slideLayouts/slideLayout224.xml" /><Relationship Id="rId9" Type="http://schemas.openxmlformats.org/officeDocument/2006/relationships/slideLayout" Target="../slideLayouts/slideLayout22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233.xml" /><Relationship Id="rId10" Type="http://schemas.openxmlformats.org/officeDocument/2006/relationships/slideLayout" Target="../slideLayouts/slideLayout242.xml" /><Relationship Id="rId11" Type="http://schemas.openxmlformats.org/officeDocument/2006/relationships/slideLayout" Target="../slideLayouts/slideLayout243.xml" /><Relationship Id="rId12" Type="http://schemas.openxmlformats.org/officeDocument/2006/relationships/theme" Target="../theme/theme18.xml" /><Relationship Id="rId2" Type="http://schemas.openxmlformats.org/officeDocument/2006/relationships/slideLayout" Target="../slideLayouts/slideLayout234.xml" /><Relationship Id="rId3" Type="http://schemas.openxmlformats.org/officeDocument/2006/relationships/slideLayout" Target="../slideLayouts/slideLayout235.xml" /><Relationship Id="rId4" Type="http://schemas.openxmlformats.org/officeDocument/2006/relationships/slideLayout" Target="../slideLayouts/slideLayout236.xml" /><Relationship Id="rId5" Type="http://schemas.openxmlformats.org/officeDocument/2006/relationships/slideLayout" Target="../slideLayouts/slideLayout237.xml" /><Relationship Id="rId6" Type="http://schemas.openxmlformats.org/officeDocument/2006/relationships/slideLayout" Target="../slideLayouts/slideLayout238.xml" /><Relationship Id="rId7" Type="http://schemas.openxmlformats.org/officeDocument/2006/relationships/slideLayout" Target="../slideLayouts/slideLayout239.xml" /><Relationship Id="rId8" Type="http://schemas.openxmlformats.org/officeDocument/2006/relationships/slideLayout" Target="../slideLayouts/slideLayout240.xml" /><Relationship Id="rId9" Type="http://schemas.openxmlformats.org/officeDocument/2006/relationships/slideLayout" Target="../slideLayouts/slideLayout241.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244.xml" /><Relationship Id="rId10" Type="http://schemas.openxmlformats.org/officeDocument/2006/relationships/slideLayout" Target="../slideLayouts/slideLayout253.xml" /><Relationship Id="rId11" Type="http://schemas.openxmlformats.org/officeDocument/2006/relationships/slideLayout" Target="../slideLayouts/slideLayout254.xml" /><Relationship Id="rId12" Type="http://schemas.openxmlformats.org/officeDocument/2006/relationships/theme" Target="../theme/theme19.xml" /><Relationship Id="rId2" Type="http://schemas.openxmlformats.org/officeDocument/2006/relationships/slideLayout" Target="../slideLayouts/slideLayout245.xml" /><Relationship Id="rId3" Type="http://schemas.openxmlformats.org/officeDocument/2006/relationships/slideLayout" Target="../slideLayouts/slideLayout246.xml" /><Relationship Id="rId4" Type="http://schemas.openxmlformats.org/officeDocument/2006/relationships/slideLayout" Target="../slideLayouts/slideLayout247.xml" /><Relationship Id="rId5" Type="http://schemas.openxmlformats.org/officeDocument/2006/relationships/slideLayout" Target="../slideLayouts/slideLayout248.xml" /><Relationship Id="rId6" Type="http://schemas.openxmlformats.org/officeDocument/2006/relationships/slideLayout" Target="../slideLayouts/slideLayout249.xml" /><Relationship Id="rId7" Type="http://schemas.openxmlformats.org/officeDocument/2006/relationships/slideLayout" Target="../slideLayouts/slideLayout250.xml" /><Relationship Id="rId8" Type="http://schemas.openxmlformats.org/officeDocument/2006/relationships/slideLayout" Target="../slideLayouts/slideLayout251.xml" /><Relationship Id="rId9" Type="http://schemas.openxmlformats.org/officeDocument/2006/relationships/slideLayout" Target="../slideLayouts/slideLayout252.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255.xml" /><Relationship Id="rId10" Type="http://schemas.openxmlformats.org/officeDocument/2006/relationships/slideLayout" Target="../slideLayouts/slideLayout264.xml" /><Relationship Id="rId11" Type="http://schemas.openxmlformats.org/officeDocument/2006/relationships/slideLayout" Target="../slideLayouts/slideLayout265.xml" /><Relationship Id="rId12" Type="http://schemas.openxmlformats.org/officeDocument/2006/relationships/slideLayout" Target="../slideLayouts/slideLayout266.xml" /><Relationship Id="rId13" Type="http://schemas.openxmlformats.org/officeDocument/2006/relationships/slideLayout" Target="../slideLayouts/slideLayout267.xml" /><Relationship Id="rId14" Type="http://schemas.openxmlformats.org/officeDocument/2006/relationships/slideLayout" Target="../slideLayouts/slideLayout268.xml" /><Relationship Id="rId15" Type="http://schemas.openxmlformats.org/officeDocument/2006/relationships/slideLayout" Target="../slideLayouts/slideLayout269.xml" /><Relationship Id="rId16" Type="http://schemas.openxmlformats.org/officeDocument/2006/relationships/slideLayout" Target="../slideLayouts/slideLayout270.xml" /><Relationship Id="rId17" Type="http://schemas.openxmlformats.org/officeDocument/2006/relationships/theme" Target="../theme/theme20.xml" /><Relationship Id="rId2" Type="http://schemas.openxmlformats.org/officeDocument/2006/relationships/slideLayout" Target="../slideLayouts/slideLayout256.xml" /><Relationship Id="rId3" Type="http://schemas.openxmlformats.org/officeDocument/2006/relationships/slideLayout" Target="../slideLayouts/slideLayout257.xml" /><Relationship Id="rId4" Type="http://schemas.openxmlformats.org/officeDocument/2006/relationships/slideLayout" Target="../slideLayouts/slideLayout258.xml" /><Relationship Id="rId5" Type="http://schemas.openxmlformats.org/officeDocument/2006/relationships/slideLayout" Target="../slideLayouts/slideLayout259.xml" /><Relationship Id="rId6" Type="http://schemas.openxmlformats.org/officeDocument/2006/relationships/slideLayout" Target="../slideLayouts/slideLayout260.xml" /><Relationship Id="rId7" Type="http://schemas.openxmlformats.org/officeDocument/2006/relationships/slideLayout" Target="../slideLayouts/slideLayout261.xml" /><Relationship Id="rId8" Type="http://schemas.openxmlformats.org/officeDocument/2006/relationships/slideLayout" Target="../slideLayouts/slideLayout262.xml" /><Relationship Id="rId9" Type="http://schemas.openxmlformats.org/officeDocument/2006/relationships/slideLayout" Target="../slideLayouts/slideLayout263.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271.xml" /><Relationship Id="rId10" Type="http://schemas.openxmlformats.org/officeDocument/2006/relationships/slideLayout" Target="../slideLayouts/slideLayout280.xml" /><Relationship Id="rId11" Type="http://schemas.openxmlformats.org/officeDocument/2006/relationships/slideLayout" Target="../slideLayouts/slideLayout281.xml" /><Relationship Id="rId12" Type="http://schemas.openxmlformats.org/officeDocument/2006/relationships/theme" Target="../theme/theme21.xml" /><Relationship Id="rId2" Type="http://schemas.openxmlformats.org/officeDocument/2006/relationships/slideLayout" Target="../slideLayouts/slideLayout272.xml" /><Relationship Id="rId3" Type="http://schemas.openxmlformats.org/officeDocument/2006/relationships/slideLayout" Target="../slideLayouts/slideLayout273.xml" /><Relationship Id="rId4" Type="http://schemas.openxmlformats.org/officeDocument/2006/relationships/slideLayout" Target="../slideLayouts/slideLayout274.xml" /><Relationship Id="rId5" Type="http://schemas.openxmlformats.org/officeDocument/2006/relationships/slideLayout" Target="../slideLayouts/slideLayout275.xml" /><Relationship Id="rId6" Type="http://schemas.openxmlformats.org/officeDocument/2006/relationships/slideLayout" Target="../slideLayouts/slideLayout276.xml" /><Relationship Id="rId7" Type="http://schemas.openxmlformats.org/officeDocument/2006/relationships/slideLayout" Target="../slideLayouts/slideLayout277.xml" /><Relationship Id="rId8" Type="http://schemas.openxmlformats.org/officeDocument/2006/relationships/slideLayout" Target="../slideLayouts/slideLayout278.xml" /><Relationship Id="rId9" Type="http://schemas.openxmlformats.org/officeDocument/2006/relationships/slideLayout" Target="../slideLayouts/slideLayout279.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282.xml" /><Relationship Id="rId10" Type="http://schemas.openxmlformats.org/officeDocument/2006/relationships/slideLayout" Target="../slideLayouts/slideLayout291.xml" /><Relationship Id="rId11" Type="http://schemas.openxmlformats.org/officeDocument/2006/relationships/slideLayout" Target="../slideLayouts/slideLayout292.xml" /><Relationship Id="rId12" Type="http://schemas.openxmlformats.org/officeDocument/2006/relationships/theme" Target="../theme/theme22.xml" /><Relationship Id="rId2" Type="http://schemas.openxmlformats.org/officeDocument/2006/relationships/slideLayout" Target="../slideLayouts/slideLayout283.xml" /><Relationship Id="rId3" Type="http://schemas.openxmlformats.org/officeDocument/2006/relationships/slideLayout" Target="../slideLayouts/slideLayout284.xml" /><Relationship Id="rId4" Type="http://schemas.openxmlformats.org/officeDocument/2006/relationships/slideLayout" Target="../slideLayouts/slideLayout285.xml" /><Relationship Id="rId5" Type="http://schemas.openxmlformats.org/officeDocument/2006/relationships/slideLayout" Target="../slideLayouts/slideLayout286.xml" /><Relationship Id="rId6" Type="http://schemas.openxmlformats.org/officeDocument/2006/relationships/slideLayout" Target="../slideLayouts/slideLayout287.xml" /><Relationship Id="rId7" Type="http://schemas.openxmlformats.org/officeDocument/2006/relationships/slideLayout" Target="../slideLayouts/slideLayout288.xml" /><Relationship Id="rId8" Type="http://schemas.openxmlformats.org/officeDocument/2006/relationships/slideLayout" Target="../slideLayouts/slideLayout289.xml" /><Relationship Id="rId9" Type="http://schemas.openxmlformats.org/officeDocument/2006/relationships/slideLayout" Target="../slideLayouts/slideLayout290.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293.xml" /><Relationship Id="rId10" Type="http://schemas.openxmlformats.org/officeDocument/2006/relationships/slideLayout" Target="../slideLayouts/slideLayout302.xml" /><Relationship Id="rId11" Type="http://schemas.openxmlformats.org/officeDocument/2006/relationships/slideLayout" Target="../slideLayouts/slideLayout303.xml" /><Relationship Id="rId12" Type="http://schemas.openxmlformats.org/officeDocument/2006/relationships/slideLayout" Target="../slideLayouts/slideLayout304.xml" /><Relationship Id="rId13" Type="http://schemas.openxmlformats.org/officeDocument/2006/relationships/slideLayout" Target="../slideLayouts/slideLayout305.xml" /><Relationship Id="rId14" Type="http://schemas.openxmlformats.org/officeDocument/2006/relationships/slideLayout" Target="../slideLayouts/slideLayout306.xml" /><Relationship Id="rId15" Type="http://schemas.openxmlformats.org/officeDocument/2006/relationships/slideLayout" Target="../slideLayouts/slideLayout307.xml" /><Relationship Id="rId16" Type="http://schemas.openxmlformats.org/officeDocument/2006/relationships/slideLayout" Target="../slideLayouts/slideLayout308.xml" /><Relationship Id="rId17" Type="http://schemas.openxmlformats.org/officeDocument/2006/relationships/theme" Target="../theme/theme23.xml" /><Relationship Id="rId2" Type="http://schemas.openxmlformats.org/officeDocument/2006/relationships/slideLayout" Target="../slideLayouts/slideLayout294.xml" /><Relationship Id="rId3" Type="http://schemas.openxmlformats.org/officeDocument/2006/relationships/slideLayout" Target="../slideLayouts/slideLayout295.xml" /><Relationship Id="rId4" Type="http://schemas.openxmlformats.org/officeDocument/2006/relationships/slideLayout" Target="../slideLayouts/slideLayout296.xml" /><Relationship Id="rId5" Type="http://schemas.openxmlformats.org/officeDocument/2006/relationships/slideLayout" Target="../slideLayouts/slideLayout297.xml" /><Relationship Id="rId6" Type="http://schemas.openxmlformats.org/officeDocument/2006/relationships/slideLayout" Target="../slideLayouts/slideLayout298.xml" /><Relationship Id="rId7" Type="http://schemas.openxmlformats.org/officeDocument/2006/relationships/slideLayout" Target="../slideLayouts/slideLayout299.xml" /><Relationship Id="rId8" Type="http://schemas.openxmlformats.org/officeDocument/2006/relationships/slideLayout" Target="../slideLayouts/slideLayout300.xml" /><Relationship Id="rId9" Type="http://schemas.openxmlformats.org/officeDocument/2006/relationships/slideLayout" Target="../slideLayouts/slideLayout301.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309.xml" /><Relationship Id="rId10" Type="http://schemas.openxmlformats.org/officeDocument/2006/relationships/slideLayout" Target="../slideLayouts/slideLayout318.xml" /><Relationship Id="rId11" Type="http://schemas.openxmlformats.org/officeDocument/2006/relationships/slideLayout" Target="../slideLayouts/slideLayout319.xml" /><Relationship Id="rId12" Type="http://schemas.openxmlformats.org/officeDocument/2006/relationships/theme" Target="../theme/theme24.xml" /><Relationship Id="rId2" Type="http://schemas.openxmlformats.org/officeDocument/2006/relationships/slideLayout" Target="../slideLayouts/slideLayout310.xml" /><Relationship Id="rId3" Type="http://schemas.openxmlformats.org/officeDocument/2006/relationships/slideLayout" Target="../slideLayouts/slideLayout311.xml" /><Relationship Id="rId4" Type="http://schemas.openxmlformats.org/officeDocument/2006/relationships/slideLayout" Target="../slideLayouts/slideLayout312.xml" /><Relationship Id="rId5" Type="http://schemas.openxmlformats.org/officeDocument/2006/relationships/slideLayout" Target="../slideLayouts/slideLayout313.xml" /><Relationship Id="rId6" Type="http://schemas.openxmlformats.org/officeDocument/2006/relationships/slideLayout" Target="../slideLayouts/slideLayout314.xml" /><Relationship Id="rId7" Type="http://schemas.openxmlformats.org/officeDocument/2006/relationships/slideLayout" Target="../slideLayouts/slideLayout315.xml" /><Relationship Id="rId8" Type="http://schemas.openxmlformats.org/officeDocument/2006/relationships/slideLayout" Target="../slideLayouts/slideLayout316.xml" /><Relationship Id="rId9" Type="http://schemas.openxmlformats.org/officeDocument/2006/relationships/slideLayout" Target="../slideLayouts/slideLayout317.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320.xml" /><Relationship Id="rId10" Type="http://schemas.openxmlformats.org/officeDocument/2006/relationships/slideLayout" Target="../slideLayouts/slideLayout329.xml" /><Relationship Id="rId11" Type="http://schemas.openxmlformats.org/officeDocument/2006/relationships/slideLayout" Target="../slideLayouts/slideLayout330.xml" /><Relationship Id="rId12" Type="http://schemas.openxmlformats.org/officeDocument/2006/relationships/theme" Target="../theme/theme25.xml" /><Relationship Id="rId2" Type="http://schemas.openxmlformats.org/officeDocument/2006/relationships/slideLayout" Target="../slideLayouts/slideLayout321.xml" /><Relationship Id="rId3" Type="http://schemas.openxmlformats.org/officeDocument/2006/relationships/slideLayout" Target="../slideLayouts/slideLayout322.xml" /><Relationship Id="rId4" Type="http://schemas.openxmlformats.org/officeDocument/2006/relationships/slideLayout" Target="../slideLayouts/slideLayout323.xml" /><Relationship Id="rId5" Type="http://schemas.openxmlformats.org/officeDocument/2006/relationships/slideLayout" Target="../slideLayouts/slideLayout324.xml" /><Relationship Id="rId6" Type="http://schemas.openxmlformats.org/officeDocument/2006/relationships/slideLayout" Target="../slideLayouts/slideLayout325.xml" /><Relationship Id="rId7" Type="http://schemas.openxmlformats.org/officeDocument/2006/relationships/slideLayout" Target="../slideLayouts/slideLayout326.xml" /><Relationship Id="rId8" Type="http://schemas.openxmlformats.org/officeDocument/2006/relationships/slideLayout" Target="../slideLayouts/slideLayout327.xml" /><Relationship Id="rId9" Type="http://schemas.openxmlformats.org/officeDocument/2006/relationships/slideLayout" Target="../slideLayouts/slideLayout328.xml" /></Relationships>
</file>

<file path=ppt/slideMasters/_rels/slideMaster26.xml.rels>&#65279;<?xml version="1.0" encoding="utf-8" standalone="yes"?><Relationships xmlns="http://schemas.openxmlformats.org/package/2006/relationships"><Relationship Id="rId1" Type="http://schemas.openxmlformats.org/officeDocument/2006/relationships/slideLayout" Target="../slideLayouts/slideLayout331.xml" /><Relationship Id="rId10" Type="http://schemas.openxmlformats.org/officeDocument/2006/relationships/slideLayout" Target="../slideLayouts/slideLayout340.xml" /><Relationship Id="rId11" Type="http://schemas.openxmlformats.org/officeDocument/2006/relationships/slideLayout" Target="../slideLayouts/slideLayout341.xml" /><Relationship Id="rId12" Type="http://schemas.openxmlformats.org/officeDocument/2006/relationships/slideLayout" Target="../slideLayouts/slideLayout342.xml" /><Relationship Id="rId13" Type="http://schemas.openxmlformats.org/officeDocument/2006/relationships/slideLayout" Target="../slideLayouts/slideLayout343.xml" /><Relationship Id="rId14" Type="http://schemas.openxmlformats.org/officeDocument/2006/relationships/slideLayout" Target="../slideLayouts/slideLayout344.xml" /><Relationship Id="rId15" Type="http://schemas.openxmlformats.org/officeDocument/2006/relationships/slideLayout" Target="../slideLayouts/slideLayout345.xml" /><Relationship Id="rId16" Type="http://schemas.openxmlformats.org/officeDocument/2006/relationships/slideLayout" Target="../slideLayouts/slideLayout346.xml" /><Relationship Id="rId17" Type="http://schemas.openxmlformats.org/officeDocument/2006/relationships/theme" Target="../theme/theme26.xml" /><Relationship Id="rId2" Type="http://schemas.openxmlformats.org/officeDocument/2006/relationships/slideLayout" Target="../slideLayouts/slideLayout332.xml" /><Relationship Id="rId3" Type="http://schemas.openxmlformats.org/officeDocument/2006/relationships/slideLayout" Target="../slideLayouts/slideLayout333.xml" /><Relationship Id="rId4" Type="http://schemas.openxmlformats.org/officeDocument/2006/relationships/slideLayout" Target="../slideLayouts/slideLayout334.xml" /><Relationship Id="rId5" Type="http://schemas.openxmlformats.org/officeDocument/2006/relationships/slideLayout" Target="../slideLayouts/slideLayout335.xml" /><Relationship Id="rId6" Type="http://schemas.openxmlformats.org/officeDocument/2006/relationships/slideLayout" Target="../slideLayouts/slideLayout336.xml" /><Relationship Id="rId7" Type="http://schemas.openxmlformats.org/officeDocument/2006/relationships/slideLayout" Target="../slideLayouts/slideLayout337.xml" /><Relationship Id="rId8" Type="http://schemas.openxmlformats.org/officeDocument/2006/relationships/slideLayout" Target="../slideLayouts/slideLayout338.xml" /><Relationship Id="rId9" Type="http://schemas.openxmlformats.org/officeDocument/2006/relationships/slideLayout" Target="../slideLayouts/slideLayout339.xml" /></Relationships>
</file>

<file path=ppt/slideMasters/_rels/slideMaster27.xml.rels>&#65279;<?xml version="1.0" encoding="utf-8" standalone="yes"?><Relationships xmlns="http://schemas.openxmlformats.org/package/2006/relationships"><Relationship Id="rId1" Type="http://schemas.openxmlformats.org/officeDocument/2006/relationships/slideLayout" Target="../slideLayouts/slideLayout347.xml" /><Relationship Id="rId10" Type="http://schemas.openxmlformats.org/officeDocument/2006/relationships/slideLayout" Target="../slideLayouts/slideLayout356.xml" /><Relationship Id="rId11" Type="http://schemas.openxmlformats.org/officeDocument/2006/relationships/slideLayout" Target="../slideLayouts/slideLayout357.xml" /><Relationship Id="rId12" Type="http://schemas.openxmlformats.org/officeDocument/2006/relationships/theme" Target="../theme/theme27.xml" /><Relationship Id="rId2" Type="http://schemas.openxmlformats.org/officeDocument/2006/relationships/slideLayout" Target="../slideLayouts/slideLayout348.xml" /><Relationship Id="rId3" Type="http://schemas.openxmlformats.org/officeDocument/2006/relationships/slideLayout" Target="../slideLayouts/slideLayout349.xml" /><Relationship Id="rId4" Type="http://schemas.openxmlformats.org/officeDocument/2006/relationships/slideLayout" Target="../slideLayouts/slideLayout350.xml" /><Relationship Id="rId5" Type="http://schemas.openxmlformats.org/officeDocument/2006/relationships/slideLayout" Target="../slideLayouts/slideLayout351.xml" /><Relationship Id="rId6" Type="http://schemas.openxmlformats.org/officeDocument/2006/relationships/slideLayout" Target="../slideLayouts/slideLayout352.xml" /><Relationship Id="rId7" Type="http://schemas.openxmlformats.org/officeDocument/2006/relationships/slideLayout" Target="../slideLayouts/slideLayout353.xml" /><Relationship Id="rId8" Type="http://schemas.openxmlformats.org/officeDocument/2006/relationships/slideLayout" Target="../slideLayouts/slideLayout354.xml" /><Relationship Id="rId9" Type="http://schemas.openxmlformats.org/officeDocument/2006/relationships/slideLayout" Target="../slideLayouts/slideLayout355.xml" /></Relationships>
</file>

<file path=ppt/slideMasters/_rels/slideMaster28.xml.rels>&#65279;<?xml version="1.0" encoding="utf-8" standalone="yes"?><Relationships xmlns="http://schemas.openxmlformats.org/package/2006/relationships"><Relationship Id="rId1" Type="http://schemas.openxmlformats.org/officeDocument/2006/relationships/slideLayout" Target="../slideLayouts/slideLayout358.xml" /><Relationship Id="rId10" Type="http://schemas.openxmlformats.org/officeDocument/2006/relationships/slideLayout" Target="../slideLayouts/slideLayout367.xml" /><Relationship Id="rId11" Type="http://schemas.openxmlformats.org/officeDocument/2006/relationships/slideLayout" Target="../slideLayouts/slideLayout368.xml" /><Relationship Id="rId12" Type="http://schemas.openxmlformats.org/officeDocument/2006/relationships/theme" Target="../theme/theme28.xml" /><Relationship Id="rId2" Type="http://schemas.openxmlformats.org/officeDocument/2006/relationships/slideLayout" Target="../slideLayouts/slideLayout359.xml" /><Relationship Id="rId3" Type="http://schemas.openxmlformats.org/officeDocument/2006/relationships/slideLayout" Target="../slideLayouts/slideLayout360.xml" /><Relationship Id="rId4" Type="http://schemas.openxmlformats.org/officeDocument/2006/relationships/slideLayout" Target="../slideLayouts/slideLayout361.xml" /><Relationship Id="rId5" Type="http://schemas.openxmlformats.org/officeDocument/2006/relationships/slideLayout" Target="../slideLayouts/slideLayout362.xml" /><Relationship Id="rId6" Type="http://schemas.openxmlformats.org/officeDocument/2006/relationships/slideLayout" Target="../slideLayouts/slideLayout363.xml" /><Relationship Id="rId7" Type="http://schemas.openxmlformats.org/officeDocument/2006/relationships/slideLayout" Target="../slideLayouts/slideLayout364.xml" /><Relationship Id="rId8" Type="http://schemas.openxmlformats.org/officeDocument/2006/relationships/slideLayout" Target="../slideLayouts/slideLayout365.xml" /><Relationship Id="rId9" Type="http://schemas.openxmlformats.org/officeDocument/2006/relationships/slideLayout" Target="../slideLayouts/slideLayout366.xml" /></Relationships>
</file>

<file path=ppt/slideMasters/_rels/slideMaster29.xml.rels>&#65279;<?xml version="1.0" encoding="utf-8" standalone="yes"?><Relationships xmlns="http://schemas.openxmlformats.org/package/2006/relationships"><Relationship Id="rId1" Type="http://schemas.openxmlformats.org/officeDocument/2006/relationships/slideLayout" Target="../slideLayouts/slideLayout369.xml" /><Relationship Id="rId10" Type="http://schemas.openxmlformats.org/officeDocument/2006/relationships/slideLayout" Target="../slideLayouts/slideLayout378.xml" /><Relationship Id="rId11" Type="http://schemas.openxmlformats.org/officeDocument/2006/relationships/slideLayout" Target="../slideLayouts/slideLayout379.xml" /><Relationship Id="rId12" Type="http://schemas.openxmlformats.org/officeDocument/2006/relationships/theme" Target="../theme/theme29.xml" /><Relationship Id="rId2" Type="http://schemas.openxmlformats.org/officeDocument/2006/relationships/slideLayout" Target="../slideLayouts/slideLayout370.xml" /><Relationship Id="rId3" Type="http://schemas.openxmlformats.org/officeDocument/2006/relationships/slideLayout" Target="../slideLayouts/slideLayout371.xml" /><Relationship Id="rId4" Type="http://schemas.openxmlformats.org/officeDocument/2006/relationships/slideLayout" Target="../slideLayouts/slideLayout372.xml" /><Relationship Id="rId5" Type="http://schemas.openxmlformats.org/officeDocument/2006/relationships/slideLayout" Target="../slideLayouts/slideLayout373.xml" /><Relationship Id="rId6" Type="http://schemas.openxmlformats.org/officeDocument/2006/relationships/slideLayout" Target="../slideLayouts/slideLayout374.xml" /><Relationship Id="rId7" Type="http://schemas.openxmlformats.org/officeDocument/2006/relationships/slideLayout" Target="../slideLayouts/slideLayout375.xml" /><Relationship Id="rId8" Type="http://schemas.openxmlformats.org/officeDocument/2006/relationships/slideLayout" Target="../slideLayouts/slideLayout376.xml" /><Relationship Id="rId9" Type="http://schemas.openxmlformats.org/officeDocument/2006/relationships/slideLayout" Target="../slideLayouts/slideLayout377.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slideLayout" Target="../slideLayouts/slideLayout37.xml" /><Relationship Id="rId11" Type="http://schemas.openxmlformats.org/officeDocument/2006/relationships/slideLayout" Target="../slideLayouts/slideLayout38.xml" /><Relationship Id="rId12" Type="http://schemas.openxmlformats.org/officeDocument/2006/relationships/slideLayout" Target="../slideLayouts/slideLayout39.xml" /><Relationship Id="rId13" Type="http://schemas.openxmlformats.org/officeDocument/2006/relationships/slideLayout" Target="../slideLayouts/slideLayout40.xml" /><Relationship Id="rId14" Type="http://schemas.openxmlformats.org/officeDocument/2006/relationships/slideLayout" Target="../slideLayouts/slideLayout41.xml" /><Relationship Id="rId15" Type="http://schemas.openxmlformats.org/officeDocument/2006/relationships/slideLayout" Target="../slideLayouts/slideLayout42.xml" /><Relationship Id="rId16" Type="http://schemas.openxmlformats.org/officeDocument/2006/relationships/slideLayout" Target="../slideLayouts/slideLayout43.xml" /><Relationship Id="rId17" Type="http://schemas.openxmlformats.org/officeDocument/2006/relationships/theme" Target="../theme/theme3.xml" /><Relationship Id="rId2" Type="http://schemas.openxmlformats.org/officeDocument/2006/relationships/slideLayout" Target="../slideLayouts/slideLayout29.xml" /><Relationship Id="rId3" Type="http://schemas.openxmlformats.org/officeDocument/2006/relationships/slideLayout" Target="../slideLayouts/slideLayout30.xml" /><Relationship Id="rId4" Type="http://schemas.openxmlformats.org/officeDocument/2006/relationships/slideLayout" Target="../slideLayouts/slideLayout31.xml" /><Relationship Id="rId5" Type="http://schemas.openxmlformats.org/officeDocument/2006/relationships/slideLayout" Target="../slideLayouts/slideLayout32.xml" /><Relationship Id="rId6" Type="http://schemas.openxmlformats.org/officeDocument/2006/relationships/slideLayout" Target="../slideLayouts/slideLayout33.xml" /><Relationship Id="rId7" Type="http://schemas.openxmlformats.org/officeDocument/2006/relationships/slideLayout" Target="../slideLayouts/slideLayout34.xml" /><Relationship Id="rId8" Type="http://schemas.openxmlformats.org/officeDocument/2006/relationships/slideLayout" Target="../slideLayouts/slideLayout35.xml" /><Relationship Id="rId9" Type="http://schemas.openxmlformats.org/officeDocument/2006/relationships/slideLayout" Target="../slideLayouts/slideLayout36.xml" /></Relationships>
</file>

<file path=ppt/slideMasters/_rels/slideMaster30.xml.rels>&#65279;<?xml version="1.0" encoding="utf-8" standalone="yes"?><Relationships xmlns="http://schemas.openxmlformats.org/package/2006/relationships"><Relationship Id="rId1" Type="http://schemas.openxmlformats.org/officeDocument/2006/relationships/slideLayout" Target="../slideLayouts/slideLayout380.xml" /><Relationship Id="rId10" Type="http://schemas.openxmlformats.org/officeDocument/2006/relationships/slideLayout" Target="../slideLayouts/slideLayout389.xml" /><Relationship Id="rId11" Type="http://schemas.openxmlformats.org/officeDocument/2006/relationships/slideLayout" Target="../slideLayouts/slideLayout390.xml" /><Relationship Id="rId12" Type="http://schemas.openxmlformats.org/officeDocument/2006/relationships/theme" Target="../theme/theme30.xml" /><Relationship Id="rId2" Type="http://schemas.openxmlformats.org/officeDocument/2006/relationships/slideLayout" Target="../slideLayouts/slideLayout381.xml" /><Relationship Id="rId3" Type="http://schemas.openxmlformats.org/officeDocument/2006/relationships/slideLayout" Target="../slideLayouts/slideLayout382.xml" /><Relationship Id="rId4" Type="http://schemas.openxmlformats.org/officeDocument/2006/relationships/slideLayout" Target="../slideLayouts/slideLayout383.xml" /><Relationship Id="rId5" Type="http://schemas.openxmlformats.org/officeDocument/2006/relationships/slideLayout" Target="../slideLayouts/slideLayout384.xml" /><Relationship Id="rId6" Type="http://schemas.openxmlformats.org/officeDocument/2006/relationships/slideLayout" Target="../slideLayouts/slideLayout385.xml" /><Relationship Id="rId7" Type="http://schemas.openxmlformats.org/officeDocument/2006/relationships/slideLayout" Target="../slideLayouts/slideLayout386.xml" /><Relationship Id="rId8" Type="http://schemas.openxmlformats.org/officeDocument/2006/relationships/slideLayout" Target="../slideLayouts/slideLayout387.xml" /><Relationship Id="rId9" Type="http://schemas.openxmlformats.org/officeDocument/2006/relationships/slideLayout" Target="../slideLayouts/slideLayout388.xml" /></Relationships>
</file>

<file path=ppt/slideMasters/_rels/slideMaster31.xml.rels>&#65279;<?xml version="1.0" encoding="utf-8" standalone="yes"?><Relationships xmlns="http://schemas.openxmlformats.org/package/2006/relationships"><Relationship Id="rId1" Type="http://schemas.openxmlformats.org/officeDocument/2006/relationships/slideLayout" Target="../slideLayouts/slideLayout391.xml" /><Relationship Id="rId10" Type="http://schemas.openxmlformats.org/officeDocument/2006/relationships/slideLayout" Target="../slideLayouts/slideLayout400.xml" /><Relationship Id="rId11" Type="http://schemas.openxmlformats.org/officeDocument/2006/relationships/slideLayout" Target="../slideLayouts/slideLayout401.xml" /><Relationship Id="rId12" Type="http://schemas.openxmlformats.org/officeDocument/2006/relationships/theme" Target="../theme/theme31.xml" /><Relationship Id="rId2" Type="http://schemas.openxmlformats.org/officeDocument/2006/relationships/slideLayout" Target="../slideLayouts/slideLayout392.xml" /><Relationship Id="rId3" Type="http://schemas.openxmlformats.org/officeDocument/2006/relationships/slideLayout" Target="../slideLayouts/slideLayout393.xml" /><Relationship Id="rId4" Type="http://schemas.openxmlformats.org/officeDocument/2006/relationships/slideLayout" Target="../slideLayouts/slideLayout394.xml" /><Relationship Id="rId5" Type="http://schemas.openxmlformats.org/officeDocument/2006/relationships/slideLayout" Target="../slideLayouts/slideLayout395.xml" /><Relationship Id="rId6" Type="http://schemas.openxmlformats.org/officeDocument/2006/relationships/slideLayout" Target="../slideLayouts/slideLayout396.xml" /><Relationship Id="rId7" Type="http://schemas.openxmlformats.org/officeDocument/2006/relationships/slideLayout" Target="../slideLayouts/slideLayout397.xml" /><Relationship Id="rId8" Type="http://schemas.openxmlformats.org/officeDocument/2006/relationships/slideLayout" Target="../slideLayouts/slideLayout398.xml" /><Relationship Id="rId9" Type="http://schemas.openxmlformats.org/officeDocument/2006/relationships/slideLayout" Target="../slideLayouts/slideLayout399.xml" /></Relationships>
</file>

<file path=ppt/slideMasters/_rels/slideMaster32.xml.rels>&#65279;<?xml version="1.0" encoding="utf-8" standalone="yes"?><Relationships xmlns="http://schemas.openxmlformats.org/package/2006/relationships"><Relationship Id="rId1" Type="http://schemas.openxmlformats.org/officeDocument/2006/relationships/slideLayout" Target="../slideLayouts/slideLayout402.xml" /><Relationship Id="rId10" Type="http://schemas.openxmlformats.org/officeDocument/2006/relationships/slideLayout" Target="../slideLayouts/slideLayout411.xml" /><Relationship Id="rId11" Type="http://schemas.openxmlformats.org/officeDocument/2006/relationships/slideLayout" Target="../slideLayouts/slideLayout412.xml" /><Relationship Id="rId12" Type="http://schemas.openxmlformats.org/officeDocument/2006/relationships/theme" Target="../theme/theme32.xml" /><Relationship Id="rId2" Type="http://schemas.openxmlformats.org/officeDocument/2006/relationships/slideLayout" Target="../slideLayouts/slideLayout403.xml" /><Relationship Id="rId3" Type="http://schemas.openxmlformats.org/officeDocument/2006/relationships/slideLayout" Target="../slideLayouts/slideLayout404.xml" /><Relationship Id="rId4" Type="http://schemas.openxmlformats.org/officeDocument/2006/relationships/slideLayout" Target="../slideLayouts/slideLayout405.xml" /><Relationship Id="rId5" Type="http://schemas.openxmlformats.org/officeDocument/2006/relationships/slideLayout" Target="../slideLayouts/slideLayout406.xml" /><Relationship Id="rId6" Type="http://schemas.openxmlformats.org/officeDocument/2006/relationships/slideLayout" Target="../slideLayouts/slideLayout407.xml" /><Relationship Id="rId7" Type="http://schemas.openxmlformats.org/officeDocument/2006/relationships/slideLayout" Target="../slideLayouts/slideLayout408.xml" /><Relationship Id="rId8" Type="http://schemas.openxmlformats.org/officeDocument/2006/relationships/slideLayout" Target="../slideLayouts/slideLayout409.xml" /><Relationship Id="rId9" Type="http://schemas.openxmlformats.org/officeDocument/2006/relationships/slideLayout" Target="../slideLayouts/slideLayout410.xml" /></Relationships>
</file>

<file path=ppt/slideMasters/_rels/slideMaster33.xml.rels>&#65279;<?xml version="1.0" encoding="utf-8" standalone="yes"?><Relationships xmlns="http://schemas.openxmlformats.org/package/2006/relationships"><Relationship Id="rId1" Type="http://schemas.openxmlformats.org/officeDocument/2006/relationships/slideLayout" Target="../slideLayouts/slideLayout413.xml" /><Relationship Id="rId10" Type="http://schemas.openxmlformats.org/officeDocument/2006/relationships/slideLayout" Target="../slideLayouts/slideLayout422.xml" /><Relationship Id="rId11" Type="http://schemas.openxmlformats.org/officeDocument/2006/relationships/slideLayout" Target="../slideLayouts/slideLayout423.xml" /><Relationship Id="rId12" Type="http://schemas.openxmlformats.org/officeDocument/2006/relationships/theme" Target="../theme/theme33.xml" /><Relationship Id="rId2" Type="http://schemas.openxmlformats.org/officeDocument/2006/relationships/slideLayout" Target="../slideLayouts/slideLayout414.xml" /><Relationship Id="rId3" Type="http://schemas.openxmlformats.org/officeDocument/2006/relationships/slideLayout" Target="../slideLayouts/slideLayout415.xml" /><Relationship Id="rId4" Type="http://schemas.openxmlformats.org/officeDocument/2006/relationships/slideLayout" Target="../slideLayouts/slideLayout416.xml" /><Relationship Id="rId5" Type="http://schemas.openxmlformats.org/officeDocument/2006/relationships/slideLayout" Target="../slideLayouts/slideLayout417.xml" /><Relationship Id="rId6" Type="http://schemas.openxmlformats.org/officeDocument/2006/relationships/slideLayout" Target="../slideLayouts/slideLayout418.xml" /><Relationship Id="rId7" Type="http://schemas.openxmlformats.org/officeDocument/2006/relationships/slideLayout" Target="../slideLayouts/slideLayout419.xml" /><Relationship Id="rId8" Type="http://schemas.openxmlformats.org/officeDocument/2006/relationships/slideLayout" Target="../slideLayouts/slideLayout420.xml" /><Relationship Id="rId9" Type="http://schemas.openxmlformats.org/officeDocument/2006/relationships/slideLayout" Target="../slideLayouts/slideLayout421.xml" /></Relationships>
</file>

<file path=ppt/slideMasters/_rels/slideMaster34.xml.rels>&#65279;<?xml version="1.0" encoding="utf-8" standalone="yes"?><Relationships xmlns="http://schemas.openxmlformats.org/package/2006/relationships"><Relationship Id="rId1" Type="http://schemas.openxmlformats.org/officeDocument/2006/relationships/slideLayout" Target="../slideLayouts/slideLayout424.xml" /><Relationship Id="rId10" Type="http://schemas.openxmlformats.org/officeDocument/2006/relationships/slideLayout" Target="../slideLayouts/slideLayout433.xml" /><Relationship Id="rId11" Type="http://schemas.openxmlformats.org/officeDocument/2006/relationships/slideLayout" Target="../slideLayouts/slideLayout434.xml" /><Relationship Id="rId12" Type="http://schemas.openxmlformats.org/officeDocument/2006/relationships/theme" Target="../theme/theme34.xml" /><Relationship Id="rId2" Type="http://schemas.openxmlformats.org/officeDocument/2006/relationships/slideLayout" Target="../slideLayouts/slideLayout425.xml" /><Relationship Id="rId3" Type="http://schemas.openxmlformats.org/officeDocument/2006/relationships/slideLayout" Target="../slideLayouts/slideLayout426.xml" /><Relationship Id="rId4" Type="http://schemas.openxmlformats.org/officeDocument/2006/relationships/slideLayout" Target="../slideLayouts/slideLayout427.xml" /><Relationship Id="rId5" Type="http://schemas.openxmlformats.org/officeDocument/2006/relationships/slideLayout" Target="../slideLayouts/slideLayout428.xml" /><Relationship Id="rId6" Type="http://schemas.openxmlformats.org/officeDocument/2006/relationships/slideLayout" Target="../slideLayouts/slideLayout429.xml" /><Relationship Id="rId7" Type="http://schemas.openxmlformats.org/officeDocument/2006/relationships/slideLayout" Target="../slideLayouts/slideLayout430.xml" /><Relationship Id="rId8" Type="http://schemas.openxmlformats.org/officeDocument/2006/relationships/slideLayout" Target="../slideLayouts/slideLayout431.xml" /><Relationship Id="rId9" Type="http://schemas.openxmlformats.org/officeDocument/2006/relationships/slideLayout" Target="../slideLayouts/slideLayout432.xml" /></Relationships>
</file>

<file path=ppt/slideMasters/_rels/slideMaster35.xml.rels>&#65279;<?xml version="1.0" encoding="utf-8" standalone="yes"?><Relationships xmlns="http://schemas.openxmlformats.org/package/2006/relationships"><Relationship Id="rId1" Type="http://schemas.openxmlformats.org/officeDocument/2006/relationships/slideLayout" Target="../slideLayouts/slideLayout435.xml" /><Relationship Id="rId10" Type="http://schemas.openxmlformats.org/officeDocument/2006/relationships/slideLayout" Target="../slideLayouts/slideLayout444.xml" /><Relationship Id="rId11" Type="http://schemas.openxmlformats.org/officeDocument/2006/relationships/slideLayout" Target="../slideLayouts/slideLayout445.xml" /><Relationship Id="rId12" Type="http://schemas.openxmlformats.org/officeDocument/2006/relationships/theme" Target="../theme/theme35.xml" /><Relationship Id="rId2" Type="http://schemas.openxmlformats.org/officeDocument/2006/relationships/slideLayout" Target="../slideLayouts/slideLayout436.xml" /><Relationship Id="rId3" Type="http://schemas.openxmlformats.org/officeDocument/2006/relationships/slideLayout" Target="../slideLayouts/slideLayout437.xml" /><Relationship Id="rId4" Type="http://schemas.openxmlformats.org/officeDocument/2006/relationships/slideLayout" Target="../slideLayouts/slideLayout438.xml" /><Relationship Id="rId5" Type="http://schemas.openxmlformats.org/officeDocument/2006/relationships/slideLayout" Target="../slideLayouts/slideLayout439.xml" /><Relationship Id="rId6" Type="http://schemas.openxmlformats.org/officeDocument/2006/relationships/slideLayout" Target="../slideLayouts/slideLayout440.xml" /><Relationship Id="rId7" Type="http://schemas.openxmlformats.org/officeDocument/2006/relationships/slideLayout" Target="../slideLayouts/slideLayout441.xml" /><Relationship Id="rId8" Type="http://schemas.openxmlformats.org/officeDocument/2006/relationships/slideLayout" Target="../slideLayouts/slideLayout442.xml" /><Relationship Id="rId9" Type="http://schemas.openxmlformats.org/officeDocument/2006/relationships/slideLayout" Target="../slideLayouts/slideLayout443.xml" /></Relationships>
</file>

<file path=ppt/slideMasters/_rels/slideMaster36.xml.rels>&#65279;<?xml version="1.0" encoding="utf-8" standalone="yes"?><Relationships xmlns="http://schemas.openxmlformats.org/package/2006/relationships"><Relationship Id="rId1" Type="http://schemas.openxmlformats.org/officeDocument/2006/relationships/slideLayout" Target="../slideLayouts/slideLayout446.xml" /><Relationship Id="rId10" Type="http://schemas.openxmlformats.org/officeDocument/2006/relationships/slideLayout" Target="../slideLayouts/slideLayout455.xml" /><Relationship Id="rId11" Type="http://schemas.openxmlformats.org/officeDocument/2006/relationships/slideLayout" Target="../slideLayouts/slideLayout456.xml" /><Relationship Id="rId12" Type="http://schemas.openxmlformats.org/officeDocument/2006/relationships/theme" Target="../theme/theme36.xml" /><Relationship Id="rId2" Type="http://schemas.openxmlformats.org/officeDocument/2006/relationships/slideLayout" Target="../slideLayouts/slideLayout447.xml" /><Relationship Id="rId3" Type="http://schemas.openxmlformats.org/officeDocument/2006/relationships/slideLayout" Target="../slideLayouts/slideLayout448.xml" /><Relationship Id="rId4" Type="http://schemas.openxmlformats.org/officeDocument/2006/relationships/slideLayout" Target="../slideLayouts/slideLayout449.xml" /><Relationship Id="rId5" Type="http://schemas.openxmlformats.org/officeDocument/2006/relationships/slideLayout" Target="../slideLayouts/slideLayout450.xml" /><Relationship Id="rId6" Type="http://schemas.openxmlformats.org/officeDocument/2006/relationships/slideLayout" Target="../slideLayouts/slideLayout451.xml" /><Relationship Id="rId7" Type="http://schemas.openxmlformats.org/officeDocument/2006/relationships/slideLayout" Target="../slideLayouts/slideLayout452.xml" /><Relationship Id="rId8" Type="http://schemas.openxmlformats.org/officeDocument/2006/relationships/slideLayout" Target="../slideLayouts/slideLayout453.xml" /><Relationship Id="rId9" Type="http://schemas.openxmlformats.org/officeDocument/2006/relationships/slideLayout" Target="../slideLayouts/slideLayout454.xml" /></Relationships>
</file>

<file path=ppt/slideMasters/_rels/slideMaster37.xml.rels>&#65279;<?xml version="1.0" encoding="utf-8" standalone="yes"?><Relationships xmlns="http://schemas.openxmlformats.org/package/2006/relationships"><Relationship Id="rId1" Type="http://schemas.openxmlformats.org/officeDocument/2006/relationships/slideLayout" Target="../slideLayouts/slideLayout457.xml" /><Relationship Id="rId10" Type="http://schemas.openxmlformats.org/officeDocument/2006/relationships/slideLayout" Target="../slideLayouts/slideLayout466.xml" /><Relationship Id="rId11" Type="http://schemas.openxmlformats.org/officeDocument/2006/relationships/slideLayout" Target="../slideLayouts/slideLayout467.xml" /><Relationship Id="rId12" Type="http://schemas.openxmlformats.org/officeDocument/2006/relationships/theme" Target="../theme/theme37.xml" /><Relationship Id="rId2" Type="http://schemas.openxmlformats.org/officeDocument/2006/relationships/slideLayout" Target="../slideLayouts/slideLayout458.xml" /><Relationship Id="rId3" Type="http://schemas.openxmlformats.org/officeDocument/2006/relationships/slideLayout" Target="../slideLayouts/slideLayout459.xml" /><Relationship Id="rId4" Type="http://schemas.openxmlformats.org/officeDocument/2006/relationships/slideLayout" Target="../slideLayouts/slideLayout460.xml" /><Relationship Id="rId5" Type="http://schemas.openxmlformats.org/officeDocument/2006/relationships/slideLayout" Target="../slideLayouts/slideLayout461.xml" /><Relationship Id="rId6" Type="http://schemas.openxmlformats.org/officeDocument/2006/relationships/slideLayout" Target="../slideLayouts/slideLayout462.xml" /><Relationship Id="rId7" Type="http://schemas.openxmlformats.org/officeDocument/2006/relationships/slideLayout" Target="../slideLayouts/slideLayout463.xml" /><Relationship Id="rId8" Type="http://schemas.openxmlformats.org/officeDocument/2006/relationships/slideLayout" Target="../slideLayouts/slideLayout464.xml" /><Relationship Id="rId9" Type="http://schemas.openxmlformats.org/officeDocument/2006/relationships/slideLayout" Target="../slideLayouts/slideLayout465.xml" /></Relationships>
</file>

<file path=ppt/slideMasters/_rels/slideMaster38.xml.rels>&#65279;<?xml version="1.0" encoding="utf-8" standalone="yes"?><Relationships xmlns="http://schemas.openxmlformats.org/package/2006/relationships"><Relationship Id="rId1" Type="http://schemas.openxmlformats.org/officeDocument/2006/relationships/slideLayout" Target="../slideLayouts/slideLayout468.xml" /><Relationship Id="rId10" Type="http://schemas.openxmlformats.org/officeDocument/2006/relationships/slideLayout" Target="../slideLayouts/slideLayout477.xml" /><Relationship Id="rId11" Type="http://schemas.openxmlformats.org/officeDocument/2006/relationships/slideLayout" Target="../slideLayouts/slideLayout478.xml" /><Relationship Id="rId12" Type="http://schemas.openxmlformats.org/officeDocument/2006/relationships/theme" Target="../theme/theme38.xml" /><Relationship Id="rId2" Type="http://schemas.openxmlformats.org/officeDocument/2006/relationships/slideLayout" Target="../slideLayouts/slideLayout469.xml" /><Relationship Id="rId3" Type="http://schemas.openxmlformats.org/officeDocument/2006/relationships/slideLayout" Target="../slideLayouts/slideLayout470.xml" /><Relationship Id="rId4" Type="http://schemas.openxmlformats.org/officeDocument/2006/relationships/slideLayout" Target="../slideLayouts/slideLayout471.xml" /><Relationship Id="rId5" Type="http://schemas.openxmlformats.org/officeDocument/2006/relationships/slideLayout" Target="../slideLayouts/slideLayout472.xml" /><Relationship Id="rId6" Type="http://schemas.openxmlformats.org/officeDocument/2006/relationships/slideLayout" Target="../slideLayouts/slideLayout473.xml" /><Relationship Id="rId7" Type="http://schemas.openxmlformats.org/officeDocument/2006/relationships/slideLayout" Target="../slideLayouts/slideLayout474.xml" /><Relationship Id="rId8" Type="http://schemas.openxmlformats.org/officeDocument/2006/relationships/slideLayout" Target="../slideLayouts/slideLayout475.xml" /><Relationship Id="rId9" Type="http://schemas.openxmlformats.org/officeDocument/2006/relationships/slideLayout" Target="../slideLayouts/slideLayout476.xml" /></Relationships>
</file>

<file path=ppt/slideMasters/_rels/slideMaster39.xml.rels>&#65279;<?xml version="1.0" encoding="utf-8" standalone="yes"?><Relationships xmlns="http://schemas.openxmlformats.org/package/2006/relationships"><Relationship Id="rId1" Type="http://schemas.openxmlformats.org/officeDocument/2006/relationships/slideLayout" Target="../slideLayouts/slideLayout479.xml" /><Relationship Id="rId10" Type="http://schemas.openxmlformats.org/officeDocument/2006/relationships/slideLayout" Target="../slideLayouts/slideLayout488.xml" /><Relationship Id="rId11" Type="http://schemas.openxmlformats.org/officeDocument/2006/relationships/slideLayout" Target="../slideLayouts/slideLayout489.xml" /><Relationship Id="rId12" Type="http://schemas.openxmlformats.org/officeDocument/2006/relationships/theme" Target="../theme/theme39.xml" /><Relationship Id="rId2" Type="http://schemas.openxmlformats.org/officeDocument/2006/relationships/slideLayout" Target="../slideLayouts/slideLayout480.xml" /><Relationship Id="rId3" Type="http://schemas.openxmlformats.org/officeDocument/2006/relationships/slideLayout" Target="../slideLayouts/slideLayout481.xml" /><Relationship Id="rId4" Type="http://schemas.openxmlformats.org/officeDocument/2006/relationships/slideLayout" Target="../slideLayouts/slideLayout482.xml" /><Relationship Id="rId5" Type="http://schemas.openxmlformats.org/officeDocument/2006/relationships/slideLayout" Target="../slideLayouts/slideLayout483.xml" /><Relationship Id="rId6" Type="http://schemas.openxmlformats.org/officeDocument/2006/relationships/slideLayout" Target="../slideLayouts/slideLayout484.xml" /><Relationship Id="rId7" Type="http://schemas.openxmlformats.org/officeDocument/2006/relationships/slideLayout" Target="../slideLayouts/slideLayout485.xml" /><Relationship Id="rId8" Type="http://schemas.openxmlformats.org/officeDocument/2006/relationships/slideLayout" Target="../slideLayouts/slideLayout486.xml" /><Relationship Id="rId9" Type="http://schemas.openxmlformats.org/officeDocument/2006/relationships/slideLayout" Target="../slideLayouts/slideLayout487.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44.xml" /><Relationship Id="rId10" Type="http://schemas.openxmlformats.org/officeDocument/2006/relationships/slideLayout" Target="../slideLayouts/slideLayout53.xml" /><Relationship Id="rId11" Type="http://schemas.openxmlformats.org/officeDocument/2006/relationships/slideLayout" Target="../slideLayouts/slideLayout54.xml" /><Relationship Id="rId12" Type="http://schemas.openxmlformats.org/officeDocument/2006/relationships/slideLayout" Target="../slideLayouts/slideLayout55.xml" /><Relationship Id="rId13" Type="http://schemas.openxmlformats.org/officeDocument/2006/relationships/slideLayout" Target="../slideLayouts/slideLayout56.xml" /><Relationship Id="rId14" Type="http://schemas.openxmlformats.org/officeDocument/2006/relationships/slideLayout" Target="../slideLayouts/slideLayout57.xml" /><Relationship Id="rId15" Type="http://schemas.openxmlformats.org/officeDocument/2006/relationships/slideLayout" Target="../slideLayouts/slideLayout58.xml" /><Relationship Id="rId16" Type="http://schemas.openxmlformats.org/officeDocument/2006/relationships/slideLayout" Target="../slideLayouts/slideLayout59.xml" /><Relationship Id="rId17" Type="http://schemas.openxmlformats.org/officeDocument/2006/relationships/theme" Target="../theme/theme4.xml" /><Relationship Id="rId2" Type="http://schemas.openxmlformats.org/officeDocument/2006/relationships/slideLayout" Target="../slideLayouts/slideLayout45.xml" /><Relationship Id="rId3" Type="http://schemas.openxmlformats.org/officeDocument/2006/relationships/slideLayout" Target="../slideLayouts/slideLayout46.xml" /><Relationship Id="rId4" Type="http://schemas.openxmlformats.org/officeDocument/2006/relationships/slideLayout" Target="../slideLayouts/slideLayout47.xml" /><Relationship Id="rId5" Type="http://schemas.openxmlformats.org/officeDocument/2006/relationships/slideLayout" Target="../slideLayouts/slideLayout48.xml" /><Relationship Id="rId6" Type="http://schemas.openxmlformats.org/officeDocument/2006/relationships/slideLayout" Target="../slideLayouts/slideLayout49.xml" /><Relationship Id="rId7" Type="http://schemas.openxmlformats.org/officeDocument/2006/relationships/slideLayout" Target="../slideLayouts/slideLayout50.xml" /><Relationship Id="rId8" Type="http://schemas.openxmlformats.org/officeDocument/2006/relationships/slideLayout" Target="../slideLayouts/slideLayout51.xml" /><Relationship Id="rId9" Type="http://schemas.openxmlformats.org/officeDocument/2006/relationships/slideLayout" Target="../slideLayouts/slideLayout52.xml" /></Relationships>
</file>

<file path=ppt/slideMasters/_rels/slideMaster40.xml.rels>&#65279;<?xml version="1.0" encoding="utf-8" standalone="yes"?><Relationships xmlns="http://schemas.openxmlformats.org/package/2006/relationships"><Relationship Id="rId1" Type="http://schemas.openxmlformats.org/officeDocument/2006/relationships/slideLayout" Target="../slideLayouts/slideLayout490.xml" /><Relationship Id="rId10" Type="http://schemas.openxmlformats.org/officeDocument/2006/relationships/slideLayout" Target="../slideLayouts/slideLayout499.xml" /><Relationship Id="rId11" Type="http://schemas.openxmlformats.org/officeDocument/2006/relationships/slideLayout" Target="../slideLayouts/slideLayout500.xml" /><Relationship Id="rId12" Type="http://schemas.openxmlformats.org/officeDocument/2006/relationships/theme" Target="../theme/theme40.xml" /><Relationship Id="rId2" Type="http://schemas.openxmlformats.org/officeDocument/2006/relationships/slideLayout" Target="../slideLayouts/slideLayout491.xml" /><Relationship Id="rId3" Type="http://schemas.openxmlformats.org/officeDocument/2006/relationships/slideLayout" Target="../slideLayouts/slideLayout492.xml" /><Relationship Id="rId4" Type="http://schemas.openxmlformats.org/officeDocument/2006/relationships/slideLayout" Target="../slideLayouts/slideLayout493.xml" /><Relationship Id="rId5" Type="http://schemas.openxmlformats.org/officeDocument/2006/relationships/slideLayout" Target="../slideLayouts/slideLayout494.xml" /><Relationship Id="rId6" Type="http://schemas.openxmlformats.org/officeDocument/2006/relationships/slideLayout" Target="../slideLayouts/slideLayout495.xml" /><Relationship Id="rId7" Type="http://schemas.openxmlformats.org/officeDocument/2006/relationships/slideLayout" Target="../slideLayouts/slideLayout496.xml" /><Relationship Id="rId8" Type="http://schemas.openxmlformats.org/officeDocument/2006/relationships/slideLayout" Target="../slideLayouts/slideLayout497.xml" /><Relationship Id="rId9" Type="http://schemas.openxmlformats.org/officeDocument/2006/relationships/slideLayout" Target="../slideLayouts/slideLayout498.xml" /></Relationships>
</file>

<file path=ppt/slideMasters/_rels/slideMaster41.xml.rels>&#65279;<?xml version="1.0" encoding="utf-8" standalone="yes"?><Relationships xmlns="http://schemas.openxmlformats.org/package/2006/relationships"><Relationship Id="rId1" Type="http://schemas.openxmlformats.org/officeDocument/2006/relationships/slideLayout" Target="../slideLayouts/slideLayout501.xml" /><Relationship Id="rId10" Type="http://schemas.openxmlformats.org/officeDocument/2006/relationships/slideLayout" Target="../slideLayouts/slideLayout510.xml" /><Relationship Id="rId11" Type="http://schemas.openxmlformats.org/officeDocument/2006/relationships/slideLayout" Target="../slideLayouts/slideLayout511.xml" /><Relationship Id="rId12" Type="http://schemas.openxmlformats.org/officeDocument/2006/relationships/theme" Target="../theme/theme41.xml" /><Relationship Id="rId2" Type="http://schemas.openxmlformats.org/officeDocument/2006/relationships/slideLayout" Target="../slideLayouts/slideLayout502.xml" /><Relationship Id="rId3" Type="http://schemas.openxmlformats.org/officeDocument/2006/relationships/slideLayout" Target="../slideLayouts/slideLayout503.xml" /><Relationship Id="rId4" Type="http://schemas.openxmlformats.org/officeDocument/2006/relationships/slideLayout" Target="../slideLayouts/slideLayout504.xml" /><Relationship Id="rId5" Type="http://schemas.openxmlformats.org/officeDocument/2006/relationships/slideLayout" Target="../slideLayouts/slideLayout505.xml" /><Relationship Id="rId6" Type="http://schemas.openxmlformats.org/officeDocument/2006/relationships/slideLayout" Target="../slideLayouts/slideLayout506.xml" /><Relationship Id="rId7" Type="http://schemas.openxmlformats.org/officeDocument/2006/relationships/slideLayout" Target="../slideLayouts/slideLayout507.xml" /><Relationship Id="rId8" Type="http://schemas.openxmlformats.org/officeDocument/2006/relationships/slideLayout" Target="../slideLayouts/slideLayout508.xml" /><Relationship Id="rId9" Type="http://schemas.openxmlformats.org/officeDocument/2006/relationships/slideLayout" Target="../slideLayouts/slideLayout509.xml" /></Relationships>
</file>

<file path=ppt/slideMasters/_rels/slideMaster42.xml.rels>&#65279;<?xml version="1.0" encoding="utf-8" standalone="yes"?><Relationships xmlns="http://schemas.openxmlformats.org/package/2006/relationships"><Relationship Id="rId1" Type="http://schemas.openxmlformats.org/officeDocument/2006/relationships/slideLayout" Target="../slideLayouts/slideLayout512.xml" /><Relationship Id="rId10" Type="http://schemas.openxmlformats.org/officeDocument/2006/relationships/slideLayout" Target="../slideLayouts/slideLayout521.xml" /><Relationship Id="rId11" Type="http://schemas.openxmlformats.org/officeDocument/2006/relationships/slideLayout" Target="../slideLayouts/slideLayout522.xml" /><Relationship Id="rId12" Type="http://schemas.openxmlformats.org/officeDocument/2006/relationships/theme" Target="../theme/theme42.xml" /><Relationship Id="rId2" Type="http://schemas.openxmlformats.org/officeDocument/2006/relationships/slideLayout" Target="../slideLayouts/slideLayout513.xml" /><Relationship Id="rId3" Type="http://schemas.openxmlformats.org/officeDocument/2006/relationships/slideLayout" Target="../slideLayouts/slideLayout514.xml" /><Relationship Id="rId4" Type="http://schemas.openxmlformats.org/officeDocument/2006/relationships/slideLayout" Target="../slideLayouts/slideLayout515.xml" /><Relationship Id="rId5" Type="http://schemas.openxmlformats.org/officeDocument/2006/relationships/slideLayout" Target="../slideLayouts/slideLayout516.xml" /><Relationship Id="rId6" Type="http://schemas.openxmlformats.org/officeDocument/2006/relationships/slideLayout" Target="../slideLayouts/slideLayout517.xml" /><Relationship Id="rId7" Type="http://schemas.openxmlformats.org/officeDocument/2006/relationships/slideLayout" Target="../slideLayouts/slideLayout518.xml" /><Relationship Id="rId8" Type="http://schemas.openxmlformats.org/officeDocument/2006/relationships/slideLayout" Target="../slideLayouts/slideLayout519.xml" /><Relationship Id="rId9" Type="http://schemas.openxmlformats.org/officeDocument/2006/relationships/slideLayout" Target="../slideLayouts/slideLayout520.xml" /></Relationships>
</file>

<file path=ppt/slideMasters/_rels/slideMaster43.xml.rels>&#65279;<?xml version="1.0" encoding="utf-8" standalone="yes"?><Relationships xmlns="http://schemas.openxmlformats.org/package/2006/relationships"><Relationship Id="rId1" Type="http://schemas.openxmlformats.org/officeDocument/2006/relationships/slideLayout" Target="../slideLayouts/slideLayout523.xml" /><Relationship Id="rId10" Type="http://schemas.openxmlformats.org/officeDocument/2006/relationships/slideLayout" Target="../slideLayouts/slideLayout532.xml" /><Relationship Id="rId11" Type="http://schemas.openxmlformats.org/officeDocument/2006/relationships/slideLayout" Target="../slideLayouts/slideLayout533.xml" /><Relationship Id="rId12" Type="http://schemas.openxmlformats.org/officeDocument/2006/relationships/theme" Target="../theme/theme43.xml" /><Relationship Id="rId2" Type="http://schemas.openxmlformats.org/officeDocument/2006/relationships/slideLayout" Target="../slideLayouts/slideLayout524.xml" /><Relationship Id="rId3" Type="http://schemas.openxmlformats.org/officeDocument/2006/relationships/slideLayout" Target="../slideLayouts/slideLayout525.xml" /><Relationship Id="rId4" Type="http://schemas.openxmlformats.org/officeDocument/2006/relationships/slideLayout" Target="../slideLayouts/slideLayout526.xml" /><Relationship Id="rId5" Type="http://schemas.openxmlformats.org/officeDocument/2006/relationships/slideLayout" Target="../slideLayouts/slideLayout527.xml" /><Relationship Id="rId6" Type="http://schemas.openxmlformats.org/officeDocument/2006/relationships/slideLayout" Target="../slideLayouts/slideLayout528.xml" /><Relationship Id="rId7" Type="http://schemas.openxmlformats.org/officeDocument/2006/relationships/slideLayout" Target="../slideLayouts/slideLayout529.xml" /><Relationship Id="rId8" Type="http://schemas.openxmlformats.org/officeDocument/2006/relationships/slideLayout" Target="../slideLayouts/slideLayout530.xml" /><Relationship Id="rId9" Type="http://schemas.openxmlformats.org/officeDocument/2006/relationships/slideLayout" Target="../slideLayouts/slideLayout531.xml" /></Relationships>
</file>

<file path=ppt/slideMasters/_rels/slideMaster44.xml.rels>&#65279;<?xml version="1.0" encoding="utf-8" standalone="yes"?><Relationships xmlns="http://schemas.openxmlformats.org/package/2006/relationships"><Relationship Id="rId1" Type="http://schemas.openxmlformats.org/officeDocument/2006/relationships/slideLayout" Target="../slideLayouts/slideLayout534.xml" /><Relationship Id="rId10" Type="http://schemas.openxmlformats.org/officeDocument/2006/relationships/slideLayout" Target="../slideLayouts/slideLayout543.xml" /><Relationship Id="rId11" Type="http://schemas.openxmlformats.org/officeDocument/2006/relationships/slideLayout" Target="../slideLayouts/slideLayout544.xml" /><Relationship Id="rId12" Type="http://schemas.openxmlformats.org/officeDocument/2006/relationships/theme" Target="../theme/theme44.xml" /><Relationship Id="rId2" Type="http://schemas.openxmlformats.org/officeDocument/2006/relationships/slideLayout" Target="../slideLayouts/slideLayout535.xml" /><Relationship Id="rId3" Type="http://schemas.openxmlformats.org/officeDocument/2006/relationships/slideLayout" Target="../slideLayouts/slideLayout536.xml" /><Relationship Id="rId4" Type="http://schemas.openxmlformats.org/officeDocument/2006/relationships/slideLayout" Target="../slideLayouts/slideLayout537.xml" /><Relationship Id="rId5" Type="http://schemas.openxmlformats.org/officeDocument/2006/relationships/slideLayout" Target="../slideLayouts/slideLayout538.xml" /><Relationship Id="rId6" Type="http://schemas.openxmlformats.org/officeDocument/2006/relationships/slideLayout" Target="../slideLayouts/slideLayout539.xml" /><Relationship Id="rId7" Type="http://schemas.openxmlformats.org/officeDocument/2006/relationships/slideLayout" Target="../slideLayouts/slideLayout540.xml" /><Relationship Id="rId8" Type="http://schemas.openxmlformats.org/officeDocument/2006/relationships/slideLayout" Target="../slideLayouts/slideLayout541.xml" /><Relationship Id="rId9" Type="http://schemas.openxmlformats.org/officeDocument/2006/relationships/slideLayout" Target="../slideLayouts/slideLayout542.xml" /></Relationships>
</file>

<file path=ppt/slideMasters/_rels/slideMaster45.xml.rels>&#65279;<?xml version="1.0" encoding="utf-8" standalone="yes"?><Relationships xmlns="http://schemas.openxmlformats.org/package/2006/relationships"><Relationship Id="rId1" Type="http://schemas.openxmlformats.org/officeDocument/2006/relationships/slideLayout" Target="../slideLayouts/slideLayout545.xml" /><Relationship Id="rId10" Type="http://schemas.openxmlformats.org/officeDocument/2006/relationships/slideLayout" Target="../slideLayouts/slideLayout554.xml" /><Relationship Id="rId11" Type="http://schemas.openxmlformats.org/officeDocument/2006/relationships/slideLayout" Target="../slideLayouts/slideLayout555.xml" /><Relationship Id="rId12" Type="http://schemas.openxmlformats.org/officeDocument/2006/relationships/theme" Target="../theme/theme45.xml" /><Relationship Id="rId2" Type="http://schemas.openxmlformats.org/officeDocument/2006/relationships/slideLayout" Target="../slideLayouts/slideLayout546.xml" /><Relationship Id="rId3" Type="http://schemas.openxmlformats.org/officeDocument/2006/relationships/slideLayout" Target="../slideLayouts/slideLayout547.xml" /><Relationship Id="rId4" Type="http://schemas.openxmlformats.org/officeDocument/2006/relationships/slideLayout" Target="../slideLayouts/slideLayout548.xml" /><Relationship Id="rId5" Type="http://schemas.openxmlformats.org/officeDocument/2006/relationships/slideLayout" Target="../slideLayouts/slideLayout549.xml" /><Relationship Id="rId6" Type="http://schemas.openxmlformats.org/officeDocument/2006/relationships/slideLayout" Target="../slideLayouts/slideLayout550.xml" /><Relationship Id="rId7" Type="http://schemas.openxmlformats.org/officeDocument/2006/relationships/slideLayout" Target="../slideLayouts/slideLayout551.xml" /><Relationship Id="rId8" Type="http://schemas.openxmlformats.org/officeDocument/2006/relationships/slideLayout" Target="../slideLayouts/slideLayout552.xml" /><Relationship Id="rId9" Type="http://schemas.openxmlformats.org/officeDocument/2006/relationships/slideLayout" Target="../slideLayouts/slideLayout553.xml" /></Relationships>
</file>

<file path=ppt/slideMasters/_rels/slideMaster46.xml.rels>&#65279;<?xml version="1.0" encoding="utf-8" standalone="yes"?><Relationships xmlns="http://schemas.openxmlformats.org/package/2006/relationships"><Relationship Id="rId1" Type="http://schemas.openxmlformats.org/officeDocument/2006/relationships/slideLayout" Target="../slideLayouts/slideLayout556.xml" /><Relationship Id="rId10" Type="http://schemas.openxmlformats.org/officeDocument/2006/relationships/slideLayout" Target="../slideLayouts/slideLayout565.xml" /><Relationship Id="rId11" Type="http://schemas.openxmlformats.org/officeDocument/2006/relationships/slideLayout" Target="../slideLayouts/slideLayout566.xml" /><Relationship Id="rId12" Type="http://schemas.openxmlformats.org/officeDocument/2006/relationships/theme" Target="../theme/theme46.xml" /><Relationship Id="rId2" Type="http://schemas.openxmlformats.org/officeDocument/2006/relationships/slideLayout" Target="../slideLayouts/slideLayout557.xml" /><Relationship Id="rId3" Type="http://schemas.openxmlformats.org/officeDocument/2006/relationships/slideLayout" Target="../slideLayouts/slideLayout558.xml" /><Relationship Id="rId4" Type="http://schemas.openxmlformats.org/officeDocument/2006/relationships/slideLayout" Target="../slideLayouts/slideLayout559.xml" /><Relationship Id="rId5" Type="http://schemas.openxmlformats.org/officeDocument/2006/relationships/slideLayout" Target="../slideLayouts/slideLayout560.xml" /><Relationship Id="rId6" Type="http://schemas.openxmlformats.org/officeDocument/2006/relationships/slideLayout" Target="../slideLayouts/slideLayout561.xml" /><Relationship Id="rId7" Type="http://schemas.openxmlformats.org/officeDocument/2006/relationships/slideLayout" Target="../slideLayouts/slideLayout562.xml" /><Relationship Id="rId8" Type="http://schemas.openxmlformats.org/officeDocument/2006/relationships/slideLayout" Target="../slideLayouts/slideLayout563.xml" /><Relationship Id="rId9" Type="http://schemas.openxmlformats.org/officeDocument/2006/relationships/slideLayout" Target="../slideLayouts/slideLayout564.xml" /></Relationships>
</file>

<file path=ppt/slideMasters/_rels/slideMaster47.xml.rels>&#65279;<?xml version="1.0" encoding="utf-8" standalone="yes"?><Relationships xmlns="http://schemas.openxmlformats.org/package/2006/relationships"><Relationship Id="rId1" Type="http://schemas.openxmlformats.org/officeDocument/2006/relationships/slideLayout" Target="../slideLayouts/slideLayout567.xml" /><Relationship Id="rId10" Type="http://schemas.openxmlformats.org/officeDocument/2006/relationships/slideLayout" Target="../slideLayouts/slideLayout576.xml" /><Relationship Id="rId11" Type="http://schemas.openxmlformats.org/officeDocument/2006/relationships/slideLayout" Target="../slideLayouts/slideLayout577.xml" /><Relationship Id="rId12" Type="http://schemas.openxmlformats.org/officeDocument/2006/relationships/theme" Target="../theme/theme47.xml" /><Relationship Id="rId2" Type="http://schemas.openxmlformats.org/officeDocument/2006/relationships/slideLayout" Target="../slideLayouts/slideLayout568.xml" /><Relationship Id="rId3" Type="http://schemas.openxmlformats.org/officeDocument/2006/relationships/slideLayout" Target="../slideLayouts/slideLayout569.xml" /><Relationship Id="rId4" Type="http://schemas.openxmlformats.org/officeDocument/2006/relationships/slideLayout" Target="../slideLayouts/slideLayout570.xml" /><Relationship Id="rId5" Type="http://schemas.openxmlformats.org/officeDocument/2006/relationships/slideLayout" Target="../slideLayouts/slideLayout571.xml" /><Relationship Id="rId6" Type="http://schemas.openxmlformats.org/officeDocument/2006/relationships/slideLayout" Target="../slideLayouts/slideLayout572.xml" /><Relationship Id="rId7" Type="http://schemas.openxmlformats.org/officeDocument/2006/relationships/slideLayout" Target="../slideLayouts/slideLayout573.xml" /><Relationship Id="rId8" Type="http://schemas.openxmlformats.org/officeDocument/2006/relationships/slideLayout" Target="../slideLayouts/slideLayout574.xml" /><Relationship Id="rId9" Type="http://schemas.openxmlformats.org/officeDocument/2006/relationships/slideLayout" Target="../slideLayouts/slideLayout575.xml" /></Relationships>
</file>

<file path=ppt/slideMasters/_rels/slideMaster48.xml.rels>&#65279;<?xml version="1.0" encoding="utf-8" standalone="yes"?><Relationships xmlns="http://schemas.openxmlformats.org/package/2006/relationships"><Relationship Id="rId1" Type="http://schemas.openxmlformats.org/officeDocument/2006/relationships/slideLayout" Target="../slideLayouts/slideLayout578.xml" /><Relationship Id="rId10" Type="http://schemas.openxmlformats.org/officeDocument/2006/relationships/slideLayout" Target="../slideLayouts/slideLayout587.xml" /><Relationship Id="rId11" Type="http://schemas.openxmlformats.org/officeDocument/2006/relationships/slideLayout" Target="../slideLayouts/slideLayout588.xml" /><Relationship Id="rId12" Type="http://schemas.openxmlformats.org/officeDocument/2006/relationships/theme" Target="../theme/theme48.xml" /><Relationship Id="rId2" Type="http://schemas.openxmlformats.org/officeDocument/2006/relationships/slideLayout" Target="../slideLayouts/slideLayout579.xml" /><Relationship Id="rId3" Type="http://schemas.openxmlformats.org/officeDocument/2006/relationships/slideLayout" Target="../slideLayouts/slideLayout580.xml" /><Relationship Id="rId4" Type="http://schemas.openxmlformats.org/officeDocument/2006/relationships/slideLayout" Target="../slideLayouts/slideLayout581.xml" /><Relationship Id="rId5" Type="http://schemas.openxmlformats.org/officeDocument/2006/relationships/slideLayout" Target="../slideLayouts/slideLayout582.xml" /><Relationship Id="rId6" Type="http://schemas.openxmlformats.org/officeDocument/2006/relationships/slideLayout" Target="../slideLayouts/slideLayout583.xml" /><Relationship Id="rId7" Type="http://schemas.openxmlformats.org/officeDocument/2006/relationships/slideLayout" Target="../slideLayouts/slideLayout584.xml" /><Relationship Id="rId8" Type="http://schemas.openxmlformats.org/officeDocument/2006/relationships/slideLayout" Target="../slideLayouts/slideLayout585.xml" /><Relationship Id="rId9" Type="http://schemas.openxmlformats.org/officeDocument/2006/relationships/slideLayout" Target="../slideLayouts/slideLayout586.xml" /></Relationships>
</file>

<file path=ppt/slideMasters/_rels/slideMaster49.xml.rels>&#65279;<?xml version="1.0" encoding="utf-8" standalone="yes"?><Relationships xmlns="http://schemas.openxmlformats.org/package/2006/relationships"><Relationship Id="rId1" Type="http://schemas.openxmlformats.org/officeDocument/2006/relationships/slideLayout" Target="../slideLayouts/slideLayout589.xml" /><Relationship Id="rId10" Type="http://schemas.openxmlformats.org/officeDocument/2006/relationships/slideLayout" Target="../slideLayouts/slideLayout598.xml" /><Relationship Id="rId11" Type="http://schemas.openxmlformats.org/officeDocument/2006/relationships/slideLayout" Target="../slideLayouts/slideLayout599.xml" /><Relationship Id="rId12" Type="http://schemas.openxmlformats.org/officeDocument/2006/relationships/theme" Target="../theme/theme49.xml" /><Relationship Id="rId2" Type="http://schemas.openxmlformats.org/officeDocument/2006/relationships/slideLayout" Target="../slideLayouts/slideLayout590.xml" /><Relationship Id="rId3" Type="http://schemas.openxmlformats.org/officeDocument/2006/relationships/slideLayout" Target="../slideLayouts/slideLayout591.xml" /><Relationship Id="rId4" Type="http://schemas.openxmlformats.org/officeDocument/2006/relationships/slideLayout" Target="../slideLayouts/slideLayout592.xml" /><Relationship Id="rId5" Type="http://schemas.openxmlformats.org/officeDocument/2006/relationships/slideLayout" Target="../slideLayouts/slideLayout593.xml" /><Relationship Id="rId6" Type="http://schemas.openxmlformats.org/officeDocument/2006/relationships/slideLayout" Target="../slideLayouts/slideLayout594.xml" /><Relationship Id="rId7" Type="http://schemas.openxmlformats.org/officeDocument/2006/relationships/slideLayout" Target="../slideLayouts/slideLayout595.xml" /><Relationship Id="rId8" Type="http://schemas.openxmlformats.org/officeDocument/2006/relationships/slideLayout" Target="../slideLayouts/slideLayout596.xml" /><Relationship Id="rId9" Type="http://schemas.openxmlformats.org/officeDocument/2006/relationships/slideLayout" Target="../slideLayouts/slideLayout597.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60.xml" /><Relationship Id="rId10" Type="http://schemas.openxmlformats.org/officeDocument/2006/relationships/slideLayout" Target="../slideLayouts/slideLayout69.xml" /><Relationship Id="rId11" Type="http://schemas.openxmlformats.org/officeDocument/2006/relationships/slideLayout" Target="../slideLayouts/slideLayout70.xml" /><Relationship Id="rId12" Type="http://schemas.openxmlformats.org/officeDocument/2006/relationships/slideLayout" Target="../slideLayouts/slideLayout71.xml" /><Relationship Id="rId13" Type="http://schemas.openxmlformats.org/officeDocument/2006/relationships/slideLayout" Target="../slideLayouts/slideLayout72.xml" /><Relationship Id="rId14" Type="http://schemas.openxmlformats.org/officeDocument/2006/relationships/slideLayout" Target="../slideLayouts/slideLayout73.xml" /><Relationship Id="rId15" Type="http://schemas.openxmlformats.org/officeDocument/2006/relationships/slideLayout" Target="../slideLayouts/slideLayout74.xml" /><Relationship Id="rId16" Type="http://schemas.openxmlformats.org/officeDocument/2006/relationships/slideLayout" Target="../slideLayouts/slideLayout75.xml" /><Relationship Id="rId17" Type="http://schemas.openxmlformats.org/officeDocument/2006/relationships/theme" Target="../theme/theme5.xml" /><Relationship Id="rId2" Type="http://schemas.openxmlformats.org/officeDocument/2006/relationships/slideLayout" Target="../slideLayouts/slideLayout61.xml" /><Relationship Id="rId3" Type="http://schemas.openxmlformats.org/officeDocument/2006/relationships/slideLayout" Target="../slideLayouts/slideLayout62.xml" /><Relationship Id="rId4" Type="http://schemas.openxmlformats.org/officeDocument/2006/relationships/slideLayout" Target="../slideLayouts/slideLayout63.xml" /><Relationship Id="rId5" Type="http://schemas.openxmlformats.org/officeDocument/2006/relationships/slideLayout" Target="../slideLayouts/slideLayout64.xml" /><Relationship Id="rId6" Type="http://schemas.openxmlformats.org/officeDocument/2006/relationships/slideLayout" Target="../slideLayouts/slideLayout65.xml" /><Relationship Id="rId7" Type="http://schemas.openxmlformats.org/officeDocument/2006/relationships/slideLayout" Target="../slideLayouts/slideLayout66.xml" /><Relationship Id="rId8" Type="http://schemas.openxmlformats.org/officeDocument/2006/relationships/slideLayout" Target="../slideLayouts/slideLayout67.xml" /><Relationship Id="rId9" Type="http://schemas.openxmlformats.org/officeDocument/2006/relationships/slideLayout" Target="../slideLayouts/slideLayout68.xml" /></Relationships>
</file>

<file path=ppt/slideMasters/_rels/slideMaster50.xml.rels>&#65279;<?xml version="1.0" encoding="utf-8" standalone="yes"?><Relationships xmlns="http://schemas.openxmlformats.org/package/2006/relationships"><Relationship Id="rId1" Type="http://schemas.openxmlformats.org/officeDocument/2006/relationships/slideLayout" Target="../slideLayouts/slideLayout600.xml" /><Relationship Id="rId10" Type="http://schemas.openxmlformats.org/officeDocument/2006/relationships/slideLayout" Target="../slideLayouts/slideLayout609.xml" /><Relationship Id="rId11" Type="http://schemas.openxmlformats.org/officeDocument/2006/relationships/slideLayout" Target="../slideLayouts/slideLayout610.xml" /><Relationship Id="rId12" Type="http://schemas.openxmlformats.org/officeDocument/2006/relationships/theme" Target="../theme/theme50.xml" /><Relationship Id="rId2" Type="http://schemas.openxmlformats.org/officeDocument/2006/relationships/slideLayout" Target="../slideLayouts/slideLayout601.xml" /><Relationship Id="rId3" Type="http://schemas.openxmlformats.org/officeDocument/2006/relationships/slideLayout" Target="../slideLayouts/slideLayout602.xml" /><Relationship Id="rId4" Type="http://schemas.openxmlformats.org/officeDocument/2006/relationships/slideLayout" Target="../slideLayouts/slideLayout603.xml" /><Relationship Id="rId5" Type="http://schemas.openxmlformats.org/officeDocument/2006/relationships/slideLayout" Target="../slideLayouts/slideLayout604.xml" /><Relationship Id="rId6" Type="http://schemas.openxmlformats.org/officeDocument/2006/relationships/slideLayout" Target="../slideLayouts/slideLayout605.xml" /><Relationship Id="rId7" Type="http://schemas.openxmlformats.org/officeDocument/2006/relationships/slideLayout" Target="../slideLayouts/slideLayout606.xml" /><Relationship Id="rId8" Type="http://schemas.openxmlformats.org/officeDocument/2006/relationships/slideLayout" Target="../slideLayouts/slideLayout607.xml" /><Relationship Id="rId9" Type="http://schemas.openxmlformats.org/officeDocument/2006/relationships/slideLayout" Target="../slideLayouts/slideLayout608.xml" /></Relationships>
</file>

<file path=ppt/slideMasters/_rels/slideMaster51.xml.rels>&#65279;<?xml version="1.0" encoding="utf-8" standalone="yes"?><Relationships xmlns="http://schemas.openxmlformats.org/package/2006/relationships"><Relationship Id="rId1" Type="http://schemas.openxmlformats.org/officeDocument/2006/relationships/slideLayout" Target="../slideLayouts/slideLayout611.xml" /><Relationship Id="rId10" Type="http://schemas.openxmlformats.org/officeDocument/2006/relationships/slideLayout" Target="../slideLayouts/slideLayout620.xml" /><Relationship Id="rId11" Type="http://schemas.openxmlformats.org/officeDocument/2006/relationships/slideLayout" Target="../slideLayouts/slideLayout621.xml" /><Relationship Id="rId12" Type="http://schemas.openxmlformats.org/officeDocument/2006/relationships/theme" Target="../theme/theme51.xml" /><Relationship Id="rId2" Type="http://schemas.openxmlformats.org/officeDocument/2006/relationships/slideLayout" Target="../slideLayouts/slideLayout612.xml" /><Relationship Id="rId3" Type="http://schemas.openxmlformats.org/officeDocument/2006/relationships/slideLayout" Target="../slideLayouts/slideLayout613.xml" /><Relationship Id="rId4" Type="http://schemas.openxmlformats.org/officeDocument/2006/relationships/slideLayout" Target="../slideLayouts/slideLayout614.xml" /><Relationship Id="rId5" Type="http://schemas.openxmlformats.org/officeDocument/2006/relationships/slideLayout" Target="../slideLayouts/slideLayout615.xml" /><Relationship Id="rId6" Type="http://schemas.openxmlformats.org/officeDocument/2006/relationships/slideLayout" Target="../slideLayouts/slideLayout616.xml" /><Relationship Id="rId7" Type="http://schemas.openxmlformats.org/officeDocument/2006/relationships/slideLayout" Target="../slideLayouts/slideLayout617.xml" /><Relationship Id="rId8" Type="http://schemas.openxmlformats.org/officeDocument/2006/relationships/slideLayout" Target="../slideLayouts/slideLayout618.xml" /><Relationship Id="rId9" Type="http://schemas.openxmlformats.org/officeDocument/2006/relationships/slideLayout" Target="../slideLayouts/slideLayout619.xml" /></Relationships>
</file>

<file path=ppt/slideMasters/_rels/slideMaster52.xml.rels>&#65279;<?xml version="1.0" encoding="utf-8" standalone="yes"?><Relationships xmlns="http://schemas.openxmlformats.org/package/2006/relationships"><Relationship Id="rId1" Type="http://schemas.openxmlformats.org/officeDocument/2006/relationships/slideLayout" Target="../slideLayouts/slideLayout622.xml" /><Relationship Id="rId10" Type="http://schemas.openxmlformats.org/officeDocument/2006/relationships/slideLayout" Target="../slideLayouts/slideLayout631.xml" /><Relationship Id="rId11" Type="http://schemas.openxmlformats.org/officeDocument/2006/relationships/slideLayout" Target="../slideLayouts/slideLayout632.xml" /><Relationship Id="rId12" Type="http://schemas.openxmlformats.org/officeDocument/2006/relationships/theme" Target="../theme/theme52.xml" /><Relationship Id="rId2" Type="http://schemas.openxmlformats.org/officeDocument/2006/relationships/slideLayout" Target="../slideLayouts/slideLayout623.xml" /><Relationship Id="rId3" Type="http://schemas.openxmlformats.org/officeDocument/2006/relationships/slideLayout" Target="../slideLayouts/slideLayout624.xml" /><Relationship Id="rId4" Type="http://schemas.openxmlformats.org/officeDocument/2006/relationships/slideLayout" Target="../slideLayouts/slideLayout625.xml" /><Relationship Id="rId5" Type="http://schemas.openxmlformats.org/officeDocument/2006/relationships/slideLayout" Target="../slideLayouts/slideLayout626.xml" /><Relationship Id="rId6" Type="http://schemas.openxmlformats.org/officeDocument/2006/relationships/slideLayout" Target="../slideLayouts/slideLayout627.xml" /><Relationship Id="rId7" Type="http://schemas.openxmlformats.org/officeDocument/2006/relationships/slideLayout" Target="../slideLayouts/slideLayout628.xml" /><Relationship Id="rId8" Type="http://schemas.openxmlformats.org/officeDocument/2006/relationships/slideLayout" Target="../slideLayouts/slideLayout629.xml" /><Relationship Id="rId9" Type="http://schemas.openxmlformats.org/officeDocument/2006/relationships/slideLayout" Target="../slideLayouts/slideLayout630.xml" /></Relationships>
</file>

<file path=ppt/slideMasters/_rels/slideMaster53.xml.rels>&#65279;<?xml version="1.0" encoding="utf-8" standalone="yes"?><Relationships xmlns="http://schemas.openxmlformats.org/package/2006/relationships"><Relationship Id="rId1" Type="http://schemas.openxmlformats.org/officeDocument/2006/relationships/slideLayout" Target="../slideLayouts/slideLayout633.xml" /><Relationship Id="rId10" Type="http://schemas.openxmlformats.org/officeDocument/2006/relationships/slideLayout" Target="../slideLayouts/slideLayout642.xml" /><Relationship Id="rId11" Type="http://schemas.openxmlformats.org/officeDocument/2006/relationships/slideLayout" Target="../slideLayouts/slideLayout643.xml" /><Relationship Id="rId12" Type="http://schemas.openxmlformats.org/officeDocument/2006/relationships/theme" Target="../theme/theme53.xml" /><Relationship Id="rId2" Type="http://schemas.openxmlformats.org/officeDocument/2006/relationships/slideLayout" Target="../slideLayouts/slideLayout634.xml" /><Relationship Id="rId3" Type="http://schemas.openxmlformats.org/officeDocument/2006/relationships/slideLayout" Target="../slideLayouts/slideLayout635.xml" /><Relationship Id="rId4" Type="http://schemas.openxmlformats.org/officeDocument/2006/relationships/slideLayout" Target="../slideLayouts/slideLayout636.xml" /><Relationship Id="rId5" Type="http://schemas.openxmlformats.org/officeDocument/2006/relationships/slideLayout" Target="../slideLayouts/slideLayout637.xml" /><Relationship Id="rId6" Type="http://schemas.openxmlformats.org/officeDocument/2006/relationships/slideLayout" Target="../slideLayouts/slideLayout638.xml" /><Relationship Id="rId7" Type="http://schemas.openxmlformats.org/officeDocument/2006/relationships/slideLayout" Target="../slideLayouts/slideLayout639.xml" /><Relationship Id="rId8" Type="http://schemas.openxmlformats.org/officeDocument/2006/relationships/slideLayout" Target="../slideLayouts/slideLayout640.xml" /><Relationship Id="rId9" Type="http://schemas.openxmlformats.org/officeDocument/2006/relationships/slideLayout" Target="../slideLayouts/slideLayout641.xml" /></Relationships>
</file>

<file path=ppt/slideMasters/_rels/slideMaster54.xml.rels>&#65279;<?xml version="1.0" encoding="utf-8" standalone="yes"?><Relationships xmlns="http://schemas.openxmlformats.org/package/2006/relationships"><Relationship Id="rId1" Type="http://schemas.openxmlformats.org/officeDocument/2006/relationships/slideLayout" Target="../slideLayouts/slideLayout644.xml" /><Relationship Id="rId10" Type="http://schemas.openxmlformats.org/officeDocument/2006/relationships/slideLayout" Target="../slideLayouts/slideLayout653.xml" /><Relationship Id="rId11" Type="http://schemas.openxmlformats.org/officeDocument/2006/relationships/slideLayout" Target="../slideLayouts/slideLayout654.xml" /><Relationship Id="rId12" Type="http://schemas.openxmlformats.org/officeDocument/2006/relationships/theme" Target="../theme/theme54.xml" /><Relationship Id="rId2" Type="http://schemas.openxmlformats.org/officeDocument/2006/relationships/slideLayout" Target="../slideLayouts/slideLayout645.xml" /><Relationship Id="rId3" Type="http://schemas.openxmlformats.org/officeDocument/2006/relationships/slideLayout" Target="../slideLayouts/slideLayout646.xml" /><Relationship Id="rId4" Type="http://schemas.openxmlformats.org/officeDocument/2006/relationships/slideLayout" Target="../slideLayouts/slideLayout647.xml" /><Relationship Id="rId5" Type="http://schemas.openxmlformats.org/officeDocument/2006/relationships/slideLayout" Target="../slideLayouts/slideLayout648.xml" /><Relationship Id="rId6" Type="http://schemas.openxmlformats.org/officeDocument/2006/relationships/slideLayout" Target="../slideLayouts/slideLayout649.xml" /><Relationship Id="rId7" Type="http://schemas.openxmlformats.org/officeDocument/2006/relationships/slideLayout" Target="../slideLayouts/slideLayout650.xml" /><Relationship Id="rId8" Type="http://schemas.openxmlformats.org/officeDocument/2006/relationships/slideLayout" Target="../slideLayouts/slideLayout651.xml" /><Relationship Id="rId9" Type="http://schemas.openxmlformats.org/officeDocument/2006/relationships/slideLayout" Target="../slideLayouts/slideLayout652.xml" /></Relationships>
</file>

<file path=ppt/slideMasters/_rels/slideMaster55.xml.rels>&#65279;<?xml version="1.0" encoding="utf-8" standalone="yes"?><Relationships xmlns="http://schemas.openxmlformats.org/package/2006/relationships"><Relationship Id="rId1" Type="http://schemas.openxmlformats.org/officeDocument/2006/relationships/slideLayout" Target="../slideLayouts/slideLayout655.xml" /><Relationship Id="rId10" Type="http://schemas.openxmlformats.org/officeDocument/2006/relationships/slideLayout" Target="../slideLayouts/slideLayout664.xml" /><Relationship Id="rId11" Type="http://schemas.openxmlformats.org/officeDocument/2006/relationships/slideLayout" Target="../slideLayouts/slideLayout665.xml" /><Relationship Id="rId12" Type="http://schemas.openxmlformats.org/officeDocument/2006/relationships/theme" Target="../theme/theme55.xml" /><Relationship Id="rId2" Type="http://schemas.openxmlformats.org/officeDocument/2006/relationships/slideLayout" Target="../slideLayouts/slideLayout656.xml" /><Relationship Id="rId3" Type="http://schemas.openxmlformats.org/officeDocument/2006/relationships/slideLayout" Target="../slideLayouts/slideLayout657.xml" /><Relationship Id="rId4" Type="http://schemas.openxmlformats.org/officeDocument/2006/relationships/slideLayout" Target="../slideLayouts/slideLayout658.xml" /><Relationship Id="rId5" Type="http://schemas.openxmlformats.org/officeDocument/2006/relationships/slideLayout" Target="../slideLayouts/slideLayout659.xml" /><Relationship Id="rId6" Type="http://schemas.openxmlformats.org/officeDocument/2006/relationships/slideLayout" Target="../slideLayouts/slideLayout660.xml" /><Relationship Id="rId7" Type="http://schemas.openxmlformats.org/officeDocument/2006/relationships/slideLayout" Target="../slideLayouts/slideLayout661.xml" /><Relationship Id="rId8" Type="http://schemas.openxmlformats.org/officeDocument/2006/relationships/slideLayout" Target="../slideLayouts/slideLayout662.xml" /><Relationship Id="rId9" Type="http://schemas.openxmlformats.org/officeDocument/2006/relationships/slideLayout" Target="../slideLayouts/slideLayout663.xml" /></Relationships>
</file>

<file path=ppt/slideMasters/_rels/slideMaster56.xml.rels>&#65279;<?xml version="1.0" encoding="utf-8" standalone="yes"?><Relationships xmlns="http://schemas.openxmlformats.org/package/2006/relationships"><Relationship Id="rId1" Type="http://schemas.openxmlformats.org/officeDocument/2006/relationships/slideLayout" Target="../slideLayouts/slideLayout666.xml" /><Relationship Id="rId10" Type="http://schemas.openxmlformats.org/officeDocument/2006/relationships/slideLayout" Target="../slideLayouts/slideLayout675.xml" /><Relationship Id="rId11" Type="http://schemas.openxmlformats.org/officeDocument/2006/relationships/slideLayout" Target="../slideLayouts/slideLayout676.xml" /><Relationship Id="rId12" Type="http://schemas.openxmlformats.org/officeDocument/2006/relationships/slideLayout" Target="../slideLayouts/slideLayout677.xml" /><Relationship Id="rId13" Type="http://schemas.openxmlformats.org/officeDocument/2006/relationships/slideLayout" Target="../slideLayouts/slideLayout678.xml" /><Relationship Id="rId14" Type="http://schemas.openxmlformats.org/officeDocument/2006/relationships/slideLayout" Target="../slideLayouts/slideLayout679.xml" /><Relationship Id="rId15" Type="http://schemas.openxmlformats.org/officeDocument/2006/relationships/slideLayout" Target="../slideLayouts/slideLayout680.xml" /><Relationship Id="rId16" Type="http://schemas.openxmlformats.org/officeDocument/2006/relationships/slideLayout" Target="../slideLayouts/slideLayout681.xml" /><Relationship Id="rId17" Type="http://schemas.openxmlformats.org/officeDocument/2006/relationships/slideLayout" Target="../slideLayouts/slideLayout682.xml" /><Relationship Id="rId18" Type="http://schemas.openxmlformats.org/officeDocument/2006/relationships/slideLayout" Target="../slideLayouts/slideLayout683.xml" /><Relationship Id="rId19" Type="http://schemas.openxmlformats.org/officeDocument/2006/relationships/slideLayout" Target="../slideLayouts/slideLayout684.xml" /><Relationship Id="rId2" Type="http://schemas.openxmlformats.org/officeDocument/2006/relationships/slideLayout" Target="../slideLayouts/slideLayout667.xml" /><Relationship Id="rId20" Type="http://schemas.openxmlformats.org/officeDocument/2006/relationships/theme" Target="../theme/theme56.xml" /><Relationship Id="rId3" Type="http://schemas.openxmlformats.org/officeDocument/2006/relationships/slideLayout" Target="../slideLayouts/slideLayout668.xml" /><Relationship Id="rId4" Type="http://schemas.openxmlformats.org/officeDocument/2006/relationships/slideLayout" Target="../slideLayouts/slideLayout669.xml" /><Relationship Id="rId5" Type="http://schemas.openxmlformats.org/officeDocument/2006/relationships/slideLayout" Target="../slideLayouts/slideLayout670.xml" /><Relationship Id="rId6" Type="http://schemas.openxmlformats.org/officeDocument/2006/relationships/slideLayout" Target="../slideLayouts/slideLayout671.xml" /><Relationship Id="rId7" Type="http://schemas.openxmlformats.org/officeDocument/2006/relationships/slideLayout" Target="../slideLayouts/slideLayout672.xml" /><Relationship Id="rId8" Type="http://schemas.openxmlformats.org/officeDocument/2006/relationships/slideLayout" Target="../slideLayouts/slideLayout673.xml" /><Relationship Id="rId9" Type="http://schemas.openxmlformats.org/officeDocument/2006/relationships/slideLayout" Target="../slideLayouts/slideLayout674.xml" /></Relationships>
</file>

<file path=ppt/slideMasters/_rels/slideMaster57.xml.rels>&#65279;<?xml version="1.0" encoding="utf-8" standalone="yes"?><Relationships xmlns="http://schemas.openxmlformats.org/package/2006/relationships"><Relationship Id="rId1" Type="http://schemas.openxmlformats.org/officeDocument/2006/relationships/slideLayout" Target="../slideLayouts/slideLayout685.xml" /><Relationship Id="rId10" Type="http://schemas.openxmlformats.org/officeDocument/2006/relationships/slideLayout" Target="../slideLayouts/slideLayout694.xml" /><Relationship Id="rId11" Type="http://schemas.openxmlformats.org/officeDocument/2006/relationships/slideLayout" Target="../slideLayouts/slideLayout695.xml" /><Relationship Id="rId12" Type="http://schemas.openxmlformats.org/officeDocument/2006/relationships/slideLayout" Target="../slideLayouts/slideLayout696.xml" /><Relationship Id="rId13" Type="http://schemas.openxmlformats.org/officeDocument/2006/relationships/slideLayout" Target="../slideLayouts/slideLayout697.xml" /><Relationship Id="rId14" Type="http://schemas.openxmlformats.org/officeDocument/2006/relationships/slideLayout" Target="../slideLayouts/slideLayout698.xml" /><Relationship Id="rId15" Type="http://schemas.openxmlformats.org/officeDocument/2006/relationships/slideLayout" Target="../slideLayouts/slideLayout699.xml" /><Relationship Id="rId16" Type="http://schemas.openxmlformats.org/officeDocument/2006/relationships/slideLayout" Target="../slideLayouts/slideLayout700.xml" /><Relationship Id="rId17" Type="http://schemas.openxmlformats.org/officeDocument/2006/relationships/slideLayout" Target="../slideLayouts/slideLayout701.xml" /><Relationship Id="rId18" Type="http://schemas.openxmlformats.org/officeDocument/2006/relationships/slideLayout" Target="../slideLayouts/slideLayout702.xml" /><Relationship Id="rId19" Type="http://schemas.openxmlformats.org/officeDocument/2006/relationships/slideLayout" Target="../slideLayouts/slideLayout703.xml" /><Relationship Id="rId2" Type="http://schemas.openxmlformats.org/officeDocument/2006/relationships/slideLayout" Target="../slideLayouts/slideLayout686.xml" /><Relationship Id="rId20" Type="http://schemas.openxmlformats.org/officeDocument/2006/relationships/theme" Target="../theme/theme57.xml" /><Relationship Id="rId3" Type="http://schemas.openxmlformats.org/officeDocument/2006/relationships/slideLayout" Target="../slideLayouts/slideLayout687.xml" /><Relationship Id="rId4" Type="http://schemas.openxmlformats.org/officeDocument/2006/relationships/slideLayout" Target="../slideLayouts/slideLayout688.xml" /><Relationship Id="rId5" Type="http://schemas.openxmlformats.org/officeDocument/2006/relationships/slideLayout" Target="../slideLayouts/slideLayout689.xml" /><Relationship Id="rId6" Type="http://schemas.openxmlformats.org/officeDocument/2006/relationships/slideLayout" Target="../slideLayouts/slideLayout690.xml" /><Relationship Id="rId7" Type="http://schemas.openxmlformats.org/officeDocument/2006/relationships/slideLayout" Target="../slideLayouts/slideLayout691.xml" /><Relationship Id="rId8" Type="http://schemas.openxmlformats.org/officeDocument/2006/relationships/slideLayout" Target="../slideLayouts/slideLayout692.xml" /><Relationship Id="rId9" Type="http://schemas.openxmlformats.org/officeDocument/2006/relationships/slideLayout" Target="../slideLayouts/slideLayout693.xml" /></Relationships>
</file>

<file path=ppt/slideMasters/_rels/slideMaster58.xml.rels>&#65279;<?xml version="1.0" encoding="utf-8" standalone="yes"?><Relationships xmlns="http://schemas.openxmlformats.org/package/2006/relationships"><Relationship Id="rId1" Type="http://schemas.openxmlformats.org/officeDocument/2006/relationships/slideLayout" Target="../slideLayouts/slideLayout704.xml" /><Relationship Id="rId10" Type="http://schemas.openxmlformats.org/officeDocument/2006/relationships/slideLayout" Target="../slideLayouts/slideLayout713.xml" /><Relationship Id="rId11" Type="http://schemas.openxmlformats.org/officeDocument/2006/relationships/slideLayout" Target="../slideLayouts/slideLayout714.xml" /><Relationship Id="rId12" Type="http://schemas.openxmlformats.org/officeDocument/2006/relationships/theme" Target="../theme/theme58.xml" /><Relationship Id="rId2" Type="http://schemas.openxmlformats.org/officeDocument/2006/relationships/slideLayout" Target="../slideLayouts/slideLayout705.xml" /><Relationship Id="rId3" Type="http://schemas.openxmlformats.org/officeDocument/2006/relationships/slideLayout" Target="../slideLayouts/slideLayout706.xml" /><Relationship Id="rId4" Type="http://schemas.openxmlformats.org/officeDocument/2006/relationships/slideLayout" Target="../slideLayouts/slideLayout707.xml" /><Relationship Id="rId5" Type="http://schemas.openxmlformats.org/officeDocument/2006/relationships/slideLayout" Target="../slideLayouts/slideLayout708.xml" /><Relationship Id="rId6" Type="http://schemas.openxmlformats.org/officeDocument/2006/relationships/slideLayout" Target="../slideLayouts/slideLayout709.xml" /><Relationship Id="rId7" Type="http://schemas.openxmlformats.org/officeDocument/2006/relationships/slideLayout" Target="../slideLayouts/slideLayout710.xml" /><Relationship Id="rId8" Type="http://schemas.openxmlformats.org/officeDocument/2006/relationships/slideLayout" Target="../slideLayouts/slideLayout711.xml" /><Relationship Id="rId9" Type="http://schemas.openxmlformats.org/officeDocument/2006/relationships/slideLayout" Target="../slideLayouts/slideLayout712.xml" /></Relationships>
</file>

<file path=ppt/slideMasters/_rels/slideMaster59.xml.rels>&#65279;<?xml version="1.0" encoding="utf-8" standalone="yes"?><Relationships xmlns="http://schemas.openxmlformats.org/package/2006/relationships"><Relationship Id="rId1" Type="http://schemas.openxmlformats.org/officeDocument/2006/relationships/slideLayout" Target="../slideLayouts/slideLayout715.xml" /><Relationship Id="rId10" Type="http://schemas.openxmlformats.org/officeDocument/2006/relationships/slideLayout" Target="../slideLayouts/slideLayout724.xml" /><Relationship Id="rId11" Type="http://schemas.openxmlformats.org/officeDocument/2006/relationships/slideLayout" Target="../slideLayouts/slideLayout725.xml" /><Relationship Id="rId12" Type="http://schemas.openxmlformats.org/officeDocument/2006/relationships/theme" Target="../theme/theme59.xml" /><Relationship Id="rId2" Type="http://schemas.openxmlformats.org/officeDocument/2006/relationships/slideLayout" Target="../slideLayouts/slideLayout716.xml" /><Relationship Id="rId3" Type="http://schemas.openxmlformats.org/officeDocument/2006/relationships/slideLayout" Target="../slideLayouts/slideLayout717.xml" /><Relationship Id="rId4" Type="http://schemas.openxmlformats.org/officeDocument/2006/relationships/slideLayout" Target="../slideLayouts/slideLayout718.xml" /><Relationship Id="rId5" Type="http://schemas.openxmlformats.org/officeDocument/2006/relationships/slideLayout" Target="../slideLayouts/slideLayout719.xml" /><Relationship Id="rId6" Type="http://schemas.openxmlformats.org/officeDocument/2006/relationships/slideLayout" Target="../slideLayouts/slideLayout720.xml" /><Relationship Id="rId7" Type="http://schemas.openxmlformats.org/officeDocument/2006/relationships/slideLayout" Target="../slideLayouts/slideLayout721.xml" /><Relationship Id="rId8" Type="http://schemas.openxmlformats.org/officeDocument/2006/relationships/slideLayout" Target="../slideLayouts/slideLayout722.xml" /><Relationship Id="rId9" Type="http://schemas.openxmlformats.org/officeDocument/2006/relationships/slideLayout" Target="../slideLayouts/slideLayout72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76.xml" /><Relationship Id="rId10" Type="http://schemas.openxmlformats.org/officeDocument/2006/relationships/slideLayout" Target="../slideLayouts/slideLayout85.xml" /><Relationship Id="rId11" Type="http://schemas.openxmlformats.org/officeDocument/2006/relationships/slideLayout" Target="../slideLayouts/slideLayout86.xml" /><Relationship Id="rId12" Type="http://schemas.openxmlformats.org/officeDocument/2006/relationships/slideLayout" Target="../slideLayouts/slideLayout87.xml" /><Relationship Id="rId13" Type="http://schemas.openxmlformats.org/officeDocument/2006/relationships/slideLayout" Target="../slideLayouts/slideLayout88.xml" /><Relationship Id="rId14" Type="http://schemas.openxmlformats.org/officeDocument/2006/relationships/slideLayout" Target="../slideLayouts/slideLayout89.xml" /><Relationship Id="rId15" Type="http://schemas.openxmlformats.org/officeDocument/2006/relationships/slideLayout" Target="../slideLayouts/slideLayout90.xml" /><Relationship Id="rId16" Type="http://schemas.openxmlformats.org/officeDocument/2006/relationships/slideLayout" Target="../slideLayouts/slideLayout91.xml" /><Relationship Id="rId17" Type="http://schemas.openxmlformats.org/officeDocument/2006/relationships/theme" Target="../theme/theme6.xml" /><Relationship Id="rId2" Type="http://schemas.openxmlformats.org/officeDocument/2006/relationships/slideLayout" Target="../slideLayouts/slideLayout77.xml" /><Relationship Id="rId3" Type="http://schemas.openxmlformats.org/officeDocument/2006/relationships/slideLayout" Target="../slideLayouts/slideLayout78.xml" /><Relationship Id="rId4" Type="http://schemas.openxmlformats.org/officeDocument/2006/relationships/slideLayout" Target="../slideLayouts/slideLayout79.xml" /><Relationship Id="rId5" Type="http://schemas.openxmlformats.org/officeDocument/2006/relationships/slideLayout" Target="../slideLayouts/slideLayout80.xml" /><Relationship Id="rId6" Type="http://schemas.openxmlformats.org/officeDocument/2006/relationships/slideLayout" Target="../slideLayouts/slideLayout81.xml" /><Relationship Id="rId7" Type="http://schemas.openxmlformats.org/officeDocument/2006/relationships/slideLayout" Target="../slideLayouts/slideLayout82.xml" /><Relationship Id="rId8" Type="http://schemas.openxmlformats.org/officeDocument/2006/relationships/slideLayout" Target="../slideLayouts/slideLayout83.xml" /><Relationship Id="rId9" Type="http://schemas.openxmlformats.org/officeDocument/2006/relationships/slideLayout" Target="../slideLayouts/slideLayout84.xml" /></Relationships>
</file>

<file path=ppt/slideMasters/_rels/slideMaster60.xml.rels>&#65279;<?xml version="1.0" encoding="utf-8" standalone="yes"?><Relationships xmlns="http://schemas.openxmlformats.org/package/2006/relationships"><Relationship Id="rId1" Type="http://schemas.openxmlformats.org/officeDocument/2006/relationships/slideLayout" Target="../slideLayouts/slideLayout726.xml" /><Relationship Id="rId10" Type="http://schemas.openxmlformats.org/officeDocument/2006/relationships/slideLayout" Target="../slideLayouts/slideLayout735.xml" /><Relationship Id="rId11" Type="http://schemas.openxmlformats.org/officeDocument/2006/relationships/slideLayout" Target="../slideLayouts/slideLayout736.xml" /><Relationship Id="rId12" Type="http://schemas.openxmlformats.org/officeDocument/2006/relationships/theme" Target="../theme/theme60.xml" /><Relationship Id="rId2" Type="http://schemas.openxmlformats.org/officeDocument/2006/relationships/slideLayout" Target="../slideLayouts/slideLayout727.xml" /><Relationship Id="rId3" Type="http://schemas.openxmlformats.org/officeDocument/2006/relationships/slideLayout" Target="../slideLayouts/slideLayout728.xml" /><Relationship Id="rId4" Type="http://schemas.openxmlformats.org/officeDocument/2006/relationships/slideLayout" Target="../slideLayouts/slideLayout729.xml" /><Relationship Id="rId5" Type="http://schemas.openxmlformats.org/officeDocument/2006/relationships/slideLayout" Target="../slideLayouts/slideLayout730.xml" /><Relationship Id="rId6" Type="http://schemas.openxmlformats.org/officeDocument/2006/relationships/slideLayout" Target="../slideLayouts/slideLayout731.xml" /><Relationship Id="rId7" Type="http://schemas.openxmlformats.org/officeDocument/2006/relationships/slideLayout" Target="../slideLayouts/slideLayout732.xml" /><Relationship Id="rId8" Type="http://schemas.openxmlformats.org/officeDocument/2006/relationships/slideLayout" Target="../slideLayouts/slideLayout733.xml" /><Relationship Id="rId9" Type="http://schemas.openxmlformats.org/officeDocument/2006/relationships/slideLayout" Target="../slideLayouts/slideLayout734.xml" /></Relationships>
</file>

<file path=ppt/slideMasters/_rels/slideMaster61.xml.rels>&#65279;<?xml version="1.0" encoding="utf-8" standalone="yes"?><Relationships xmlns="http://schemas.openxmlformats.org/package/2006/relationships"><Relationship Id="rId1" Type="http://schemas.openxmlformats.org/officeDocument/2006/relationships/slideLayout" Target="../slideLayouts/slideLayout737.xml" /><Relationship Id="rId10" Type="http://schemas.openxmlformats.org/officeDocument/2006/relationships/slideLayout" Target="../slideLayouts/slideLayout746.xml" /><Relationship Id="rId11" Type="http://schemas.openxmlformats.org/officeDocument/2006/relationships/slideLayout" Target="../slideLayouts/slideLayout747.xml" /><Relationship Id="rId12" Type="http://schemas.openxmlformats.org/officeDocument/2006/relationships/theme" Target="../theme/theme61.xml" /><Relationship Id="rId2" Type="http://schemas.openxmlformats.org/officeDocument/2006/relationships/slideLayout" Target="../slideLayouts/slideLayout738.xml" /><Relationship Id="rId3" Type="http://schemas.openxmlformats.org/officeDocument/2006/relationships/slideLayout" Target="../slideLayouts/slideLayout739.xml" /><Relationship Id="rId4" Type="http://schemas.openxmlformats.org/officeDocument/2006/relationships/slideLayout" Target="../slideLayouts/slideLayout740.xml" /><Relationship Id="rId5" Type="http://schemas.openxmlformats.org/officeDocument/2006/relationships/slideLayout" Target="../slideLayouts/slideLayout741.xml" /><Relationship Id="rId6" Type="http://schemas.openxmlformats.org/officeDocument/2006/relationships/slideLayout" Target="../slideLayouts/slideLayout742.xml" /><Relationship Id="rId7" Type="http://schemas.openxmlformats.org/officeDocument/2006/relationships/slideLayout" Target="../slideLayouts/slideLayout743.xml" /><Relationship Id="rId8" Type="http://schemas.openxmlformats.org/officeDocument/2006/relationships/slideLayout" Target="../slideLayouts/slideLayout744.xml" /><Relationship Id="rId9" Type="http://schemas.openxmlformats.org/officeDocument/2006/relationships/slideLayout" Target="../slideLayouts/slideLayout745.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92.xml" /><Relationship Id="rId10" Type="http://schemas.openxmlformats.org/officeDocument/2006/relationships/slideLayout" Target="../slideLayouts/slideLayout101.xml" /><Relationship Id="rId11" Type="http://schemas.openxmlformats.org/officeDocument/2006/relationships/slideLayout" Target="../slideLayouts/slideLayout102.xml" /><Relationship Id="rId12" Type="http://schemas.openxmlformats.org/officeDocument/2006/relationships/slideLayout" Target="../slideLayouts/slideLayout103.xml" /><Relationship Id="rId13" Type="http://schemas.openxmlformats.org/officeDocument/2006/relationships/slideLayout" Target="../slideLayouts/slideLayout104.xml" /><Relationship Id="rId14" Type="http://schemas.openxmlformats.org/officeDocument/2006/relationships/slideLayout" Target="../slideLayouts/slideLayout105.xml" /><Relationship Id="rId15" Type="http://schemas.openxmlformats.org/officeDocument/2006/relationships/slideLayout" Target="../slideLayouts/slideLayout106.xml" /><Relationship Id="rId16" Type="http://schemas.openxmlformats.org/officeDocument/2006/relationships/slideLayout" Target="../slideLayouts/slideLayout107.xml" /><Relationship Id="rId17" Type="http://schemas.openxmlformats.org/officeDocument/2006/relationships/theme" Target="../theme/theme7.xml" /><Relationship Id="rId2" Type="http://schemas.openxmlformats.org/officeDocument/2006/relationships/slideLayout" Target="../slideLayouts/slideLayout93.xml" /><Relationship Id="rId3" Type="http://schemas.openxmlformats.org/officeDocument/2006/relationships/slideLayout" Target="../slideLayouts/slideLayout94.xml" /><Relationship Id="rId4" Type="http://schemas.openxmlformats.org/officeDocument/2006/relationships/slideLayout" Target="../slideLayouts/slideLayout95.xml" /><Relationship Id="rId5" Type="http://schemas.openxmlformats.org/officeDocument/2006/relationships/slideLayout" Target="../slideLayouts/slideLayout96.xml" /><Relationship Id="rId6" Type="http://schemas.openxmlformats.org/officeDocument/2006/relationships/slideLayout" Target="../slideLayouts/slideLayout97.xml" /><Relationship Id="rId7" Type="http://schemas.openxmlformats.org/officeDocument/2006/relationships/slideLayout" Target="../slideLayouts/slideLayout98.xml" /><Relationship Id="rId8" Type="http://schemas.openxmlformats.org/officeDocument/2006/relationships/slideLayout" Target="../slideLayouts/slideLayout99.xml" /><Relationship Id="rId9" Type="http://schemas.openxmlformats.org/officeDocument/2006/relationships/slideLayout" Target="../slideLayouts/slideLayout100.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108.xml" /><Relationship Id="rId10" Type="http://schemas.openxmlformats.org/officeDocument/2006/relationships/slideLayout" Target="../slideLayouts/slideLayout117.xml" /><Relationship Id="rId11" Type="http://schemas.openxmlformats.org/officeDocument/2006/relationships/slideLayout" Target="../slideLayouts/slideLayout118.xml" /><Relationship Id="rId12" Type="http://schemas.openxmlformats.org/officeDocument/2006/relationships/slideLayout" Target="../slideLayouts/slideLayout119.xml" /><Relationship Id="rId13" Type="http://schemas.openxmlformats.org/officeDocument/2006/relationships/slideLayout" Target="../slideLayouts/slideLayout120.xml" /><Relationship Id="rId14" Type="http://schemas.openxmlformats.org/officeDocument/2006/relationships/slideLayout" Target="../slideLayouts/slideLayout121.xml" /><Relationship Id="rId15" Type="http://schemas.openxmlformats.org/officeDocument/2006/relationships/slideLayout" Target="../slideLayouts/slideLayout122.xml" /><Relationship Id="rId16" Type="http://schemas.openxmlformats.org/officeDocument/2006/relationships/slideLayout" Target="../slideLayouts/slideLayout123.xml" /><Relationship Id="rId17" Type="http://schemas.openxmlformats.org/officeDocument/2006/relationships/theme" Target="../theme/theme8.xml" /><Relationship Id="rId2" Type="http://schemas.openxmlformats.org/officeDocument/2006/relationships/slideLayout" Target="../slideLayouts/slideLayout109.xml" /><Relationship Id="rId3" Type="http://schemas.openxmlformats.org/officeDocument/2006/relationships/slideLayout" Target="../slideLayouts/slideLayout110.xml" /><Relationship Id="rId4" Type="http://schemas.openxmlformats.org/officeDocument/2006/relationships/slideLayout" Target="../slideLayouts/slideLayout111.xml" /><Relationship Id="rId5" Type="http://schemas.openxmlformats.org/officeDocument/2006/relationships/slideLayout" Target="../slideLayouts/slideLayout112.xml" /><Relationship Id="rId6" Type="http://schemas.openxmlformats.org/officeDocument/2006/relationships/slideLayout" Target="../slideLayouts/slideLayout113.xml" /><Relationship Id="rId7" Type="http://schemas.openxmlformats.org/officeDocument/2006/relationships/slideLayout" Target="../slideLayouts/slideLayout114.xml" /><Relationship Id="rId8" Type="http://schemas.openxmlformats.org/officeDocument/2006/relationships/slideLayout" Target="../slideLayouts/slideLayout115.xml" /><Relationship Id="rId9" Type="http://schemas.openxmlformats.org/officeDocument/2006/relationships/slideLayout" Target="../slideLayouts/slideLayout11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124.xml" /><Relationship Id="rId10" Type="http://schemas.openxmlformats.org/officeDocument/2006/relationships/slideLayout" Target="../slideLayouts/slideLayout133.xml" /><Relationship Id="rId11" Type="http://schemas.openxmlformats.org/officeDocument/2006/relationships/slideLayout" Target="../slideLayouts/slideLayout134.xml" /><Relationship Id="rId12" Type="http://schemas.openxmlformats.org/officeDocument/2006/relationships/slideLayout" Target="../slideLayouts/slideLayout135.xml" /><Relationship Id="rId13" Type="http://schemas.openxmlformats.org/officeDocument/2006/relationships/slideLayout" Target="../slideLayouts/slideLayout136.xml" /><Relationship Id="rId14" Type="http://schemas.openxmlformats.org/officeDocument/2006/relationships/slideLayout" Target="../slideLayouts/slideLayout137.xml" /><Relationship Id="rId15" Type="http://schemas.openxmlformats.org/officeDocument/2006/relationships/slideLayout" Target="../slideLayouts/slideLayout138.xml" /><Relationship Id="rId16" Type="http://schemas.openxmlformats.org/officeDocument/2006/relationships/slideLayout" Target="../slideLayouts/slideLayout139.xml" /><Relationship Id="rId17" Type="http://schemas.openxmlformats.org/officeDocument/2006/relationships/theme" Target="../theme/theme9.xml" /><Relationship Id="rId2" Type="http://schemas.openxmlformats.org/officeDocument/2006/relationships/slideLayout" Target="../slideLayouts/slideLayout125.xml" /><Relationship Id="rId3" Type="http://schemas.openxmlformats.org/officeDocument/2006/relationships/slideLayout" Target="../slideLayouts/slideLayout126.xml" /><Relationship Id="rId4" Type="http://schemas.openxmlformats.org/officeDocument/2006/relationships/slideLayout" Target="../slideLayouts/slideLayout127.xml" /><Relationship Id="rId5" Type="http://schemas.openxmlformats.org/officeDocument/2006/relationships/slideLayout" Target="../slideLayouts/slideLayout128.xml" /><Relationship Id="rId6" Type="http://schemas.openxmlformats.org/officeDocument/2006/relationships/slideLayout" Target="../slideLayouts/slideLayout129.xml" /><Relationship Id="rId7" Type="http://schemas.openxmlformats.org/officeDocument/2006/relationships/slideLayout" Target="../slideLayouts/slideLayout130.xml" /><Relationship Id="rId8" Type="http://schemas.openxmlformats.org/officeDocument/2006/relationships/slideLayout" Target="../slideLayouts/slideLayout131.xml" /><Relationship Id="rId9" Type="http://schemas.openxmlformats.org/officeDocument/2006/relationships/slideLayout" Target="../slideLayouts/slideLayout132.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E8FD0B7A-F5DD-4F40-B4CB-3B2C354B893A}" type="datetimeFigureOut">
              <a:rPr lang="en-US" smtClean="0"/>
              <a:pPr/>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pPr/>
              <a:t>2/12/2021</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pPr/>
              <a:t>2/12/2021</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pPr/>
              <a:t>2/17/2021</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pPr/>
              <a:t>2/17/2021</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70582153"/>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52840579"/>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2/19/2021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270582153"/>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2/19/2021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740090480"/>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528405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52840579"/>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pPr/>
              <a:t>2/4/2021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46752514"/>
      </p:ext>
    </p:extLst>
  </p:cSld>
  <p:clrMap bg1="lt1" tx1="dk1" bg2="lt2" tx2="dk2" accent1="accent1" accent2="accent2" accent3="accent3" accent4="accent4" accent5="accent5" accent6="accent6" hlink="hlink" folHlink="folHlink"/>
  <p:sldLayoutIdLst>
    <p:sldLayoutId id="2147483660"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Lst>
  <p:transition/>
  <p:timing/>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2/24/2021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737759408"/>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2/24/2021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065272475"/>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1572167"/>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482881064"/>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41572167"/>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3/3/2021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896512702"/>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3/3/2021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223065082"/>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61948600"/>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2986422080"/>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96464"/>
                </a:solidFill>
              </a:rPr>
              <a:t>WhatsApp NO. : 9564842816</a:t>
            </a: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4061948600"/>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pPr/>
              <a:t>2/4/2021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4675251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Lst>
  <p:transition/>
  <p:timing/>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176225868"/>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78375536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239953699"/>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278375536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5421BB44-5FAE-4671-ACE5-C0A0F929EC8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58869103"/>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3/17/2021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1740447097"/>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460221979"/>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rgbClr val="696464"/>
                </a:solidFill>
              </a:rPr>
              <a:t>WhatsApp NO. : 9564842816</a:t>
            </a: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618676697"/>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45378833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3/25/2021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3460221979"/>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6400171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40358415"/>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rgbClr val="696464"/>
                </a:solidFill>
              </a:rPr>
              <a:t>WhatsApp NO. : 9564842816</a:t>
            </a: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3512936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C7F7A96B-86EC-4FC1-9A5C-CB61D5A6A354}" type="datetimeFigureOut">
              <a:rPr lang="en-US" smtClean="0">
                <a:solidFill>
                  <a:srgbClr val="696464"/>
                </a:solidFill>
              </a:rPr>
              <a:pPr/>
              <a:t>3/26/2021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430412-330E-41C4-92D7-FD39618E3458}" type="slidenum">
              <a:rPr lang="en-US" smtClean="0"/>
              <a:pPr/>
              <a:t>‹#›</a:t>
            </a:fld>
            <a:endParaRPr lang="en-US"/>
          </a:p>
        </p:txBody>
      </p:sp>
    </p:spTree>
    <p:extLst>
      <p:ext uri="{BB962C8B-B14F-4D97-AF65-F5344CB8AC3E}">
        <p14:creationId xmlns:p14="http://schemas.microsoft.com/office/powerpoint/2010/main" val="740358415"/>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 id="2147484381" r:id="rId4"/>
    <p:sldLayoutId id="2147484382" r:id="rId5"/>
    <p:sldLayoutId id="2147484383" r:id="rId6"/>
    <p:sldLayoutId id="2147484384" r:id="rId7"/>
    <p:sldLayoutId id="2147484385" r:id="rId8"/>
    <p:sldLayoutId id="2147484386" r:id="rId9"/>
    <p:sldLayoutId id="2147484387" r:id="rId10"/>
    <p:sldLayoutId id="2147484388" r:id="rId11"/>
  </p:sldLayoutIdLst>
  <p:transition/>
  <p:timing/>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3/31/2021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rgbClr val="696464"/>
                </a:solidFill>
              </a:rPr>
              <a:t>WhatsApp NO. : 9564842816</a:t>
            </a: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62678837"/>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3/31/2021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rgbClr val="696464"/>
                </a:solidFill>
              </a:rPr>
              <a:t>WhatsApp NO. : 9564842816</a:t>
            </a: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62678837"/>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0437E333-65DE-4FDB-B030-985DB3EBE7F8}" type="datetimeFigureOut">
              <a:rPr lang="en-US" smtClean="0"/>
              <a:pPr/>
              <a:t>4/7/2021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159668977"/>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D4E86970-E66E-4F13-B236-D2B77574929A}" type="datetime1">
              <a:rPr lang="en-US" smtClean="0">
                <a:solidFill>
                  <a:srgbClr val="696464"/>
                </a:solidFill>
              </a:rPr>
              <a:pPr/>
              <a:t>4/7/2021</a:t>
            </a:fld>
            <a:endParaRPr lang="en-US">
              <a:solidFill>
                <a:srgbClr val="696464"/>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rgbClr val="696464"/>
                </a:solidFill>
              </a:rPr>
              <a:t>WhatsApp NO. : 9564842816</a:t>
            </a:r>
            <a:endParaRPr lang="en-US">
              <a:solidFill>
                <a:srgbClr val="696464"/>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12572733"/>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Lst>
  <p:transition/>
  <p:timing/>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0437E333-65DE-4FDB-B030-985DB3EBE7F8}" type="datetimeFigureOut">
              <a:rPr lang="en-US" smtClean="0"/>
              <a:pPr/>
              <a:t>4/7/2021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03DC19F-2131-41B3-B3F7-538D11528CF5}" type="slidenum">
              <a:rPr lang="en-US" smtClean="0"/>
              <a:pPr/>
              <a:t>‹#›</a:t>
            </a:fld>
            <a:endParaRPr lang="en-US"/>
          </a:p>
        </p:txBody>
      </p:sp>
    </p:spTree>
    <p:extLst>
      <p:ext uri="{BB962C8B-B14F-4D97-AF65-F5344CB8AC3E}">
        <p14:creationId xmlns:p14="http://schemas.microsoft.com/office/powerpoint/2010/main" val="2159668977"/>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defPPr>
              <a:defRPr lang="en-US"/>
            </a:defPPr>
            <a:lvl1pPr marL="0" algn="r" defTabSz="914400" rtl="0" eaLnBrk="1" latinLnBrk="0" hangingPunct="1">
              <a:defRPr kumimoji="0" sz="105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BD7E274-2453-46DF-B5AC-D53738ED5C9D}" type="datetimeFigureOut">
              <a:rPr lang="en-US" smtClean="0"/>
              <a:pPr/>
              <a:t>4/7/2021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defPPr>
              <a:defRPr lang="en-US"/>
            </a:defPPr>
            <a:lvl1pPr marL="0" algn="l" defTabSz="914400" rtl="0" eaLnBrk="1" latinLnBrk="0" hangingPunct="1">
              <a:defRPr kumimoji="0" sz="105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051"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2349155206"/>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Lst>
  <p:transition/>
  <p:timing/>
  <p:txStyles>
    <p:titleStyle>
      <a:lvl1pPr algn="l" rtl="0" eaLnBrk="1" latinLnBrk="0" hangingPunct="1">
        <a:spcBef>
          <a:spcPct val="0"/>
        </a:spcBef>
        <a:buNone/>
        <a:defRPr kumimoji="0" sz="3000" kern="1200">
          <a:solidFill>
            <a:schemeClr val="tx2"/>
          </a:solidFill>
          <a:latin typeface="+mj-lt"/>
          <a:ea typeface="+mj-ea"/>
          <a:cs typeface="+mj-cs"/>
        </a:defRPr>
      </a:lvl1pPr>
    </p:titleStyle>
    <p:bodyStyle>
      <a:lvl1pPr marL="205735" indent="-205735" algn="l" rtl="0" eaLnBrk="1" latinLnBrk="0" hangingPunct="1">
        <a:spcBef>
          <a:spcPts val="435"/>
        </a:spcBef>
        <a:buClr>
          <a:schemeClr val="accent1"/>
        </a:buClr>
        <a:buSzPct val="85000"/>
        <a:buFont typeface="Wingdings 2"/>
        <a:buChar char=""/>
        <a:defRPr kumimoji="0" sz="1951" kern="1200">
          <a:solidFill>
            <a:schemeClr val="tx1"/>
          </a:solidFill>
          <a:latin typeface="+mn-lt"/>
          <a:ea typeface="+mn-ea"/>
          <a:cs typeface="+mn-cs"/>
        </a:defRPr>
      </a:lvl1pPr>
      <a:lvl2pPr marL="411470" indent="-171446" algn="l" rtl="0" eaLnBrk="1" latinLnBrk="0" hangingPunct="1">
        <a:spcBef>
          <a:spcPts val="279"/>
        </a:spcBef>
        <a:buClr>
          <a:schemeClr val="accent2"/>
        </a:buClr>
        <a:buSzPct val="85000"/>
        <a:buFont typeface="Wingdings 2"/>
        <a:buChar char=""/>
        <a:defRPr kumimoji="0" sz="1800" kern="1200">
          <a:solidFill>
            <a:schemeClr val="tx1"/>
          </a:solidFill>
          <a:latin typeface="+mn-lt"/>
          <a:ea typeface="+mn-ea"/>
          <a:cs typeface="+mn-cs"/>
        </a:defRPr>
      </a:lvl2pPr>
      <a:lvl3pPr marL="617205" indent="-171446" algn="l" rtl="0" eaLnBrk="1" latinLnBrk="0" hangingPunct="1">
        <a:spcBef>
          <a:spcPts val="279"/>
        </a:spcBef>
        <a:buClr>
          <a:schemeClr val="accent1">
            <a:tint val="60000"/>
          </a:schemeClr>
        </a:buClr>
        <a:buSzPct val="85000"/>
        <a:buFont typeface="Wingdings 2"/>
        <a:buChar char=""/>
        <a:defRPr kumimoji="0" sz="1500" kern="1200">
          <a:solidFill>
            <a:schemeClr val="tx1"/>
          </a:solidFill>
          <a:latin typeface="+mn-lt"/>
          <a:ea typeface="+mn-ea"/>
          <a:cs typeface="+mn-cs"/>
        </a:defRPr>
      </a:lvl3pPr>
      <a:lvl4pPr marL="822939" indent="-171446" algn="l" rtl="0" eaLnBrk="1" latinLnBrk="0" hangingPunct="1">
        <a:spcBef>
          <a:spcPts val="279"/>
        </a:spcBef>
        <a:buClr>
          <a:schemeClr val="accent3"/>
        </a:buClr>
        <a:buSzPct val="80000"/>
        <a:buFont typeface="Wingdings 2"/>
        <a:buChar char=""/>
        <a:defRPr kumimoji="0" sz="1500" kern="1200">
          <a:solidFill>
            <a:schemeClr val="tx1"/>
          </a:solidFill>
          <a:latin typeface="+mn-lt"/>
          <a:ea typeface="+mn-ea"/>
          <a:cs typeface="+mn-cs"/>
        </a:defRPr>
      </a:lvl4pPr>
      <a:lvl5pPr marL="1028674" indent="-171446" algn="l" rtl="0" eaLnBrk="1" latinLnBrk="0" hangingPunct="1">
        <a:spcBef>
          <a:spcPts val="279"/>
        </a:spcBef>
        <a:buClr>
          <a:schemeClr val="accent3"/>
        </a:buClr>
        <a:buFontTx/>
        <a:buChar char="o"/>
        <a:defRPr kumimoji="0" sz="1500" kern="1200">
          <a:solidFill>
            <a:schemeClr val="tx1"/>
          </a:solidFill>
          <a:latin typeface="+mn-lt"/>
          <a:ea typeface="+mn-ea"/>
          <a:cs typeface="+mn-cs"/>
        </a:defRPr>
      </a:lvl5pPr>
      <a:lvl6pPr marL="1234409" indent="-171446" algn="l" rtl="0" eaLnBrk="1" latinLnBrk="0" hangingPunct="1">
        <a:spcBef>
          <a:spcPts val="279"/>
        </a:spcBef>
        <a:buClr>
          <a:schemeClr val="accent3"/>
        </a:buClr>
        <a:buChar char="•"/>
        <a:defRPr kumimoji="0" sz="1351" kern="1200" baseline="0">
          <a:solidFill>
            <a:schemeClr val="tx1"/>
          </a:solidFill>
          <a:latin typeface="+mn-lt"/>
          <a:ea typeface="+mn-ea"/>
          <a:cs typeface="+mn-cs"/>
        </a:defRPr>
      </a:lvl6pPr>
      <a:lvl7pPr marL="1440144" indent="-171446" algn="l" rtl="0" eaLnBrk="1" latinLnBrk="0" hangingPunct="1">
        <a:spcBef>
          <a:spcPts val="279"/>
        </a:spcBef>
        <a:buClr>
          <a:schemeClr val="accent2"/>
        </a:buClr>
        <a:buChar char="•"/>
        <a:defRPr kumimoji="0" sz="1351" kern="1200">
          <a:solidFill>
            <a:schemeClr val="tx1"/>
          </a:solidFill>
          <a:latin typeface="+mn-lt"/>
          <a:ea typeface="+mn-ea"/>
          <a:cs typeface="+mn-cs"/>
        </a:defRPr>
      </a:lvl7pPr>
      <a:lvl8pPr marL="1645879" indent="-171446" algn="l" rtl="0" eaLnBrk="1" latinLnBrk="0" hangingPunct="1">
        <a:spcBef>
          <a:spcPts val="279"/>
        </a:spcBef>
        <a:buClr>
          <a:schemeClr val="accent1">
            <a:tint val="60000"/>
          </a:schemeClr>
        </a:buClr>
        <a:buChar char="•"/>
        <a:defRPr kumimoji="0" sz="1351" kern="1200">
          <a:solidFill>
            <a:schemeClr val="tx1"/>
          </a:solidFill>
          <a:latin typeface="+mn-lt"/>
          <a:ea typeface="+mn-ea"/>
          <a:cs typeface="+mn-cs"/>
        </a:defRPr>
      </a:lvl8pPr>
      <a:lvl9pPr marL="1851614" indent="-171446" algn="l" rtl="0" eaLnBrk="1" latinLnBrk="0" hangingPunct="1">
        <a:spcBef>
          <a:spcPts val="279"/>
        </a:spcBef>
        <a:buClr>
          <a:schemeClr val="accent2">
            <a:tint val="60000"/>
          </a:schemeClr>
        </a:buClr>
        <a:buChar char="•"/>
        <a:defRPr kumimoji="0" sz="1351"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342891" algn="l" rtl="0" eaLnBrk="1" latinLnBrk="0" hangingPunct="1">
        <a:defRPr kumimoji="0" kern="1200">
          <a:solidFill>
            <a:schemeClr val="tx1"/>
          </a:solidFill>
          <a:latin typeface="+mn-lt"/>
          <a:ea typeface="+mn-ea"/>
          <a:cs typeface="+mn-cs"/>
        </a:defRPr>
      </a:lvl2pPr>
      <a:lvl3pPr marL="685783" algn="l" rtl="0" eaLnBrk="1" latinLnBrk="0" hangingPunct="1">
        <a:defRPr kumimoji="0" kern="1200">
          <a:solidFill>
            <a:schemeClr val="tx1"/>
          </a:solidFill>
          <a:latin typeface="+mn-lt"/>
          <a:ea typeface="+mn-ea"/>
          <a:cs typeface="+mn-cs"/>
        </a:defRPr>
      </a:lvl3pPr>
      <a:lvl4pPr marL="1028674" algn="l" rtl="0" eaLnBrk="1" latinLnBrk="0" hangingPunct="1">
        <a:defRPr kumimoji="0" kern="1200">
          <a:solidFill>
            <a:schemeClr val="tx1"/>
          </a:solidFill>
          <a:latin typeface="+mn-lt"/>
          <a:ea typeface="+mn-ea"/>
          <a:cs typeface="+mn-cs"/>
        </a:defRPr>
      </a:lvl4pPr>
      <a:lvl5pPr marL="1371566" algn="l" rtl="0" eaLnBrk="1" latinLnBrk="0" hangingPunct="1">
        <a:defRPr kumimoji="0" kern="1200">
          <a:solidFill>
            <a:schemeClr val="tx1"/>
          </a:solidFill>
          <a:latin typeface="+mn-lt"/>
          <a:ea typeface="+mn-ea"/>
          <a:cs typeface="+mn-cs"/>
        </a:defRPr>
      </a:lvl5pPr>
      <a:lvl6pPr marL="1714457" algn="l" rtl="0" eaLnBrk="1" latinLnBrk="0" hangingPunct="1">
        <a:defRPr kumimoji="0" kern="1200">
          <a:solidFill>
            <a:schemeClr val="tx1"/>
          </a:solidFill>
          <a:latin typeface="+mn-lt"/>
          <a:ea typeface="+mn-ea"/>
          <a:cs typeface="+mn-cs"/>
        </a:defRPr>
      </a:lvl6pPr>
      <a:lvl7pPr marL="2057349" algn="l" rtl="0" eaLnBrk="1" latinLnBrk="0" hangingPunct="1">
        <a:defRPr kumimoji="0" kern="1200">
          <a:solidFill>
            <a:schemeClr val="tx1"/>
          </a:solidFill>
          <a:latin typeface="+mn-lt"/>
          <a:ea typeface="+mn-ea"/>
          <a:cs typeface="+mn-cs"/>
        </a:defRPr>
      </a:lvl7pPr>
      <a:lvl8pPr marL="2400240" algn="l" rtl="0" eaLnBrk="1" latinLnBrk="0" hangingPunct="1">
        <a:defRPr kumimoji="0" kern="1200">
          <a:solidFill>
            <a:schemeClr val="tx1"/>
          </a:solidFill>
          <a:latin typeface="+mn-lt"/>
          <a:ea typeface="+mn-ea"/>
          <a:cs typeface="+mn-cs"/>
        </a:defRPr>
      </a:lvl8pPr>
      <a:lvl9pPr marL="2743131" algn="l" rtl="0" eaLnBrk="1" latinLnBrk="0" hangingPunct="1">
        <a:defRPr kumimoji="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4294967295">
            <a:schemeClr val="l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351"/>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defPPr>
              <a:defRPr lang="en-US"/>
            </a:defPPr>
            <a:lvl1pPr marL="0" algn="r" defTabSz="914400" rtl="0" eaLnBrk="1" latinLnBrk="0" hangingPunct="1">
              <a:defRPr kumimoji="0" sz="105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BD7E274-2453-46DF-B5AC-D53738ED5C9D}" type="datetimeFigureOut">
              <a:rPr lang="en-US" smtClean="0"/>
              <a:pPr/>
              <a:t>4/7/2021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defPPr>
              <a:defRPr lang="en-US"/>
            </a:defPPr>
            <a:lvl1pPr marL="0" algn="l" defTabSz="914400" rtl="0" eaLnBrk="1" latinLnBrk="0" hangingPunct="1">
              <a:defRPr kumimoji="0" sz="105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051"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ABA5AF41-A81A-420F-9E74-E576B018F21D}" type="slidenum">
              <a:rPr lang="en-US" smtClean="0"/>
              <a:pPr/>
              <a:t>‹#›</a:t>
            </a:fld>
            <a:endParaRPr lang="en-US"/>
          </a:p>
        </p:txBody>
      </p:sp>
    </p:spTree>
    <p:extLst>
      <p:ext uri="{BB962C8B-B14F-4D97-AF65-F5344CB8AC3E}">
        <p14:creationId xmlns:p14="http://schemas.microsoft.com/office/powerpoint/2010/main" val="2349155206"/>
      </p:ext>
    </p:extLst>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Lst>
  <p:transition/>
  <p:timing/>
  <p:txStyles>
    <p:titleStyle>
      <a:lvl1pPr algn="l" rtl="0" eaLnBrk="1" latinLnBrk="0" hangingPunct="1">
        <a:spcBef>
          <a:spcPct val="0"/>
        </a:spcBef>
        <a:buNone/>
        <a:defRPr kumimoji="0" sz="3000" kern="1200">
          <a:solidFill>
            <a:schemeClr val="tx2"/>
          </a:solidFill>
          <a:latin typeface="+mj-lt"/>
          <a:ea typeface="+mj-ea"/>
          <a:cs typeface="+mj-cs"/>
        </a:defRPr>
      </a:lvl1pPr>
    </p:titleStyle>
    <p:bodyStyle>
      <a:lvl1pPr marL="205735" indent="-205735" algn="l" rtl="0" eaLnBrk="1" latinLnBrk="0" hangingPunct="1">
        <a:spcBef>
          <a:spcPts val="435"/>
        </a:spcBef>
        <a:buClr>
          <a:schemeClr val="accent1"/>
        </a:buClr>
        <a:buSzPct val="85000"/>
        <a:buFont typeface="Wingdings 2"/>
        <a:buChar char=""/>
        <a:defRPr kumimoji="0" sz="1951" kern="1200">
          <a:solidFill>
            <a:schemeClr val="tx1"/>
          </a:solidFill>
          <a:latin typeface="+mn-lt"/>
          <a:ea typeface="+mn-ea"/>
          <a:cs typeface="+mn-cs"/>
        </a:defRPr>
      </a:lvl1pPr>
      <a:lvl2pPr marL="411470" indent="-171446" algn="l" rtl="0" eaLnBrk="1" latinLnBrk="0" hangingPunct="1">
        <a:spcBef>
          <a:spcPts val="279"/>
        </a:spcBef>
        <a:buClr>
          <a:schemeClr val="accent2"/>
        </a:buClr>
        <a:buSzPct val="85000"/>
        <a:buFont typeface="Wingdings 2"/>
        <a:buChar char=""/>
        <a:defRPr kumimoji="0" sz="1800" kern="1200">
          <a:solidFill>
            <a:schemeClr val="tx1"/>
          </a:solidFill>
          <a:latin typeface="+mn-lt"/>
          <a:ea typeface="+mn-ea"/>
          <a:cs typeface="+mn-cs"/>
        </a:defRPr>
      </a:lvl2pPr>
      <a:lvl3pPr marL="617205" indent="-171446" algn="l" rtl="0" eaLnBrk="1" latinLnBrk="0" hangingPunct="1">
        <a:spcBef>
          <a:spcPts val="279"/>
        </a:spcBef>
        <a:buClr>
          <a:schemeClr val="accent1">
            <a:tint val="60000"/>
          </a:schemeClr>
        </a:buClr>
        <a:buSzPct val="85000"/>
        <a:buFont typeface="Wingdings 2"/>
        <a:buChar char=""/>
        <a:defRPr kumimoji="0" sz="1500" kern="1200">
          <a:solidFill>
            <a:schemeClr val="tx1"/>
          </a:solidFill>
          <a:latin typeface="+mn-lt"/>
          <a:ea typeface="+mn-ea"/>
          <a:cs typeface="+mn-cs"/>
        </a:defRPr>
      </a:lvl3pPr>
      <a:lvl4pPr marL="822939" indent="-171446" algn="l" rtl="0" eaLnBrk="1" latinLnBrk="0" hangingPunct="1">
        <a:spcBef>
          <a:spcPts val="279"/>
        </a:spcBef>
        <a:buClr>
          <a:schemeClr val="accent3"/>
        </a:buClr>
        <a:buSzPct val="80000"/>
        <a:buFont typeface="Wingdings 2"/>
        <a:buChar char=""/>
        <a:defRPr kumimoji="0" sz="1500" kern="1200">
          <a:solidFill>
            <a:schemeClr val="tx1"/>
          </a:solidFill>
          <a:latin typeface="+mn-lt"/>
          <a:ea typeface="+mn-ea"/>
          <a:cs typeface="+mn-cs"/>
        </a:defRPr>
      </a:lvl4pPr>
      <a:lvl5pPr marL="1028674" indent="-171446" algn="l" rtl="0" eaLnBrk="1" latinLnBrk="0" hangingPunct="1">
        <a:spcBef>
          <a:spcPts val="279"/>
        </a:spcBef>
        <a:buClr>
          <a:schemeClr val="accent3"/>
        </a:buClr>
        <a:buFontTx/>
        <a:buChar char="o"/>
        <a:defRPr kumimoji="0" sz="1500" kern="1200">
          <a:solidFill>
            <a:schemeClr val="tx1"/>
          </a:solidFill>
          <a:latin typeface="+mn-lt"/>
          <a:ea typeface="+mn-ea"/>
          <a:cs typeface="+mn-cs"/>
        </a:defRPr>
      </a:lvl5pPr>
      <a:lvl6pPr marL="1234409" indent="-171446" algn="l" rtl="0" eaLnBrk="1" latinLnBrk="0" hangingPunct="1">
        <a:spcBef>
          <a:spcPts val="279"/>
        </a:spcBef>
        <a:buClr>
          <a:schemeClr val="accent3"/>
        </a:buClr>
        <a:buChar char="•"/>
        <a:defRPr kumimoji="0" sz="1351" kern="1200" baseline="0">
          <a:solidFill>
            <a:schemeClr val="tx1"/>
          </a:solidFill>
          <a:latin typeface="+mn-lt"/>
          <a:ea typeface="+mn-ea"/>
          <a:cs typeface="+mn-cs"/>
        </a:defRPr>
      </a:lvl6pPr>
      <a:lvl7pPr marL="1440144" indent="-171446" algn="l" rtl="0" eaLnBrk="1" latinLnBrk="0" hangingPunct="1">
        <a:spcBef>
          <a:spcPts val="279"/>
        </a:spcBef>
        <a:buClr>
          <a:schemeClr val="accent2"/>
        </a:buClr>
        <a:buChar char="•"/>
        <a:defRPr kumimoji="0" sz="1351" kern="1200">
          <a:solidFill>
            <a:schemeClr val="tx1"/>
          </a:solidFill>
          <a:latin typeface="+mn-lt"/>
          <a:ea typeface="+mn-ea"/>
          <a:cs typeface="+mn-cs"/>
        </a:defRPr>
      </a:lvl7pPr>
      <a:lvl8pPr marL="1645879" indent="-171446" algn="l" rtl="0" eaLnBrk="1" latinLnBrk="0" hangingPunct="1">
        <a:spcBef>
          <a:spcPts val="279"/>
        </a:spcBef>
        <a:buClr>
          <a:schemeClr val="accent1">
            <a:tint val="60000"/>
          </a:schemeClr>
        </a:buClr>
        <a:buChar char="•"/>
        <a:defRPr kumimoji="0" sz="1351" kern="1200">
          <a:solidFill>
            <a:schemeClr val="tx1"/>
          </a:solidFill>
          <a:latin typeface="+mn-lt"/>
          <a:ea typeface="+mn-ea"/>
          <a:cs typeface="+mn-cs"/>
        </a:defRPr>
      </a:lvl8pPr>
      <a:lvl9pPr marL="1851614" indent="-171446" algn="l" rtl="0" eaLnBrk="1" latinLnBrk="0" hangingPunct="1">
        <a:spcBef>
          <a:spcPts val="279"/>
        </a:spcBef>
        <a:buClr>
          <a:schemeClr val="accent2">
            <a:tint val="60000"/>
          </a:schemeClr>
        </a:buClr>
        <a:buChar char="•"/>
        <a:defRPr kumimoji="0" sz="1351"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342891" algn="l" rtl="0" eaLnBrk="1" latinLnBrk="0" hangingPunct="1">
        <a:defRPr kumimoji="0" kern="1200">
          <a:solidFill>
            <a:schemeClr val="tx1"/>
          </a:solidFill>
          <a:latin typeface="+mn-lt"/>
          <a:ea typeface="+mn-ea"/>
          <a:cs typeface="+mn-cs"/>
        </a:defRPr>
      </a:lvl2pPr>
      <a:lvl3pPr marL="685783" algn="l" rtl="0" eaLnBrk="1" latinLnBrk="0" hangingPunct="1">
        <a:defRPr kumimoji="0" kern="1200">
          <a:solidFill>
            <a:schemeClr val="tx1"/>
          </a:solidFill>
          <a:latin typeface="+mn-lt"/>
          <a:ea typeface="+mn-ea"/>
          <a:cs typeface="+mn-cs"/>
        </a:defRPr>
      </a:lvl3pPr>
      <a:lvl4pPr marL="1028674" algn="l" rtl="0" eaLnBrk="1" latinLnBrk="0" hangingPunct="1">
        <a:defRPr kumimoji="0" kern="1200">
          <a:solidFill>
            <a:schemeClr val="tx1"/>
          </a:solidFill>
          <a:latin typeface="+mn-lt"/>
          <a:ea typeface="+mn-ea"/>
          <a:cs typeface="+mn-cs"/>
        </a:defRPr>
      </a:lvl4pPr>
      <a:lvl5pPr marL="1371566" algn="l" rtl="0" eaLnBrk="1" latinLnBrk="0" hangingPunct="1">
        <a:defRPr kumimoji="0" kern="1200">
          <a:solidFill>
            <a:schemeClr val="tx1"/>
          </a:solidFill>
          <a:latin typeface="+mn-lt"/>
          <a:ea typeface="+mn-ea"/>
          <a:cs typeface="+mn-cs"/>
        </a:defRPr>
      </a:lvl5pPr>
      <a:lvl6pPr marL="1714457" algn="l" rtl="0" eaLnBrk="1" latinLnBrk="0" hangingPunct="1">
        <a:defRPr kumimoji="0" kern="1200">
          <a:solidFill>
            <a:schemeClr val="tx1"/>
          </a:solidFill>
          <a:latin typeface="+mn-lt"/>
          <a:ea typeface="+mn-ea"/>
          <a:cs typeface="+mn-cs"/>
        </a:defRPr>
      </a:lvl6pPr>
      <a:lvl7pPr marL="2057349" algn="l" rtl="0" eaLnBrk="1" latinLnBrk="0" hangingPunct="1">
        <a:defRPr kumimoji="0" kern="1200">
          <a:solidFill>
            <a:schemeClr val="tx1"/>
          </a:solidFill>
          <a:latin typeface="+mn-lt"/>
          <a:ea typeface="+mn-ea"/>
          <a:cs typeface="+mn-cs"/>
        </a:defRPr>
      </a:lvl7pPr>
      <a:lvl8pPr marL="2400240" algn="l" rtl="0" eaLnBrk="1" latinLnBrk="0" hangingPunct="1">
        <a:defRPr kumimoji="0" kern="1200">
          <a:solidFill>
            <a:schemeClr val="tx1"/>
          </a:solidFill>
          <a:latin typeface="+mn-lt"/>
          <a:ea typeface="+mn-ea"/>
          <a:cs typeface="+mn-cs"/>
        </a:defRPr>
      </a:lvl8pPr>
      <a:lvl9pPr marL="2743131"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52381752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5F91842-9D22-47EA-9DB4-6D4C780247BB}" type="datetimeFigureOut">
              <a:rPr lang="en-US" smtClean="0"/>
              <a:pPr/>
              <a:t>4/16/2021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630190429"/>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5F91842-9D22-47EA-9DB4-6D4C780247BB}" type="datetimeFigureOut">
              <a:rPr lang="en-US" smtClean="0"/>
              <a:pPr/>
              <a:t>4/16/2021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630190429"/>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defPPr/>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defPPr>
              <a:defRPr lang="en-US"/>
            </a:defPPr>
            <a:lvl1pPr marL="0" algn="r" defTabSz="914400" rtl="0" eaLnBrk="1" latinLnBrk="0" hangingPunct="1">
              <a:defRPr kumimoji="0" sz="1200" kern="1200">
                <a:solidFill>
                  <a:schemeClr val="bg2">
                    <a:shade val="50000"/>
                    <a:satMod val="20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defPPr>
              <a:defRPr lang="en-US"/>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56820057"/>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Lst>
  <p:transition/>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5F91842-9D22-47EA-9DB4-6D4C780247BB}" type="datetimeFigureOut">
              <a:rPr lang="en-US" smtClean="0"/>
              <a:pPr/>
              <a:t>4/16/2021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630190429"/>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35F91842-9D22-47EA-9DB4-6D4C780247BB}" type="datetimeFigureOut">
              <a:rPr lang="en-US" smtClean="0"/>
              <a:pPr/>
              <a:t>4/16/2021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E1470562-AC57-49E5-9EA4-A95EC2649FFD}" type="slidenum">
              <a:rPr lang="en-US" smtClean="0"/>
              <a:pPr/>
              <a:t>‹#›</a:t>
            </a:fld>
            <a:endParaRPr lang="en-US"/>
          </a:p>
        </p:txBody>
      </p:sp>
    </p:spTree>
    <p:extLst>
      <p:ext uri="{BB962C8B-B14F-4D97-AF65-F5344CB8AC3E}">
        <p14:creationId xmlns:p14="http://schemas.microsoft.com/office/powerpoint/2010/main" val="630190429"/>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defPPr/>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defPPr>
              <a:defRPr lang="en-US"/>
            </a:defPPr>
            <a:lvl1pPr marL="0" algn="r" defTabSz="914400" rtl="0" eaLnBrk="1" latinLnBrk="0" hangingPunct="1">
              <a:defRPr kumimoji="0" sz="1200" kern="1200">
                <a:solidFill>
                  <a:schemeClr val="bg2">
                    <a:shade val="50000"/>
                    <a:satMod val="20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solidFill>
                  <a:srgbClr val="E7DEC9">
                    <a:shade val="50000"/>
                    <a:satMod val="200000"/>
                  </a:srgbClr>
                </a:solidFill>
              </a:rPr>
              <a:pPr/>
              <a:t>4/16/2021</a:t>
            </a:fld>
            <a:endParaRPr lang="en-US">
              <a:solidFill>
                <a:srgbClr val="E7DEC9">
                  <a:shade val="50000"/>
                  <a:satMod val="200000"/>
                </a:srgbClr>
              </a:solidFill>
            </a:endParaRPr>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E7DEC9">
                  <a:shade val="50000"/>
                  <a:satMod val="200000"/>
                </a:srgbClr>
              </a:solidFill>
            </a:endParaRP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defPPr>
              <a:defRPr lang="en-US"/>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B6F15528-21DE-4FAA-801E-634DDDAF4B2B}" type="slidenum">
              <a:rPr lang="en-US" smtClean="0">
                <a:solidFill>
                  <a:srgbClr val="E7DEC9">
                    <a:shade val="50000"/>
                    <a:satMod val="200000"/>
                  </a:srgbClr>
                </a:solidFill>
              </a:rPr>
              <a:pPr/>
              <a:t>‹#›</a:t>
            </a:fld>
            <a:endParaRPr lang="en-US">
              <a:solidFill>
                <a:srgbClr val="E7DEC9">
                  <a:shade val="50000"/>
                  <a:satMod val="200000"/>
                </a:srgbClr>
              </a:solidFill>
            </a:endParaRPr>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56820057"/>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Lst>
  <p:transition/>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defPPr/>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defPPr>
              <a:defRPr lang="en-US"/>
            </a:defPPr>
            <a:lvl1pPr marL="0" algn="r" defTabSz="914400" rtl="0" eaLnBrk="1" latinLnBrk="0" hangingPunct="1">
              <a:defRPr kumimoji="0" sz="1200" kern="1200">
                <a:solidFill>
                  <a:schemeClr val="bg2">
                    <a:shade val="50000"/>
                    <a:satMod val="20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4/20/2021</a:t>
            </a:fld>
            <a:endParaRPr lang="en-US"/>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defPPr>
              <a:defRPr lang="en-US"/>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B6F15528-21DE-4FAA-801E-634DDDAF4B2B}" type="slidenum">
              <a:rPr lang="en-US" smtClean="0"/>
              <a:pPr/>
              <a:t>‹#›</a:t>
            </a:fld>
            <a:endParaRPr lang="en-US"/>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1802917527"/>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60" r:id="rId15"/>
    <p:sldLayoutId id="2147484561" r:id="rId16"/>
    <p:sldLayoutId id="2147484562" r:id="rId17"/>
    <p:sldLayoutId id="2147484563" r:id="rId18"/>
    <p:sldLayoutId id="2147484564" r:id="rId19"/>
  </p:sldLayoutIdLst>
  <p:transition/>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defPPr/>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defPPr>
              <a:defRPr lang="en-US"/>
            </a:defPPr>
            <a:lvl1pPr marL="0" algn="r" defTabSz="914400" rtl="0" eaLnBrk="1" latinLnBrk="0" hangingPunct="1">
              <a:defRPr kumimoji="0" sz="1200" kern="1200">
                <a:solidFill>
                  <a:schemeClr val="bg2">
                    <a:shade val="50000"/>
                    <a:satMod val="20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4/20/2021</a:t>
            </a:fld>
            <a:endParaRPr lang="en-US"/>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defPPr>
              <a:defRPr lang="en-US"/>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B6F15528-21DE-4FAA-801E-634DDDAF4B2B}" type="slidenum">
              <a:rPr lang="en-US" smtClean="0"/>
              <a:pPr/>
              <a:t>‹#›</a:t>
            </a:fld>
            <a:endParaRPr lang="en-US"/>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sz="1800"/>
          </a:p>
        </p:txBody>
      </p:sp>
    </p:spTree>
    <p:extLst>
      <p:ext uri="{BB962C8B-B14F-4D97-AF65-F5344CB8AC3E}">
        <p14:creationId xmlns:p14="http://schemas.microsoft.com/office/powerpoint/2010/main" val="1802917527"/>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577" r:id="rId12"/>
    <p:sldLayoutId id="2147484578" r:id="rId13"/>
    <p:sldLayoutId id="2147484579" r:id="rId14"/>
    <p:sldLayoutId id="2147484580" r:id="rId15"/>
    <p:sldLayoutId id="2147484581" r:id="rId16"/>
    <p:sldLayoutId id="2147484582" r:id="rId17"/>
    <p:sldLayoutId id="2147484583" r:id="rId18"/>
    <p:sldLayoutId id="2147484584" r:id="rId19"/>
  </p:sldLayoutIdLst>
  <p:transition/>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mn-lt"/>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1027"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r"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Arial Black" pitchFamily="34"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grpSp>
        <p:nvGrpSpPr>
          <p:cNvPr id="1028" name="Group 4"/>
          <p:cNvGrpSpPr/>
          <p:nvPr/>
        </p:nvGrpSpPr>
        <p:grpSpPr>
          <a:xfrm>
            <a:off x="0" y="0"/>
            <a:ext cx="9144000" cy="54610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grpSp>
      <p:sp>
        <p:nvSpPr>
          <p:cNvPr id="1029" name="Rectangle 14"/>
          <p:cNvSpPr>
            <a:spLocks noGrp="1"/>
          </p:cNvSpPr>
          <p:nvPr>
            <p:ph type="title"/>
          </p:nvPr>
        </p:nvSpPr>
        <p:spPr>
          <a:xfrm>
            <a:off x="457200" y="457200"/>
            <a:ext cx="8229600" cy="1371600"/>
          </a:xfrm>
          <a:prstGeom prst="rect">
            <a:avLst/>
          </a:prstGeom>
          <a:noFill/>
          <a:ln>
            <a:noFill/>
            <a:miter lim="800000"/>
          </a:ln>
        </p:spPr>
        <p:txBody>
          <a:bodyPr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a:r>
              <a:t>Click to edit Master title style</a:t>
            </a:r>
          </a:p>
        </p:txBody>
      </p:sp>
      <p:sp>
        <p:nvSpPr>
          <p:cNvPr id="1030" name="Rectangle 15"/>
          <p:cNvSpPr>
            <a:spLocks noGrp="1"/>
          </p:cNvSpPr>
          <p:nvPr>
            <p:ph type="body" idx="1"/>
          </p:nvPr>
        </p:nvSpPr>
        <p:spPr>
          <a:xfrm>
            <a:off x="457200" y="1981200"/>
            <a:ext cx="8229600" cy="3886200"/>
          </a:xfrm>
          <a:prstGeom prst="rect">
            <a:avLst/>
          </a:prstGeom>
          <a:noFill/>
          <a:ln>
            <a:noFill/>
            <a:miter lim="800000"/>
          </a:ln>
        </p:spPr>
        <p:txBody>
          <a:bodyPr>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1031"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mn-lt"/>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Lst>
  <p:transition/>
  <p:timing/>
  <p:txStyles>
    <p:titleStyle>
      <a:defPPr/>
      <a:lvl1pPr marL="0" indent="0" algn="l" defTabSz="914400" rtl="0" eaLnBrk="0" fontAlgn="base" hangingPunct="0">
        <a:lnSpc>
          <a:spcPct val="100000"/>
        </a:lnSpc>
        <a:spcBef>
          <a:spcPct val="0"/>
        </a:spcBef>
        <a:spcAft>
          <a:spcPct val="0"/>
        </a:spcAft>
        <a:buClrTx/>
        <a:buSzTx/>
        <a:buFontTx/>
        <a:buNone/>
        <a:defRPr kumimoji="0" sz="4400" b="0" i="0" u="none" baseline="0">
          <a:solidFill>
            <a:schemeClr val="tx1"/>
          </a:solidFill>
          <a:effectLst/>
          <a:latin typeface="Arial" pitchFamily="34" charset="0"/>
          <a:ea typeface="+mj-ea"/>
          <a:cs typeface="+mj-cs"/>
        </a:defRPr>
      </a:lvl1pPr>
    </p:titleStyle>
    <p:body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sz="3200" b="0" i="0" u="none"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sz="2800" b="0" i="0" u="none" baseline="0">
          <a:solidFill>
            <a:schemeClr val="tx1"/>
          </a:solidFill>
          <a:effectLst/>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sz="2400" b="0" i="0" u="none" baseline="0">
          <a:solidFill>
            <a:schemeClr val="tx1"/>
          </a:solidFill>
          <a:effectLst/>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sz="2000" b="0" i="0" u="none" baseline="0">
          <a:solidFill>
            <a:schemeClr val="tx1"/>
          </a:solidFill>
          <a:effectLst/>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sz="2000" b="0" i="0" u="none" baseline="0">
          <a:solidFill>
            <a:schemeClr val="tx1"/>
          </a:solidFill>
          <a:effectLst/>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mn-lt"/>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
        <p:nvSpPr>
          <p:cNvPr id="1027"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r"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Arial Black" pitchFamily="34"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ECAD7EF5-DAE9-4FA1-8152-4AE412A68286}" type="slidenum">
              <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bg-BG" altLang="en-US" sz="1200" b="0" i="0" u="none" strike="noStrike" kern="1200" cap="none" spc="0" normalizeH="0" baseline="0" noProof="0">
              <a:ln>
                <a:noFill/>
              </a:ln>
              <a:solidFill>
                <a:schemeClr val="tx1"/>
              </a:solidFill>
              <a:effectLst/>
              <a:uLnTx/>
              <a:uFillTx/>
              <a:latin typeface="Arial Black" pitchFamily="34" charset="0"/>
              <a:ea typeface="+mn-ea"/>
              <a:cs typeface="+mn-cs"/>
            </a:endParaRPr>
          </a:p>
        </p:txBody>
      </p:sp>
      <p:grpSp>
        <p:nvGrpSpPr>
          <p:cNvPr id="1028" name="Group 4"/>
          <p:cNvGrpSpPr/>
          <p:nvPr/>
        </p:nvGrpSpPr>
        <p:grpSpPr>
          <a:xfrm>
            <a:off x="0" y="0"/>
            <a:ext cx="9144000" cy="54610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hlink"/>
                </a:solidFill>
                <a:effectLst/>
                <a:uLnTx/>
                <a:uFillTx/>
                <a:latin typeface="Arial" pitchFamily="34" charset="0"/>
                <a:ea typeface="+mn-ea"/>
                <a:cs typeface="+mn-cs"/>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24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1pPr>
              <a:lvl2pPr marL="742950" indent="-28575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2pPr>
              <a:lvl3pPr marL="11430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3pPr>
              <a:lvl4pPr marL="16002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4pPr>
              <a:lvl5pPr marL="2057400" indent="-228600" algn="l" defTabSz="914400" rtl="0" eaLnBrk="0" fontAlgn="base" hangingPunct="0">
                <a:lnSpc>
                  <a:spcPct val="100000"/>
                </a:lnSpc>
                <a:spcBef>
                  <a:spcPct val="0"/>
                </a:spcBef>
                <a:spcAft>
                  <a:spcPct val="0"/>
                </a:spcAft>
                <a:buClrTx/>
                <a:buSzTx/>
                <a:buFontTx/>
                <a:buNone/>
                <a:defRPr kumimoji="0" sz="2400" b="0" i="0" u="none" baseline="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altLang="en-US" sz="1800" b="0" i="0" u="none" strike="noStrike" kern="1200" cap="none" spc="0" normalizeH="0" baseline="0" noProof="0" smtClean="0">
                <a:ln>
                  <a:noFill/>
                </a:ln>
                <a:solidFill>
                  <a:schemeClr val="accent2"/>
                </a:solidFill>
                <a:effectLst/>
                <a:uLnTx/>
                <a:uFillTx/>
                <a:latin typeface="Arial" pitchFamily="34" charset="0"/>
                <a:ea typeface="+mn-ea"/>
                <a:cs typeface="+mn-cs"/>
              </a:endParaRPr>
            </a:p>
          </p:txBody>
        </p:sp>
      </p:grpSp>
      <p:sp>
        <p:nvSpPr>
          <p:cNvPr id="1029" name="Rectangle 14"/>
          <p:cNvSpPr>
            <a:spLocks noGrp="1"/>
          </p:cNvSpPr>
          <p:nvPr>
            <p:ph type="title"/>
          </p:nvPr>
        </p:nvSpPr>
        <p:spPr>
          <a:xfrm>
            <a:off x="457200" y="457200"/>
            <a:ext cx="8229600" cy="1371600"/>
          </a:xfrm>
          <a:prstGeom prst="rect">
            <a:avLst/>
          </a:prstGeom>
          <a:noFill/>
          <a:ln>
            <a:noFill/>
            <a:miter lim="800000"/>
          </a:ln>
        </p:spPr>
        <p:txBody>
          <a:bodyPr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a:r>
              <a:t>Click to edit Master title style</a:t>
            </a:r>
          </a:p>
        </p:txBody>
      </p:sp>
      <p:sp>
        <p:nvSpPr>
          <p:cNvPr id="1030" name="Rectangle 15"/>
          <p:cNvSpPr>
            <a:spLocks noGrp="1"/>
          </p:cNvSpPr>
          <p:nvPr>
            <p:ph type="body" idx="1"/>
          </p:nvPr>
        </p:nvSpPr>
        <p:spPr>
          <a:xfrm>
            <a:off x="457200" y="1981200"/>
            <a:ext cx="8229600" cy="3886200"/>
          </a:xfrm>
          <a:prstGeom prst="rect">
            <a:avLst/>
          </a:prstGeom>
          <a:noFill/>
          <a:ln>
            <a:noFill/>
            <a:miter lim="800000"/>
          </a:ln>
        </p:spPr>
        <p:txBody>
          <a:bodyPr>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1031"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solidFill>
                <a:latin typeface="+mn-lt"/>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bg-BG"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Lst>
  <p:transition/>
  <p:timing/>
  <p:txStyles>
    <p:titleStyle>
      <a:defPPr/>
      <a:lvl1pPr marL="0" indent="0" algn="l" defTabSz="914400" rtl="0" eaLnBrk="0" fontAlgn="base" hangingPunct="0">
        <a:lnSpc>
          <a:spcPct val="100000"/>
        </a:lnSpc>
        <a:spcBef>
          <a:spcPct val="0"/>
        </a:spcBef>
        <a:spcAft>
          <a:spcPct val="0"/>
        </a:spcAft>
        <a:buClrTx/>
        <a:buSzTx/>
        <a:buFontTx/>
        <a:buNone/>
        <a:defRPr kumimoji="0" sz="4400" b="0" i="0" u="none" baseline="0">
          <a:solidFill>
            <a:schemeClr val="tx1"/>
          </a:solidFill>
          <a:effectLst/>
          <a:latin typeface="Arial" pitchFamily="34" charset="0"/>
          <a:ea typeface="+mj-ea"/>
          <a:cs typeface="+mj-cs"/>
        </a:defRPr>
      </a:lvl1pPr>
    </p:titleStyle>
    <p:body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sz="3200" b="0" i="0" u="none"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sz="2800" b="0" i="0" u="none" baseline="0">
          <a:solidFill>
            <a:schemeClr val="tx1"/>
          </a:solidFill>
          <a:effectLst/>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sz="2400" b="0" i="0" u="none" baseline="0">
          <a:solidFill>
            <a:schemeClr val="tx1"/>
          </a:solidFill>
          <a:effectLst/>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sz="2000" b="0" i="0" u="none" baseline="0">
          <a:solidFill>
            <a:schemeClr val="tx1"/>
          </a:solidFill>
          <a:effectLst/>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sz="2000" b="0" i="0" u="none" baseline="0">
          <a:solidFill>
            <a:schemeClr val="tx1"/>
          </a:solidFill>
          <a:effectLst/>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66400171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41922DE-090D-4762-8AA0-C03D575F7354}" type="datetimeFigureOut">
              <a:rPr lang="en-US" smtClean="0"/>
              <a:pPr/>
              <a:t>4/29/2021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D4B48F-0D8A-425C-B3B0-FA4DEBBBFD55}"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41922DE-090D-4762-8AA0-C03D575F7354}" type="datetimeFigureOut">
              <a:rPr lang="en-US" smtClean="0"/>
              <a:pPr/>
              <a:t>4/29/2021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6DD4B48F-0D8A-425C-B3B0-FA4DEBBBFD55}"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solidFill>
                  <a:prstClr val="black">
                    <a:tint val="75000"/>
                  </a:prstClr>
                </a:solidFill>
              </a:rPr>
              <a:pPr/>
              <a:t>2/9/2021</a:t>
            </a:fld>
            <a:endParaRPr lang="en-US">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tint val="75000"/>
                  </a:prstClr>
                </a:solidFill>
              </a:rPr>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381499386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pPr/>
              <a:t>2/12/2021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46752514"/>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5" name="Freeform 12"/>
            <p:cNvSpPr/>
            <p:nvPr/>
          </p:nvSpPr>
          <p:spPr bwMode="auto">
            <a:xfrm>
              <a:off x="2597151" y="2779713"/>
              <a:ext cx="550863" cy="1978025"/>
            </a:xfrm>
            <a:custGeom>
              <a:rect l="0" t="0" r="r" b="b"/>
              <a:pathLst>
                <a:path w="140" h="502">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6" name="Freeform 13"/>
            <p:cNvSpPr/>
            <p:nvPr/>
          </p:nvSpPr>
          <p:spPr bwMode="auto">
            <a:xfrm>
              <a:off x="3175001" y="4730750"/>
              <a:ext cx="519113" cy="1209675"/>
            </a:xfrm>
            <a:custGeom>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7" name="Freeform 14"/>
            <p:cNvSpPr/>
            <p:nvPr/>
          </p:nvSpPr>
          <p:spPr bwMode="auto">
            <a:xfrm>
              <a:off x="3305176" y="5630863"/>
              <a:ext cx="146050" cy="309563"/>
            </a:xfrm>
            <a:custGeom>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8" name="Freeform 15"/>
            <p:cNvSpPr/>
            <p:nvPr/>
          </p:nvSpPr>
          <p:spPr bwMode="auto">
            <a:xfrm>
              <a:off x="2573338" y="2817813"/>
              <a:ext cx="700088" cy="2835275"/>
            </a:xfrm>
            <a:custGeom>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9" name="Freeform 16"/>
            <p:cNvSpPr/>
            <p:nvPr/>
          </p:nvSpPr>
          <p:spPr bwMode="auto">
            <a:xfrm>
              <a:off x="2506663" y="285750"/>
              <a:ext cx="90488" cy="2493963"/>
            </a:xfrm>
            <a:custGeom>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0" name="Freeform 17"/>
            <p:cNvSpPr/>
            <p:nvPr/>
          </p:nvSpPr>
          <p:spPr bwMode="auto">
            <a:xfrm>
              <a:off x="2554288" y="2598738"/>
              <a:ext cx="66675" cy="420688"/>
            </a:xfrm>
            <a:custGeom>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1" name="Freeform 18"/>
            <p:cNvSpPr/>
            <p:nvPr/>
          </p:nvSpPr>
          <p:spPr bwMode="auto">
            <a:xfrm>
              <a:off x="3143251" y="4757738"/>
              <a:ext cx="161925" cy="873125"/>
            </a:xfrm>
            <a:custGeom>
              <a:rect l="0" t="0" r="r" b="b"/>
              <a:pathLst>
                <a:path w="41" h="22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2" name="Freeform 19"/>
            <p:cNvSpPr/>
            <p:nvPr/>
          </p:nvSpPr>
          <p:spPr bwMode="auto">
            <a:xfrm>
              <a:off x="3148013" y="1282700"/>
              <a:ext cx="1768475" cy="3448050"/>
            </a:xfrm>
            <a:custGeom>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3" name="Freeform 20"/>
            <p:cNvSpPr/>
            <p:nvPr/>
          </p:nvSpPr>
          <p:spPr bwMode="auto">
            <a:xfrm>
              <a:off x="3273426" y="5653088"/>
              <a:ext cx="138113" cy="287338"/>
            </a:xfrm>
            <a:custGeom>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4" name="Freeform 21"/>
            <p:cNvSpPr/>
            <p:nvPr/>
          </p:nvSpPr>
          <p:spPr bwMode="auto">
            <a:xfrm>
              <a:off x="3143251" y="4656138"/>
              <a:ext cx="31750" cy="188913"/>
            </a:xfrm>
            <a:custGeom>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35" name="Freeform 22"/>
            <p:cNvSpPr/>
            <p:nvPr/>
          </p:nvSpPr>
          <p:spPr bwMode="auto">
            <a:xfrm>
              <a:off x="3211513" y="5410200"/>
              <a:ext cx="203200" cy="530225"/>
            </a:xfrm>
            <a:custGeom>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2" name="Freeform 28"/>
            <p:cNvSpPr/>
            <p:nvPr/>
          </p:nvSpPr>
          <p:spPr bwMode="auto">
            <a:xfrm>
              <a:off x="7061201" y="3771900"/>
              <a:ext cx="350838" cy="1309688"/>
            </a:xfrm>
            <a:custGeom>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3" name="Freeform 29"/>
            <p:cNvSpPr/>
            <p:nvPr/>
          </p:nvSpPr>
          <p:spPr bwMode="auto">
            <a:xfrm>
              <a:off x="7439026" y="5053013"/>
              <a:ext cx="357188" cy="820738"/>
            </a:xfrm>
            <a:custGeom>
              <a:rect l="0" t="0" r="r" b="b"/>
              <a:pathLst>
                <a:path w="90" h="206">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4" name="Freeform 30"/>
            <p:cNvSpPr/>
            <p:nvPr/>
          </p:nvSpPr>
          <p:spPr bwMode="auto">
            <a:xfrm>
              <a:off x="7037388" y="3811588"/>
              <a:ext cx="457200" cy="1852613"/>
            </a:xfrm>
            <a:custGeom>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5" name="Freeform 31"/>
            <p:cNvSpPr/>
            <p:nvPr/>
          </p:nvSpPr>
          <p:spPr bwMode="auto">
            <a:xfrm>
              <a:off x="6992938" y="1263650"/>
              <a:ext cx="144463" cy="2508250"/>
            </a:xfrm>
            <a:custGeom>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6" name="Freeform 32"/>
            <p:cNvSpPr/>
            <p:nvPr/>
          </p:nvSpPr>
          <p:spPr bwMode="auto">
            <a:xfrm>
              <a:off x="7526338" y="5640388"/>
              <a:ext cx="111125" cy="233363"/>
            </a:xfrm>
            <a:custGeom>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7" name="Freeform 33"/>
            <p:cNvSpPr/>
            <p:nvPr/>
          </p:nvSpPr>
          <p:spPr bwMode="auto">
            <a:xfrm>
              <a:off x="7021513" y="3598863"/>
              <a:ext cx="68263" cy="423863"/>
            </a:xfrm>
            <a:custGeom>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8" name="Freeform 34"/>
            <p:cNvSpPr/>
            <p:nvPr/>
          </p:nvSpPr>
          <p:spPr bwMode="auto">
            <a:xfrm>
              <a:off x="7412038" y="2801938"/>
              <a:ext cx="1168400" cy="2251075"/>
            </a:xfrm>
            <a:custGeom>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19" name="Freeform 35"/>
            <p:cNvSpPr/>
            <p:nvPr/>
          </p:nvSpPr>
          <p:spPr bwMode="auto">
            <a:xfrm>
              <a:off x="7494588" y="5664200"/>
              <a:ext cx="100013" cy="209550"/>
            </a:xfrm>
            <a:custGeom>
              <a:rect l="0" t="0" r="r" b="b"/>
              <a:pathLst>
                <a:path w="25" h="52">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0" name="Freeform 36"/>
            <p:cNvSpPr/>
            <p:nvPr/>
          </p:nvSpPr>
          <p:spPr bwMode="auto">
            <a:xfrm>
              <a:off x="7412038" y="5081588"/>
              <a:ext cx="114300" cy="558800"/>
            </a:xfrm>
            <a:custGeom>
              <a:rect l="0" t="0" r="r" b="b"/>
              <a:pathLst>
                <a:path w="28"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1" name="Freeform 37"/>
            <p:cNvSpPr/>
            <p:nvPr/>
          </p:nvSpPr>
          <p:spPr bwMode="auto">
            <a:xfrm>
              <a:off x="7412038" y="4978400"/>
              <a:ext cx="31750" cy="188913"/>
            </a:xfrm>
            <a:custGeom>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2" name="Freeform 38"/>
            <p:cNvSpPr/>
            <p:nvPr/>
          </p:nvSpPr>
          <p:spPr bwMode="auto">
            <a:xfrm>
              <a:off x="7439026" y="5434013"/>
              <a:ext cx="174625" cy="439738"/>
            </a:xfrm>
            <a:custGeom>
              <a:rect l="0" t="0" r="r" b="b"/>
              <a:pathLst>
                <a:path w="44" h="11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defPPr/>
          </a:lstStyle>
          <a:p>
            <a:r>
              <a:rPr lang="en-US"/>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8238C1D0-84BD-4306-AC91-D2261D1A5E54}" type="datetime1">
              <a:rPr lang="en-US" smtClean="0"/>
              <a:pPr/>
              <a:t>2/12/2021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WhatsApp NO. : 9564842816</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FE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49DE8AA0-DE97-42E3-B0CC-C1FBF0E34315}" type="slidenum">
              <a:rPr lang="en-US" smtClean="0"/>
              <a:pPr/>
              <a:t>‹#›</a:t>
            </a:fld>
            <a:endParaRPr lang="en-US"/>
          </a:p>
        </p:txBody>
      </p:sp>
    </p:spTree>
    <p:extLst>
      <p:ext uri="{BB962C8B-B14F-4D97-AF65-F5344CB8AC3E}">
        <p14:creationId xmlns:p14="http://schemas.microsoft.com/office/powerpoint/2010/main" val="114675251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Lst>
  <p:transition/>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1.jpe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notesSlide" Target="../notesSlides/notesSlide23.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18.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44.xml" /><Relationship Id="rId2" Type="http://schemas.openxmlformats.org/officeDocument/2006/relationships/notesSlide" Target="../notesSlides/notesSlide24.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256.xml" /><Relationship Id="rId2" Type="http://schemas.openxmlformats.org/officeDocument/2006/relationships/image" Target="../media/image75.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56.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56.xml" /><Relationship Id="rId2" Type="http://schemas.openxmlformats.org/officeDocument/2006/relationships/notesSlide" Target="../notesSlides/notesSlide25.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56.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56.xml" /><Relationship Id="rId2" Type="http://schemas.openxmlformats.org/officeDocument/2006/relationships/themeOverride" Target="../theme/themeOverride6.xml" /><Relationship Id="rId3" Type="http://schemas.openxmlformats.org/officeDocument/2006/relationships/notesSlide" Target="../notesSlides/notesSlide26.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56.xml" /><Relationship Id="rId2" Type="http://schemas.openxmlformats.org/officeDocument/2006/relationships/themeOverride" Target="../theme/themeOverride7.xml" /><Relationship Id="rId3" Type="http://schemas.openxmlformats.org/officeDocument/2006/relationships/notesSlide" Target="../notesSlides/notesSlide27.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56.xml" /><Relationship Id="rId2" Type="http://schemas.openxmlformats.org/officeDocument/2006/relationships/themeOverride" Target="../theme/themeOverride8.xml" /><Relationship Id="rId3" Type="http://schemas.openxmlformats.org/officeDocument/2006/relationships/notesSlide" Target="../notesSlides/notesSlide28.xml" /><Relationship Id="rId4" Type="http://schemas.openxmlformats.org/officeDocument/2006/relationships/image" Target="../media/image76.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2.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notesSlide" Target="../notesSlides/notesSlide29.xml" /><Relationship Id="rId3" Type="http://schemas.openxmlformats.org/officeDocument/2006/relationships/image" Target="../media/image77.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notesSlide" Target="../notesSlides/notesSlide30.xml" /><Relationship Id="rId3" Type="http://schemas.openxmlformats.org/officeDocument/2006/relationships/image" Target="../media/image78.png" /><Relationship Id="rId4" Type="http://schemas.openxmlformats.org/officeDocument/2006/relationships/image" Target="../media/image79.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notesSlide" Target="../notesSlides/notesSlide31.xml" /><Relationship Id="rId3" Type="http://schemas.openxmlformats.org/officeDocument/2006/relationships/image" Target="../media/image78.png" /><Relationship Id="rId4" Type="http://schemas.openxmlformats.org/officeDocument/2006/relationships/image" Target="../media/image80.png" /><Relationship Id="rId5" Type="http://schemas.openxmlformats.org/officeDocument/2006/relationships/image" Target="../media/image81.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notesSlide" Target="../notesSlides/notesSlide32.xml" /><Relationship Id="rId3" Type="http://schemas.openxmlformats.org/officeDocument/2006/relationships/image" Target="../media/image82.png" /><Relationship Id="rId4" Type="http://schemas.openxmlformats.org/officeDocument/2006/relationships/image" Target="../media/image83.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93.xml" /><Relationship Id="rId2" Type="http://schemas.openxmlformats.org/officeDocument/2006/relationships/notesSlide" Target="../notesSlides/notesSlide33.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310.xml" /><Relationship Id="rId2" Type="http://schemas.openxmlformats.org/officeDocument/2006/relationships/notesSlide" Target="../notesSlides/notesSlide34.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310.xml" /><Relationship Id="rId2" Type="http://schemas.openxmlformats.org/officeDocument/2006/relationships/image" Target="../media/image84.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310.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310.xml" /><Relationship Id="rId2" Type="http://schemas.openxmlformats.org/officeDocument/2006/relationships/notesSlide" Target="../notesSlides/notesSlide35.xml" /><Relationship Id="rId3" Type="http://schemas.openxmlformats.org/officeDocument/2006/relationships/image" Target="../media/image85.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310.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3.png" /><Relationship Id="rId3" Type="http://schemas.openxmlformats.org/officeDocument/2006/relationships/image" Target="../media/image14.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310.xml" /><Relationship Id="rId2" Type="http://schemas.openxmlformats.org/officeDocument/2006/relationships/image" Target="../media/image86.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321.xml" /><Relationship Id="rId2" Type="http://schemas.openxmlformats.org/officeDocument/2006/relationships/notesSlide" Target="../notesSlides/notesSlide36.xml" /><Relationship Id="rId3" Type="http://schemas.openxmlformats.org/officeDocument/2006/relationships/image" Target="../media/image87.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321.xml" /><Relationship Id="rId2" Type="http://schemas.openxmlformats.org/officeDocument/2006/relationships/image" Target="../media/image88.png" /><Relationship Id="rId3" Type="http://schemas.openxmlformats.org/officeDocument/2006/relationships/image" Target="../media/image89.png" /><Relationship Id="rId4" Type="http://schemas.openxmlformats.org/officeDocument/2006/relationships/image" Target="../media/image90.png" /><Relationship Id="rId5" Type="http://schemas.openxmlformats.org/officeDocument/2006/relationships/image" Target="../media/image91.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321.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321.xml" /><Relationship Id="rId2" Type="http://schemas.openxmlformats.org/officeDocument/2006/relationships/image" Target="../media/image92.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321.xml" /><Relationship Id="rId2" Type="http://schemas.openxmlformats.org/officeDocument/2006/relationships/image" Target="../media/image93.png" /><Relationship Id="rId3" Type="http://schemas.openxmlformats.org/officeDocument/2006/relationships/image" Target="../media/image94.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332.xml" /><Relationship Id="rId2" Type="http://schemas.openxmlformats.org/officeDocument/2006/relationships/notesSlide" Target="../notesSlides/notesSlide37.xml" /><Relationship Id="rId3" Type="http://schemas.openxmlformats.org/officeDocument/2006/relationships/image" Target="../media/image95.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332.xml" /><Relationship Id="rId2" Type="http://schemas.openxmlformats.org/officeDocument/2006/relationships/image" Target="../media/image96.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332.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358.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5.png" /><Relationship Id="rId3" Type="http://schemas.openxmlformats.org/officeDocument/2006/relationships/image" Target="../media/image16.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97.png" /><Relationship Id="rId3" Type="http://schemas.openxmlformats.org/officeDocument/2006/relationships/image" Target="../media/image98.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99.png" /><Relationship Id="rId3" Type="http://schemas.openxmlformats.org/officeDocument/2006/relationships/image" Target="../media/image100.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01.png" /><Relationship Id="rId3" Type="http://schemas.openxmlformats.org/officeDocument/2006/relationships/image" Target="../media/image102.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03.png" /><Relationship Id="rId3" Type="http://schemas.openxmlformats.org/officeDocument/2006/relationships/image" Target="../media/image104.png" /><Relationship Id="rId4" Type="http://schemas.openxmlformats.org/officeDocument/2006/relationships/image" Target="../media/image105.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06.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370.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07.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370.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381.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38.xml" /><Relationship Id="rId3" Type="http://schemas.openxmlformats.org/officeDocument/2006/relationships/image" Target="../media/image108.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7.jpe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39.xml" /><Relationship Id="rId3" Type="http://schemas.openxmlformats.org/officeDocument/2006/relationships/image" Target="../media/image109.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0.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1.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2.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image" Target="../media/image110.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3.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4.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5.xml" /><Relationship Id="rId3" Type="http://schemas.openxmlformats.org/officeDocument/2006/relationships/image" Target="../media/image111.jpe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381.xml" /><Relationship Id="rId2" Type="http://schemas.openxmlformats.org/officeDocument/2006/relationships/notesSlide" Target="../notesSlides/notesSlide46.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381.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8.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381.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402.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image" Target="../media/image112.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image" Target="../media/image113.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image" Target="../media/image114.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9.png" /><Relationship Id="rId3" Type="http://schemas.openxmlformats.org/officeDocument/2006/relationships/image" Target="../media/image20.gif"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notesSlide" Target="../notesSlides/notesSlide47.xml" /><Relationship Id="rId3" Type="http://schemas.openxmlformats.org/officeDocument/2006/relationships/image" Target="../media/image115.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image" Target="../media/image116.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414.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414.xml" /><Relationship Id="rId2" Type="http://schemas.openxmlformats.org/officeDocument/2006/relationships/notesSlide" Target="../notesSlides/notesSlide48.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425.xml" /><Relationship Id="rId2" Type="http://schemas.openxmlformats.org/officeDocument/2006/relationships/hyperlink" Target="https://tutorialspoint.dev/slugresolver/g-fact-31-java-is-strictly-pass-by-value/" TargetMode="External" /><Relationship Id="rId3" Type="http://schemas.openxmlformats.org/officeDocument/2006/relationships/hyperlink" Target="https://tutorialspoint.dev/slugresolver/data-types-in-java/" TargetMode="Externa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425.xml" /><Relationship Id="rId2" Type="http://schemas.openxmlformats.org/officeDocument/2006/relationships/image" Target="../media/image117.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425.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1.png" /><Relationship Id="rId3" Type="http://schemas.openxmlformats.org/officeDocument/2006/relationships/image" Target="../media/image22.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425.xml" /><Relationship Id="rId2" Type="http://schemas.openxmlformats.org/officeDocument/2006/relationships/image" Target="../media/image118.png" /><Relationship Id="rId3" Type="http://schemas.openxmlformats.org/officeDocument/2006/relationships/image" Target="../media/image119.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425.xml" /><Relationship Id="rId2" Type="http://schemas.openxmlformats.org/officeDocument/2006/relationships/image" Target="../media/image120.png" /><Relationship Id="rId3" Type="http://schemas.openxmlformats.org/officeDocument/2006/relationships/image" Target="../media/image121.jpe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436.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436.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43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436.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436.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457.xml" /><Relationship Id="rId2" Type="http://schemas.openxmlformats.org/officeDocument/2006/relationships/notesSlide" Target="../notesSlides/notesSlide49.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469.xml" /><Relationship Id="rId2" Type="http://schemas.openxmlformats.org/officeDocument/2006/relationships/image" Target="../media/image122.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469.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469.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469.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485.xml" /><Relationship Id="rId2" Type="http://schemas.openxmlformats.org/officeDocument/2006/relationships/notesSlide" Target="../notesSlides/notesSlide50.xml" /><Relationship Id="rId3" Type="http://schemas.openxmlformats.org/officeDocument/2006/relationships/image" Target="../media/image123.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485.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485.xml" /><Relationship Id="rId2" Type="http://schemas.openxmlformats.org/officeDocument/2006/relationships/notesSlide" Target="../notesSlides/notesSlide51.xml" /><Relationship Id="rId3" Type="http://schemas.openxmlformats.org/officeDocument/2006/relationships/image" Target="../media/image123.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485.xml" /><Relationship Id="rId2" Type="http://schemas.openxmlformats.org/officeDocument/2006/relationships/notesSlide" Target="../notesSlides/notesSlide52.xml" /><Relationship Id="rId3" Type="http://schemas.openxmlformats.org/officeDocument/2006/relationships/image" Target="../media/image12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4.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5.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6.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7.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8.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480.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29.pn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480.xml" /><Relationship Id="rId2" Type="http://schemas.openxmlformats.org/officeDocument/2006/relationships/image" Target="../media/image130.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480.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501.xml" /><Relationship Id="rId2" Type="http://schemas.openxmlformats.org/officeDocument/2006/relationships/notesSlide" Target="../notesSlides/notesSlide53.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1.png"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2.jpe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3.jpeg" /><Relationship Id="rId3" Type="http://schemas.openxmlformats.org/officeDocument/2006/relationships/image" Target="../media/image24.jpe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3.jpe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4.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5.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6.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themeOverride" Target="../theme/themeOverride1.xml" /><Relationship Id="rId3" Type="http://schemas.openxmlformats.org/officeDocument/2006/relationships/notesSlide" Target="../notesSlides/notesSlide2.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513.xml" /><Relationship Id="rId2" Type="http://schemas.openxmlformats.org/officeDocument/2006/relationships/image" Target="../media/image137.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513.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534.xml" /><Relationship Id="rId2" Type="http://schemas.openxmlformats.org/officeDocument/2006/relationships/notesSlide" Target="../notesSlides/notesSlide54.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notesSlide" Target="../notesSlides/notesSlide55.xml" /><Relationship Id="rId3" Type="http://schemas.openxmlformats.org/officeDocument/2006/relationships/image" Target="../media/image138.png" /><Relationship Id="rId4" Type="http://schemas.openxmlformats.org/officeDocument/2006/relationships/image" Target="../media/image139.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535.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60.xml" /><Relationship Id="rId2" Type="http://schemas.openxmlformats.org/officeDocument/2006/relationships/notesSlide" Target="../notesSlides/notesSlide3.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image" Target="../media/image140.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image" Target="../media/image140.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535.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535.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notesSlide" Target="../notesSlides/notesSlide56.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notesSlide" Target="../notesSlides/notesSlide57.xml" /><Relationship Id="rId3" Type="http://schemas.openxmlformats.org/officeDocument/2006/relationships/image" Target="../media/image141.jpe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image" Target="../media/image142.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image" Target="../media/image143.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notesSlide" Target="../notesSlides/notesSlide58.xml" /><Relationship Id="rId3" Type="http://schemas.openxmlformats.org/officeDocument/2006/relationships/image" Target="../media/image144.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535.xml" /><Relationship Id="rId2" Type="http://schemas.openxmlformats.org/officeDocument/2006/relationships/notesSlide" Target="../notesSlides/notesSlide59.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556.xml" /><Relationship Id="rId2" Type="http://schemas.openxmlformats.org/officeDocument/2006/relationships/notesSlide" Target="../notesSlides/notesSlide60.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45.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notesSlide" Target="../notesSlides/notesSlide61.xml" /><Relationship Id="rId3" Type="http://schemas.openxmlformats.org/officeDocument/2006/relationships/image" Target="../media/image146.jpe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notesSlide" Target="../notesSlides/notesSlide62.xml" /><Relationship Id="rId3" Type="http://schemas.openxmlformats.org/officeDocument/2006/relationships/image" Target="../media/image147.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notesSlide" Target="../notesSlides/notesSlide63.xml" /><Relationship Id="rId3" Type="http://schemas.openxmlformats.org/officeDocument/2006/relationships/image" Target="../media/image148.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notesSlide" Target="../notesSlides/notesSlide64.xml" /><Relationship Id="rId3" Type="http://schemas.openxmlformats.org/officeDocument/2006/relationships/image" Target="../media/image149.jpe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50.jpe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568.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notesSlide" Target="../notesSlides/notesSlide65.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51.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25.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568.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52.pn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53.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568.xml" /><Relationship Id="rId2" Type="http://schemas.openxmlformats.org/officeDocument/2006/relationships/image" Target="../media/image154.pn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589.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55.png"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56.png"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57.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notesSlide" Target="../notesSlides/notesSlide4.xml" /><Relationship Id="rId3" Type="http://schemas.openxmlformats.org/officeDocument/2006/relationships/image" Target="../media/image26.png"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58.png"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59.jpeg"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60.png"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61.png"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62.png"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63.png"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590.xml" /><Relationship Id="rId2" Type="http://schemas.openxmlformats.org/officeDocument/2006/relationships/image" Target="../media/image164.pn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590.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611.xml"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623.xml" /><Relationship Id="rId2" Type="http://schemas.openxmlformats.org/officeDocument/2006/relationships/image" Target="../media/image165.png"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628.xml" /><Relationship Id="rId2" Type="http://schemas.openxmlformats.org/officeDocument/2006/relationships/image" Target="../media/image166.png" /><Relationship Id="rId3" Type="http://schemas.openxmlformats.org/officeDocument/2006/relationships/image" Target="../media/image167.png"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628.xml" /><Relationship Id="rId2" Type="http://schemas.openxmlformats.org/officeDocument/2006/relationships/image" Target="../media/image168.png"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27.png"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623.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628.xml" /><Relationship Id="rId2" Type="http://schemas.openxmlformats.org/officeDocument/2006/relationships/image" Target="../media/image169.jpe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628.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644.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28.png"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656.xml" /><Relationship Id="rId2" Type="http://schemas.openxmlformats.org/officeDocument/2006/relationships/image" Target="../media/image165.png"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661.xml" /><Relationship Id="rId2" Type="http://schemas.openxmlformats.org/officeDocument/2006/relationships/image" Target="../media/image166.png" /><Relationship Id="rId3" Type="http://schemas.openxmlformats.org/officeDocument/2006/relationships/image" Target="../media/image167.pn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themeOverride" Target="../theme/themeOverride2.xml" /><Relationship Id="rId3" Type="http://schemas.openxmlformats.org/officeDocument/2006/relationships/notesSlide" Target="../notesSlides/notesSlide5.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661.xml" /><Relationship Id="rId2" Type="http://schemas.openxmlformats.org/officeDocument/2006/relationships/image" Target="../media/image168.png"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notesSlide" Target="../notesSlides/notesSlide6.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656.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661.xml" /><Relationship Id="rId2" Type="http://schemas.openxmlformats.org/officeDocument/2006/relationships/image" Target="../media/image169.jpeg"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661.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696.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696.xml" /><Relationship Id="rId2" Type="http://schemas.openxmlformats.org/officeDocument/2006/relationships/image" Target="../media/image170.png"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696.xml" /><Relationship Id="rId2" Type="http://schemas.openxmlformats.org/officeDocument/2006/relationships/image" Target="../media/image171.png"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696.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697.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29.png"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698.xml"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699.xml"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700.xml" /><Relationship Id="rId2" Type="http://schemas.openxmlformats.org/officeDocument/2006/relationships/image" Target="../media/image172.pn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691.xml"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701.xml" /><Relationship Id="rId2" Type="http://schemas.openxmlformats.org/officeDocument/2006/relationships/image" Target="../media/image173.png"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691.xml"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702.xml" /><Relationship Id="rId2" Type="http://schemas.openxmlformats.org/officeDocument/2006/relationships/image" Target="../media/image172.png"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703.xml" /><Relationship Id="rId2" Type="http://schemas.openxmlformats.org/officeDocument/2006/relationships/image" Target="../media/image174.png"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691.xml" /><Relationship Id="rId2" Type="http://schemas.openxmlformats.org/officeDocument/2006/relationships/image" Target="../media/image175.png" /><Relationship Id="rId3" Type="http://schemas.openxmlformats.org/officeDocument/2006/relationships/image" Target="../media/image176.png" /><Relationship Id="rId4" Type="http://schemas.openxmlformats.org/officeDocument/2006/relationships/image" Target="../media/image177.png" /><Relationship Id="rId5" Type="http://schemas.openxmlformats.org/officeDocument/2006/relationships/image" Target="../media/image178.png"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66.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0.png"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67.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68.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69.xm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720.xml" /><Relationship Id="rId2" Type="http://schemas.openxmlformats.org/officeDocument/2006/relationships/image" Target="../media/image179.png" /><Relationship Id="rId3" Type="http://schemas.openxmlformats.org/officeDocument/2006/relationships/image" Target="../media/image180.pn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0.xml"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1.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2.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3.xml"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4.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75.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1.png"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76.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77.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78.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79.xml"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image" Target="../media/image180.pn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image" Target="../media/image180.png"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721.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721.xml"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80.xml"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81.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2.jpeg"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82.xml"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83.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721.xml" /><Relationship Id="rId2" Type="http://schemas.openxmlformats.org/officeDocument/2006/relationships/notesSlide" Target="../notesSlides/notesSlide84.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85.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716.xml" /><Relationship Id="rId2" Type="http://schemas.openxmlformats.org/officeDocument/2006/relationships/notesSlide" Target="../notesSlides/notesSlide86.xml"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716.xml"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737.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738.xml" /><Relationship Id="rId2" Type="http://schemas.openxmlformats.org/officeDocument/2006/relationships/image" Target="../media/image181.gif"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3.png"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738.xml" /><Relationship Id="rId2" Type="http://schemas.openxmlformats.org/officeDocument/2006/relationships/image" Target="../media/image182.gif"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738.xml" /><Relationship Id="rId2" Type="http://schemas.openxmlformats.org/officeDocument/2006/relationships/image" Target="../media/image183.gif"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738.xml" /><Relationship Id="rId2" Type="http://schemas.openxmlformats.org/officeDocument/2006/relationships/image" Target="../media/image184.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4.png"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5.jpeg"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743.xml" /><Relationship Id="rId2" Type="http://schemas.openxmlformats.org/officeDocument/2006/relationships/image" Target="../media/image185.png"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743.xml"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743.xml" /><Relationship Id="rId2" Type="http://schemas.openxmlformats.org/officeDocument/2006/relationships/image" Target="../media/image186.jpeg"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742.xml"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742.xml" /><Relationship Id="rId2" Type="http://schemas.openxmlformats.org/officeDocument/2006/relationships/image" Target="../media/image187.gif"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png" /><Relationship Id="rId3" Type="http://schemas.openxmlformats.org/officeDocument/2006/relationships/image" Target="../media/image4.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6.jpeg"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743.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743.xml" /><Relationship Id="rId2" Type="http://schemas.openxmlformats.org/officeDocument/2006/relationships/image" Target="../media/image188.jpeg"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37.png" /><Relationship Id="rId3" Type="http://schemas.openxmlformats.org/officeDocument/2006/relationships/image" Target="../media/image38.png"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738.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notesSlide" Target="../notesSlides/notesSlide7.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notesSlide" Target="../notesSlides/notesSlide8.xml" /><Relationship Id="rId3" Type="http://schemas.openxmlformats.org/officeDocument/2006/relationships/image" Target="../media/image39.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themeOverride" Target="../theme/themeOverride3.xml" /><Relationship Id="rId3" Type="http://schemas.openxmlformats.org/officeDocument/2006/relationships/notesSlide" Target="../notesSlides/notesSlide9.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notesSlide" Target="../notesSlides/notesSlide10.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notesSlide" Target="../notesSlides/notesSlide11.xml" /><Relationship Id="rId3" Type="http://schemas.openxmlformats.org/officeDocument/2006/relationships/image" Target="../media/image40.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41.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image" Target="../media/image42.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image" Target="../media/image43.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4.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image" Target="../media/image44.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image" Target="../media/image45.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52.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notesSlide" Target="../notesSlides/notesSlide12.xml" /><Relationship Id="rId3" Type="http://schemas.openxmlformats.org/officeDocument/2006/relationships/image" Target="../media/image46.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image" Target="../media/image47.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notesSlide" Target="../notesSlides/notesSlide13.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73.xml" /><Relationship Id="rId2" Type="http://schemas.openxmlformats.org/officeDocument/2006/relationships/notesSlide" Target="../notesSlides/notesSlide14.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notesSlide" Target="../notesSlides/notesSlide15.xml" /><Relationship Id="rId3" Type="http://schemas.openxmlformats.org/officeDocument/2006/relationships/image" Target="../media/image46.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47.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8.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48.png" /><Relationship Id="rId3" Type="http://schemas.openxmlformats.org/officeDocument/2006/relationships/image" Target="../media/image4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0.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1.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2.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3.png" /><Relationship Id="rId3" Type="http://schemas.openxmlformats.org/officeDocument/2006/relationships/image" Target="../media/image54.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notesSlide" Target="../notesSlides/notesSlide16.xml" /><Relationship Id="rId3" Type="http://schemas.openxmlformats.org/officeDocument/2006/relationships/image" Target="../media/image55.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notesSlide" Target="../notesSlides/notesSlide17.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6.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7.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58.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9.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95.xml" /><Relationship Id="rId2" Type="http://schemas.openxmlformats.org/officeDocument/2006/relationships/notesSlide" Target="../notesSlides/notesSlide18.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59.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07.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0.gif" /><Relationship Id="rId3" Type="http://schemas.openxmlformats.org/officeDocument/2006/relationships/image" Target="../media/image61.png" /><Relationship Id="rId4" Type="http://schemas.openxmlformats.org/officeDocument/2006/relationships/image" Target="../media/image62.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3.png" /><Relationship Id="rId3" Type="http://schemas.openxmlformats.org/officeDocument/2006/relationships/image" Target="../media/image64.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5.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6.png" /><Relationship Id="rId3" Type="http://schemas.openxmlformats.org/officeDocument/2006/relationships/image" Target="../media/image67.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8.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image" Target="../media/image69.png" /><Relationship Id="rId3" Type="http://schemas.openxmlformats.org/officeDocument/2006/relationships/image" Target="../media/image70.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07.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0.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07.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notesSlide" Target="../notesSlides/notesSlide19.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07.xml" /><Relationship Id="rId2" Type="http://schemas.openxmlformats.org/officeDocument/2006/relationships/notesSlide" Target="../notesSlides/notesSlide20.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07.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themeOverride" Target="../theme/themeOverride4.xml" /><Relationship Id="rId3" Type="http://schemas.openxmlformats.org/officeDocument/2006/relationships/notesSlide" Target="../notesSlides/notesSlide21.xml" /><Relationship Id="rId4" Type="http://schemas.openxmlformats.org/officeDocument/2006/relationships/image" Target="../media/image71.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themeOverride" Target="../theme/themeOverride5.xml" /><Relationship Id="rId3" Type="http://schemas.openxmlformats.org/officeDocument/2006/relationships/notesSlide" Target="../notesSlides/notesSlide22.xml" /><Relationship Id="rId4" Type="http://schemas.openxmlformats.org/officeDocument/2006/relationships/image" Target="../media/image72.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image" Target="../media/image73.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image" Target="../media/image74.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1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18.xml" /><Relationship Id="rId2" Type="http://schemas.openxmlformats.org/officeDocument/2006/relationships/image" Target="../media/image75.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normAutofit fontScale="90000"/>
          </a:bodyPr>
          <a:lstStyle>
            <a:defPPr/>
          </a:lstStyle>
          <a:p>
            <a:r>
              <a:rPr lang="en-US"/>
              <a:t>Object Oriented Programming using JAVA</a:t>
            </a:r>
            <a:br>
              <a:rPr lang="en-US"/>
            </a:br>
            <a:r>
              <a:rPr lang="en-US"/>
              <a:t>							</a:t>
            </a:r>
            <a:r>
              <a:rPr lang="en-US" sz="2800"/>
              <a:t>Paper code: </a:t>
            </a:r>
            <a:r>
              <a:rPr lang="en-US" sz="2800" b="1"/>
              <a:t>PCC – CS481</a:t>
            </a:r>
          </a:p>
        </p:txBody>
      </p:sp>
      <p:sp>
        <p:nvSpPr>
          <p:cNvPr id="3" name="Subtitle 2"/>
          <p:cNvSpPr>
            <a:spLocks noGrp="1"/>
          </p:cNvSpPr>
          <p:nvPr>
            <p:ph type="subTitle" idx="1"/>
          </p:nvPr>
        </p:nvSpPr>
        <p:spPr>
          <a:xfrm>
            <a:off x="4601028" y="5183779"/>
            <a:ext cx="7324498" cy="1126283"/>
          </a:xfrm>
        </p:spPr>
        <p:txBody>
          <a:bodyPr>
            <a:normAutofit lnSpcReduction="10000"/>
          </a:bodyPr>
          <a:lstStyle>
            <a:defPPr/>
          </a:lstStyle>
          <a:p>
            <a:pPr marL="3943350" lvl="8" indent="-285750">
              <a:buFont typeface="Century Gothic" panose="020b0502020202020204" pitchFamily="34" charset="0"/>
              <a:buChar char="―"/>
            </a:pPr>
            <a:r>
              <a:rPr lang="en-US" sz="1800" b="1"/>
              <a:t>	Presented By</a:t>
            </a:r>
            <a:r>
              <a:rPr lang="en-US"/>
              <a:t>			</a:t>
            </a:r>
          </a:p>
          <a:p>
            <a:r>
              <a:rPr lang="en-US"/>
              <a:t>								       Sudeshna Kundu (Mondal)</a:t>
            </a:r>
          </a:p>
          <a:p>
            <a:r>
              <a:rPr lang="en-US"/>
              <a:t>									Mobile No. : 9564842816</a:t>
            </a:r>
            <a:endParaRPr lang="en-US"/>
          </a:p>
        </p:txBody>
      </p:sp>
    </p:spTree>
    <p:extLst>
      <p:ext uri="{BB962C8B-B14F-4D97-AF65-F5344CB8AC3E}">
        <p14:creationId xmlns:p14="http://schemas.microsoft.com/office/powerpoint/2010/main" val="1030595755"/>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2008662" y="1201003"/>
            <a:ext cx="6343656" cy="5186149"/>
          </a:xfrm>
        </p:spPr>
        <p:txBody>
          <a:bodyPr>
            <a:normAutofit/>
          </a:bodyPr>
          <a:lstStyle>
            <a:defPPr/>
          </a:lstStyle>
          <a:p>
            <a:r>
              <a:rPr lang="en-US" sz="1600" b="1"/>
              <a:t>Object</a:t>
            </a:r>
          </a:p>
          <a:p>
            <a:r>
              <a:rPr lang="en-US" sz="1600"/>
              <a:t>Any entity that has state and behavior is known as an object. For example: chair, pen, table, keyboard, bike etc. It can be physical and logical.</a:t>
            </a:r>
          </a:p>
          <a:p>
            <a:endParaRPr lang="en-US" sz="1600"/>
          </a:p>
          <a:p>
            <a:r>
              <a:rPr lang="en-US" sz="1600"/>
              <a:t>An Object can be defined as an instance of a class. An object contains an address and takes up some space in memory. </a:t>
            </a:r>
          </a:p>
          <a:p>
            <a:r>
              <a:rPr lang="en-US" sz="1600"/>
              <a:t>Objects can communicate without knowing the details of each other's data or code. The only necessary thing is the type of message accepted and the type of response returned by the objects.</a:t>
            </a:r>
          </a:p>
          <a:p>
            <a:endParaRPr lang="en-US" sz="1600"/>
          </a:p>
          <a:p>
            <a:r>
              <a:rPr lang="en-US" sz="1600"/>
              <a:t>Example: A dog is an object because it has states like color, name, breed, etc. as well as behaviors like wagging the tail, barking, eating, etc.</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a:buNone/>
            </a:pPr>
            <a:endParaRPr lang="en-US" sz="1600" b="1"/>
          </a:p>
          <a:p>
            <a:endParaRPr lang="en-US" sz="1600" b="1"/>
          </a:p>
        </p:txBody>
      </p:sp>
      <p:sp>
        <p:nvSpPr>
          <p:cNvPr id="4" name="Title 1"/>
          <p:cNvSpPr>
            <a:spLocks noGrp="1"/>
          </p:cNvSpPr>
          <p:nvPr>
            <p:ph type="title"/>
          </p:nvPr>
        </p:nvSpPr>
        <p:spPr>
          <a:xfrm>
            <a:off x="1837725" y="622977"/>
            <a:ext cx="8911687" cy="682176"/>
          </a:xfrm>
        </p:spPr>
        <p:txBody>
          <a:bodyPr>
            <a:normAutofit/>
          </a:bodyPr>
          <a:lstStyle>
            <a:defPPr/>
          </a:lstStyle>
          <a:p>
            <a:r>
              <a:rPr lang="en-US" sz="1800" b="1"/>
              <a:t>Object Oriented Programming (OOP) Features: </a:t>
            </a:r>
            <a:endParaRPr lang="en-US" sz="1800"/>
          </a:p>
        </p:txBody>
      </p:sp>
      <p:pic>
        <p:nvPicPr>
          <p:cNvPr id="1026" name="Picture 2" descr="java oops concep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9613" y="1195381"/>
            <a:ext cx="3560758" cy="167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85839"/>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34489" y="593481"/>
            <a:ext cx="8911687" cy="405723"/>
          </a:xfrm>
        </p:spPr>
        <p:txBody>
          <a:bodyPr>
            <a:normAutofit/>
          </a:bodyPr>
          <a:lstStyle>
            <a:defPPr/>
          </a:lstStyle>
          <a:p>
            <a:r>
              <a:rPr lang="en-US" sz="1800" b="1"/>
              <a:t>Classes &amp; Objects </a:t>
            </a:r>
            <a:endParaRPr lang="en-US" sz="1800"/>
          </a:p>
        </p:txBody>
      </p:sp>
      <p:sp>
        <p:nvSpPr>
          <p:cNvPr id="10" name="Content Placeholder 2"/>
          <p:cNvSpPr>
            <a:spLocks noGrp="1"/>
          </p:cNvSpPr>
          <p:nvPr>
            <p:ph idx="1"/>
          </p:nvPr>
        </p:nvSpPr>
        <p:spPr>
          <a:xfrm>
            <a:off x="1869743" y="1125934"/>
            <a:ext cx="9853683" cy="5841248"/>
          </a:xfrm>
          <a:ln>
            <a:solidFill>
              <a:schemeClr val="bg1"/>
            </a:solidFill>
          </a:ln>
        </p:spPr>
        <p:txBody>
          <a:bodyPr anchor="t">
            <a:normAutofit/>
          </a:bodyPr>
          <a:lstStyle>
            <a:defPPr/>
          </a:lstStyle>
          <a:p>
            <a:r>
              <a:rPr lang="en-US" sz="1600" b="1">
                <a:solidFill>
                  <a:srgbClr val="333333"/>
                </a:solidFill>
                <a:latin typeface="Arial" pitchFamily="34" charset="0"/>
              </a:rPr>
              <a:t>Creating Objects</a:t>
            </a:r>
          </a:p>
          <a:p>
            <a:pPr marL="0" indent="0">
              <a:buNone/>
            </a:pPr>
            <a:r>
              <a:rPr lang="en-US" sz="1600" b="1">
                <a:solidFill>
                  <a:srgbClr val="333333"/>
                </a:solidFill>
                <a:latin typeface="Arial" pitchFamily="34" charset="0"/>
              </a:rPr>
              <a:t>						Class  name	Dynamically create the object</a:t>
            </a:r>
          </a:p>
          <a:p>
            <a:pPr marL="0" indent="0">
              <a:buNone/>
            </a:pPr>
            <a:endParaRPr lang="en-US" sz="1600" b="1">
              <a:solidFill>
                <a:srgbClr val="333333"/>
              </a:solidFill>
              <a:latin typeface="Arial" pitchFamily="34" charset="0"/>
            </a:endParaRPr>
          </a:p>
          <a:p>
            <a:pPr marL="3086100" lvl="7" indent="0">
              <a:buNone/>
            </a:pPr>
            <a:r>
              <a:rPr lang="en-US" sz="1600"/>
              <a:t>Student 	s1= </a:t>
            </a:r>
            <a:r>
              <a:rPr lang="en-US" sz="1600" b="1"/>
              <a:t>new</a:t>
            </a:r>
            <a:r>
              <a:rPr lang="en-US" sz="1600"/>
              <a:t> 	Student(); </a:t>
            </a:r>
          </a:p>
          <a:p>
            <a:pPr marL="3086100" lvl="7" indent="0">
              <a:buNone/>
            </a:pPr>
            <a:endParaRPr lang="en-US" sz="1600"/>
          </a:p>
          <a:p>
            <a:pPr marL="3086100" lvl="7" indent="0">
              <a:buNone/>
            </a:pPr>
            <a:r>
              <a:rPr lang="en-US" sz="1600" b="1"/>
              <a:t>Name of an object	     Automatically calls the constructor</a:t>
            </a:r>
          </a:p>
          <a:p>
            <a:pPr algn="just"/>
            <a:endParaRPr lang="en-US" sz="1600"/>
          </a:p>
          <a:p>
            <a:pPr algn="just"/>
            <a:r>
              <a:rPr lang="en-US" sz="1600"/>
              <a:t>A class provides the blueprints for objects. So basically, an object is created from a class. In Java, the new keyword is used to create new objects.</a:t>
            </a:r>
          </a:p>
          <a:p>
            <a:pPr algn="just"/>
            <a:r>
              <a:rPr lang="en-US" sz="1600"/>
              <a:t>There are three steps when creating an object from a class −</a:t>
            </a:r>
          </a:p>
          <a:p>
            <a:pPr lvl="1" algn="just">
              <a:buFont typeface="Century Gothic" panose="020b0502020202020204" pitchFamily="34" charset="0"/>
              <a:buChar char="―"/>
            </a:pPr>
            <a:r>
              <a:rPr lang="en-US" b="1"/>
              <a:t>Declaration</a:t>
            </a:r>
            <a:r>
              <a:rPr lang="en-US"/>
              <a:t> − A variable declaration with a variable name with an object type.</a:t>
            </a:r>
          </a:p>
          <a:p>
            <a:pPr lvl="1" algn="just">
              <a:buFont typeface="Century Gothic" panose="020b0502020202020204" pitchFamily="34" charset="0"/>
              <a:buChar char="―"/>
            </a:pPr>
            <a:r>
              <a:rPr lang="en-US" b="1"/>
              <a:t>Instantiation</a:t>
            </a:r>
            <a:r>
              <a:rPr lang="en-US"/>
              <a:t> − The 'new' keyword is used to dynamically allocates memory for an object an returns a reference to it. </a:t>
            </a:r>
          </a:p>
          <a:p>
            <a:pPr lvl="1" algn="just">
              <a:buFont typeface="Century Gothic" panose="020b0502020202020204" pitchFamily="34" charset="0"/>
              <a:buChar char="―"/>
            </a:pPr>
            <a:r>
              <a:rPr lang="en-US" b="1"/>
              <a:t>Initialization</a:t>
            </a:r>
            <a:r>
              <a:rPr lang="en-US"/>
              <a:t> − The 'new' keyword is followed by a call to a constructor. This call initializes the new object.</a:t>
            </a:r>
            <a:r>
              <a:rPr lang="en-US" sz="1600"/>
              <a:t>											 </a:t>
            </a:r>
          </a:p>
        </p:txBody>
      </p:sp>
      <p:cxnSp>
        <p:nvCxnSpPr>
          <p:cNvPr id="16" name="Straight Arrow Connector 15"/>
          <p:cNvCxnSpPr/>
          <p:nvPr/>
        </p:nvCxnSpPr>
        <p:spPr>
          <a:xfrm flipV="1">
            <a:off x="5486400" y="1856096"/>
            <a:ext cx="13648" cy="354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6635086" y="1912962"/>
            <a:ext cx="13648" cy="354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7615451" y="2620367"/>
            <a:ext cx="15923" cy="39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6143769" y="2527105"/>
            <a:ext cx="15923" cy="39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3267327394"/>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897040" y="362131"/>
            <a:ext cx="9362364" cy="264687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lumMod val="65000"/>
                    <a:lumOff val="35000"/>
                  </a:prstClr>
                </a:solidFill>
              </a:rPr>
              <a:t>Object and Class Example: main outside the class</a:t>
            </a:r>
          </a:p>
          <a:p>
            <a:pPr/>
            <a:r>
              <a:rPr lang="en-US" sz="1600">
                <a:solidFill>
                  <a:prstClr val="black">
                    <a:lumMod val="65000"/>
                    <a:lumOff val="35000"/>
                  </a:prstClr>
                </a:solidFill>
              </a:rPr>
              <a:t>In real time development, we create classes and use it from another class. It is a better approach than previous one. Let's see a simple example, where we are having main() method in another class.</a:t>
            </a:r>
          </a:p>
          <a:p>
            <a:pPr/>
            <a:endParaRPr lang="en-US" sz="1600">
              <a:solidFill>
                <a:prstClr val="black">
                  <a:lumMod val="65000"/>
                  <a:lumOff val="35000"/>
                </a:prstClr>
              </a:solidFill>
            </a:endParaRPr>
          </a:p>
          <a:p>
            <a:pPr/>
            <a:r>
              <a:rPr lang="en-US" sz="1600">
                <a:solidFill>
                  <a:prstClr val="black">
                    <a:lumMod val="65000"/>
                    <a:lumOff val="35000"/>
                  </a:prstClr>
                </a:solidFill>
              </a:rPr>
              <a:t>We can have multiple classes in different Java files or single Java file. If you define multiple classes in a single Java source file, it is a good idea to save the file name with the class name which has main() method.</a:t>
            </a:r>
          </a:p>
          <a:p>
            <a:pPr/>
            <a:endParaRPr lang="en-US">
              <a:solidFill>
                <a:prstClr val="black"/>
              </a:solidFill>
            </a:endParaRPr>
          </a:p>
          <a:p>
            <a:pPr/>
            <a:endParaRPr lang="en-US">
              <a:solidFill>
                <a:prstClr val="black"/>
              </a:solidFill>
            </a:endParaRPr>
          </a:p>
        </p:txBody>
      </p:sp>
      <p:sp>
        <p:nvSpPr>
          <p:cNvPr id="6" name="Rectangle 5"/>
          <p:cNvSpPr/>
          <p:nvPr/>
        </p:nvSpPr>
        <p:spPr>
          <a:xfrm>
            <a:off x="5313527" y="2379471"/>
            <a:ext cx="6096000" cy="4247317"/>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B0F0"/>
                </a:solidFill>
                <a:latin typeface="Perpetua" panose="02020502060401020303" pitchFamily="18" charset="0"/>
              </a:rPr>
              <a:t>//Java Program to demonstrate having the main method in   </a:t>
            </a:r>
          </a:p>
          <a:p>
            <a:pPr/>
            <a:r>
              <a:rPr lang="en-US">
                <a:solidFill>
                  <a:srgbClr val="00B0F0"/>
                </a:solidFill>
                <a:latin typeface="Perpetua" panose="02020502060401020303" pitchFamily="18" charset="0"/>
              </a:rPr>
              <a:t>//another class  </a:t>
            </a:r>
          </a:p>
          <a:p>
            <a:pPr/>
            <a:r>
              <a:rPr lang="en-US">
                <a:solidFill>
                  <a:srgbClr val="00B0F0"/>
                </a:solidFill>
                <a:latin typeface="Perpetua" panose="02020502060401020303" pitchFamily="18" charset="0"/>
              </a:rPr>
              <a:t>//Creating Student class.  </a:t>
            </a:r>
          </a:p>
          <a:p>
            <a:pPr/>
            <a:r>
              <a:rPr lang="en-US">
                <a:solidFill>
                  <a:prstClr val="black"/>
                </a:solidFill>
                <a:latin typeface="Perpetua" panose="02020502060401020303" pitchFamily="18" charset="0"/>
              </a:rPr>
              <a:t>class Student{  </a:t>
            </a:r>
          </a:p>
          <a:p>
            <a:pPr/>
            <a:r>
              <a:rPr lang="en-US">
                <a:solidFill>
                  <a:prstClr val="black"/>
                </a:solidFill>
                <a:latin typeface="Perpetua" panose="02020502060401020303" pitchFamily="18" charset="0"/>
              </a:rPr>
              <a:t> int id;  </a:t>
            </a:r>
          </a:p>
          <a:p>
            <a:pPr/>
            <a:r>
              <a:rPr lang="en-US">
                <a:solidFill>
                  <a:prstClr val="black"/>
                </a:solidFill>
                <a:latin typeface="Perpetua" panose="02020502060401020303" pitchFamily="18" charset="0"/>
              </a:rPr>
              <a:t> String name;  </a:t>
            </a:r>
          </a:p>
          <a:p>
            <a:pPr/>
            <a:r>
              <a:rPr lang="en-US">
                <a:solidFill>
                  <a:prstClr val="black"/>
                </a:solidFill>
                <a:latin typeface="Perpetua" panose="02020502060401020303" pitchFamily="18" charset="0"/>
              </a:rPr>
              <a:t>}  </a:t>
            </a:r>
          </a:p>
          <a:p>
            <a:pPr/>
            <a:r>
              <a:rPr lang="en-US">
                <a:solidFill>
                  <a:srgbClr val="00B0F0"/>
                </a:solidFill>
                <a:latin typeface="Perpetua" panose="02020502060401020303" pitchFamily="18" charset="0"/>
              </a:rPr>
              <a:t>//Creating another class TestStudent1 which contains the main method </a:t>
            </a: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class TestStudent1{  </a:t>
            </a:r>
          </a:p>
          <a:p>
            <a:pPr/>
            <a:r>
              <a:rPr lang="en-US">
                <a:solidFill>
                  <a:prstClr val="black"/>
                </a:solidFill>
                <a:latin typeface="Perpetua" panose="02020502060401020303" pitchFamily="18" charset="0"/>
              </a:rPr>
              <a:t> public static void main(String args[]){  </a:t>
            </a:r>
          </a:p>
          <a:p>
            <a:pPr/>
            <a:r>
              <a:rPr lang="en-US">
                <a:solidFill>
                  <a:prstClr val="black"/>
                </a:solidFill>
                <a:latin typeface="Perpetua" panose="02020502060401020303" pitchFamily="18" charset="0"/>
              </a:rPr>
              <a:t>  Student s1=new Student();  </a:t>
            </a:r>
          </a:p>
          <a:p>
            <a:pPr/>
            <a:r>
              <a:rPr lang="en-US">
                <a:solidFill>
                  <a:prstClr val="black"/>
                </a:solidFill>
                <a:latin typeface="Perpetua" panose="02020502060401020303" pitchFamily="18" charset="0"/>
              </a:rPr>
              <a:t>  System.out.println(s1.id);  </a:t>
            </a:r>
          </a:p>
          <a:p>
            <a:pPr/>
            <a:r>
              <a:rPr lang="en-US">
                <a:solidFill>
                  <a:prstClr val="black"/>
                </a:solidFill>
                <a:latin typeface="Perpetua" panose="02020502060401020303" pitchFamily="18" charset="0"/>
              </a:rPr>
              <a:t>  System.out.println(s1.name);  </a:t>
            </a:r>
          </a:p>
          <a:p>
            <a:pPr/>
            <a:r>
              <a:rPr lang="en-US">
                <a:solidFill>
                  <a:prstClr val="black"/>
                </a:solidFill>
                <a:latin typeface="Perpetua" panose="02020502060401020303" pitchFamily="18" charset="0"/>
              </a:rPr>
              <a:t> }  </a:t>
            </a:r>
          </a:p>
          <a:p>
            <a:pPr/>
            <a:r>
              <a:rPr lang="en-US">
                <a:solidFill>
                  <a:prstClr val="black"/>
                </a:solidFill>
                <a:latin typeface="Perpetua" panose="02020502060401020303" pitchFamily="18" charset="0"/>
              </a:rPr>
              <a:t>}  </a:t>
            </a:r>
          </a:p>
        </p:txBody>
      </p:sp>
      <p:sp>
        <p:nvSpPr>
          <p:cNvPr id="7" name="Rectangle 6"/>
          <p:cNvSpPr/>
          <p:nvPr/>
        </p:nvSpPr>
        <p:spPr>
          <a:xfrm>
            <a:off x="9912824" y="5490149"/>
            <a:ext cx="1114567"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A53010"/>
                </a:solidFill>
              </a:rPr>
              <a:t>Output:</a:t>
            </a:r>
          </a:p>
          <a:p>
            <a:pPr/>
            <a:endParaRPr lang="en-US" sz="1600" b="1">
              <a:solidFill>
                <a:srgbClr val="A53010"/>
              </a:solidFill>
            </a:endParaRPr>
          </a:p>
          <a:p>
            <a:pPr/>
            <a:r>
              <a:rPr lang="en-US" sz="1600" b="1">
                <a:solidFill>
                  <a:srgbClr val="A53010"/>
                </a:solidFill>
              </a:rPr>
              <a:t>0 </a:t>
            </a:r>
          </a:p>
          <a:p>
            <a:pPr/>
            <a:r>
              <a:rPr lang="en-US" sz="1600" b="1">
                <a:solidFill>
                  <a:srgbClr val="A53010"/>
                </a:solidFill>
              </a:rPr>
              <a:t>null</a:t>
            </a:r>
          </a:p>
        </p:txBody>
      </p:sp>
    </p:spTree>
    <p:extLst>
      <p:ext uri="{BB962C8B-B14F-4D97-AF65-F5344CB8AC3E}">
        <p14:creationId xmlns:p14="http://schemas.microsoft.com/office/powerpoint/2010/main" val="2466875029"/>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a:t>	</a:t>
            </a:r>
            <a:r>
              <a:rPr lang="en-US" sz="2400" b="1"/>
              <a:t>Presented By</a:t>
            </a:r>
            <a:r>
              <a:rPr lang="en-US" sz="2900"/>
              <a:t>	</a:t>
            </a:r>
            <a:r>
              <a:rPr lang="en-US"/>
              <a:t>			       </a:t>
            </a:r>
            <a:r>
              <a:rPr lang="en-US" sz="2800" err="1"/>
              <a:t>Sudeshna Kundu (Mondal)</a:t>
            </a:r>
          </a:p>
        </p:txBody>
      </p:sp>
      <p:sp>
        <p:nvSpPr>
          <p:cNvPr id="2" name="Title 1"/>
          <p:cNvSpPr>
            <a:spLocks noGrp="1"/>
          </p:cNvSpPr>
          <p:nvPr>
            <p:ph type="ctrTitle"/>
          </p:nvPr>
        </p:nvSpPr>
        <p:spPr/>
        <p:txBody>
          <a:bodyPr/>
          <a:lstStyle>
            <a:defPPr/>
          </a:lstStyle>
          <a:p>
            <a:pPr/>
            <a:r>
              <a:rPr lang="en-US"/>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4216566965"/>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669576" y="526410"/>
            <a:ext cx="10231272"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766F54">
                    <a:lumMod val="75000"/>
                  </a:srgbClr>
                </a:solidFill>
              </a:rPr>
              <a:t>Object and Class Example:</a:t>
            </a:r>
          </a:p>
          <a:p>
            <a:pPr/>
            <a:endParaRPr lang="en-US" sz="1600" b="1">
              <a:solidFill>
                <a:srgbClr val="766F54">
                  <a:lumMod val="75000"/>
                </a:srgbClr>
              </a:solidFill>
            </a:endParaRPr>
          </a:p>
          <a:p>
            <a:pPr/>
            <a:endParaRPr lang="en-US" sz="1600">
              <a:solidFill>
                <a:srgbClr val="766F54">
                  <a:lumMod val="75000"/>
                </a:srgbClr>
              </a:solidFill>
            </a:endParaRPr>
          </a:p>
          <a:p>
            <a:pPr/>
            <a:endParaRPr lang="en-US" sz="1600">
              <a:solidFill>
                <a:srgbClr val="766F54">
                  <a:lumMod val="75000"/>
                </a:srgbClr>
              </a:solidFill>
            </a:endParaRPr>
          </a:p>
        </p:txBody>
      </p:sp>
      <p:pic>
        <p:nvPicPr>
          <p:cNvPr id="8" name="Picture 7"/>
          <p:cNvPicPr>
            <a:picLocks noChangeAspect="1"/>
          </p:cNvPicPr>
          <p:nvPr/>
        </p:nvPicPr>
        <p:blipFill>
          <a:blip r:embed="rId2"/>
          <a:srcRect l="41305" t="36611" r="17500" b="30338"/>
          <a:stretch>
            <a:fillRect/>
          </a:stretch>
        </p:blipFill>
        <p:spPr>
          <a:xfrm>
            <a:off x="7620000" y="3398291"/>
            <a:ext cx="4572000" cy="3111690"/>
          </a:xfrm>
          <a:prstGeom prst="rect">
            <a:avLst/>
          </a:prstGeom>
        </p:spPr>
      </p:pic>
      <p:sp>
        <p:nvSpPr>
          <p:cNvPr id="2" name="Rectangle 1"/>
          <p:cNvSpPr/>
          <p:nvPr/>
        </p:nvSpPr>
        <p:spPr>
          <a:xfrm>
            <a:off x="8466161" y="970717"/>
            <a:ext cx="4567452"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Box {</a:t>
            </a:r>
          </a:p>
          <a:p>
            <a:pPr lvl="1"/>
            <a:r>
              <a:rPr lang="en-US" b="1">
                <a:solidFill>
                  <a:prstClr val="black"/>
                </a:solidFill>
              </a:rPr>
              <a:t>double width;</a:t>
            </a:r>
          </a:p>
          <a:p>
            <a:pPr lvl="1"/>
            <a:r>
              <a:rPr lang="en-US" b="1">
                <a:solidFill>
                  <a:prstClr val="black"/>
                </a:solidFill>
              </a:rPr>
              <a:t>double height;</a:t>
            </a:r>
          </a:p>
          <a:p>
            <a:pPr lvl="1"/>
            <a:r>
              <a:rPr lang="en-US" b="1">
                <a:solidFill>
                  <a:prstClr val="black"/>
                </a:solidFill>
              </a:rPr>
              <a:t>double depth;</a:t>
            </a:r>
          </a:p>
          <a:p>
            <a:pPr/>
            <a:r>
              <a:rPr lang="en-US" b="1">
                <a:solidFill>
                  <a:prstClr val="black"/>
                </a:solidFill>
              </a:rPr>
              <a:t>}</a:t>
            </a:r>
          </a:p>
        </p:txBody>
      </p:sp>
      <p:sp>
        <p:nvSpPr>
          <p:cNvPr id="3" name="Rectangle 2"/>
          <p:cNvSpPr/>
          <p:nvPr/>
        </p:nvSpPr>
        <p:spPr>
          <a:xfrm>
            <a:off x="1423915" y="5480546"/>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Box mybox; // declare reference to object</a:t>
            </a:r>
          </a:p>
          <a:p>
            <a:pPr/>
            <a:r>
              <a:rPr lang="en-US" b="1">
                <a:solidFill>
                  <a:prstClr val="black"/>
                </a:solidFill>
              </a:rPr>
              <a:t> mybox = new Box(); // allocate a Box object</a:t>
            </a:r>
          </a:p>
        </p:txBody>
      </p:sp>
      <p:sp>
        <p:nvSpPr>
          <p:cNvPr id="9" name="Rectangle 8"/>
          <p:cNvSpPr/>
          <p:nvPr/>
        </p:nvSpPr>
        <p:spPr>
          <a:xfrm>
            <a:off x="1546747" y="1003574"/>
            <a:ext cx="612329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solidFill>
                  <a:prstClr val="black"/>
                </a:solidFill>
                <a:latin typeface="Perpetua" panose="02020502060401020303" pitchFamily="18" charset="0"/>
              </a:rPr>
              <a:t>when you create a class, you are creating a new data type. You can use this type to declare objects of that type. </a:t>
            </a:r>
          </a:p>
          <a:p>
            <a:pPr marL="285750" indent="-285750">
              <a:buFont typeface="Arial" pitchFamily="34" charset="0"/>
              <a:buChar char="•"/>
            </a:pPr>
            <a:r>
              <a:rPr lang="en-US">
                <a:solidFill>
                  <a:prstClr val="black"/>
                </a:solidFill>
                <a:latin typeface="Perpetua" panose="02020502060401020303" pitchFamily="18" charset="0"/>
              </a:rPr>
              <a:t>However, </a:t>
            </a:r>
            <a:r>
              <a:rPr lang="en-US" b="1">
                <a:solidFill>
                  <a:prstClr val="black"/>
                </a:solidFill>
                <a:latin typeface="Perpetua" panose="02020502060401020303" pitchFamily="18" charset="0"/>
              </a:rPr>
              <a:t>obtaining objects of a class is a two-step process</a:t>
            </a:r>
            <a:r>
              <a:rPr lang="en-US">
                <a:solidFill>
                  <a:prstClr val="black"/>
                </a:solidFill>
                <a:latin typeface="Perpetua" panose="02020502060401020303" pitchFamily="18" charset="0"/>
              </a:rPr>
              <a:t>. First, you must declare a variable of the class type. This variable does not define an object. Instead, it is simply a variable that can refer to an object. Second, you must acquire an actual, physical copy of the object and assign it to that variable. </a:t>
            </a:r>
          </a:p>
          <a:p>
            <a:pPr marL="285750" indent="-285750">
              <a:buFont typeface="Arial" pitchFamily="34" charset="0"/>
              <a:buChar char="•"/>
            </a:pPr>
            <a:r>
              <a:rPr lang="en-US">
                <a:solidFill>
                  <a:prstClr val="black"/>
                </a:solidFill>
                <a:latin typeface="Perpetua" panose="02020502060401020303" pitchFamily="18" charset="0"/>
              </a:rPr>
              <a:t>The </a:t>
            </a:r>
            <a:r>
              <a:rPr lang="en-US" b="1">
                <a:solidFill>
                  <a:prstClr val="black"/>
                </a:solidFill>
                <a:latin typeface="Perpetua" panose="02020502060401020303" pitchFamily="18" charset="0"/>
              </a:rPr>
              <a:t>new</a:t>
            </a:r>
            <a:r>
              <a:rPr lang="en-US">
                <a:solidFill>
                  <a:prstClr val="black"/>
                </a:solidFill>
                <a:latin typeface="Perpetua" panose="02020502060401020303" pitchFamily="18" charset="0"/>
              </a:rPr>
              <a:t> operator dynamically allocates (that is, allocates at run time) memory for an object and returns a reference to it. This reference is, more or less, the address in memory of the object allocated by new. This reference is then stored in the variable. Thus, in Java, all class objects must be dynamically allocated.</a:t>
            </a:r>
          </a:p>
          <a:p>
            <a:pPr marL="285750" indent="-285750">
              <a:buFont typeface="Arial" pitchFamily="34" charset="0"/>
              <a:buChar char="•"/>
            </a:pPr>
            <a:r>
              <a:rPr lang="en-US">
                <a:solidFill>
                  <a:prstClr val="black"/>
                </a:solidFill>
                <a:latin typeface="Perpetua" panose="02020502060401020303" pitchFamily="18" charset="0"/>
              </a:rPr>
              <a:t>The class name followed by parentheses specifies the constructor for the class. However, if no explicit constructor is specified, then Java will automatically supply a default constructor.</a:t>
            </a:r>
          </a:p>
        </p:txBody>
      </p:sp>
    </p:spTree>
    <p:extLst>
      <p:ext uri="{BB962C8B-B14F-4D97-AF65-F5344CB8AC3E}">
        <p14:creationId xmlns:p14="http://schemas.microsoft.com/office/powerpoint/2010/main" val="1954767290"/>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669576" y="526410"/>
            <a:ext cx="10231272" cy="18158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766F54">
                    <a:lumMod val="75000"/>
                  </a:srgbClr>
                </a:solidFill>
              </a:rPr>
              <a:t>Object and Class Example: main within the class</a:t>
            </a:r>
          </a:p>
          <a:p>
            <a:pPr/>
            <a:r>
              <a:rPr lang="en-US" sz="1600">
                <a:solidFill>
                  <a:srgbClr val="766F54">
                    <a:lumMod val="75000"/>
                  </a:srgbClr>
                </a:solidFill>
              </a:rPr>
              <a:t>In this example, we have created a Student class which has two data members id and name. We are creating the object of the Student class by new keyword and printing the object's value.</a:t>
            </a:r>
          </a:p>
          <a:p>
            <a:pPr/>
            <a:endParaRPr lang="en-US" sz="1600">
              <a:solidFill>
                <a:srgbClr val="766F54">
                  <a:lumMod val="75000"/>
                </a:srgbClr>
              </a:solidFill>
            </a:endParaRPr>
          </a:p>
          <a:p>
            <a:pPr/>
            <a:r>
              <a:rPr lang="en-US" sz="1600">
                <a:solidFill>
                  <a:srgbClr val="766F54">
                    <a:lumMod val="75000"/>
                  </a:srgbClr>
                </a:solidFill>
              </a:rPr>
              <a:t>Here, we are creating a main() method inside the class.</a:t>
            </a:r>
          </a:p>
          <a:p>
            <a:pPr/>
            <a:endParaRPr lang="en-US" sz="1600">
              <a:solidFill>
                <a:srgbClr val="766F54">
                  <a:lumMod val="75000"/>
                </a:srgbClr>
              </a:solidFill>
            </a:endParaRPr>
          </a:p>
          <a:p>
            <a:pPr/>
            <a:endParaRPr lang="en-US" sz="1600">
              <a:solidFill>
                <a:srgbClr val="766F54">
                  <a:lumMod val="75000"/>
                </a:srgbClr>
              </a:solidFill>
            </a:endParaRPr>
          </a:p>
        </p:txBody>
      </p:sp>
      <p:sp>
        <p:nvSpPr>
          <p:cNvPr id="6" name="Rectangle 5"/>
          <p:cNvSpPr/>
          <p:nvPr/>
        </p:nvSpPr>
        <p:spPr>
          <a:xfrm>
            <a:off x="5572836" y="2063551"/>
            <a:ext cx="6096000" cy="418576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766F54">
                    <a:lumMod val="75000"/>
                  </a:srgbClr>
                </a:solidFill>
              </a:rPr>
              <a:t>//Java Program to illustrate how to define a class and fields  </a:t>
            </a:r>
          </a:p>
          <a:p>
            <a:pPr/>
            <a:r>
              <a:rPr lang="en-US" sz="1600" b="1">
                <a:solidFill>
                  <a:srgbClr val="766F54">
                    <a:lumMod val="75000"/>
                  </a:srgbClr>
                </a:solidFill>
              </a:rPr>
              <a:t>//Defining a Student class.  </a:t>
            </a:r>
          </a:p>
          <a:p>
            <a:pPr/>
            <a:r>
              <a:rPr lang="en-US">
                <a:solidFill>
                  <a:prstClr val="black"/>
                </a:solidFill>
                <a:latin typeface="Perpetua" panose="02020502060401020303" pitchFamily="18" charset="0"/>
              </a:rPr>
              <a:t>class Student{  </a:t>
            </a:r>
          </a:p>
          <a:p>
            <a:pPr/>
            <a:r>
              <a:rPr lang="en-US">
                <a:solidFill>
                  <a:prstClr val="black"/>
                </a:solidFill>
                <a:latin typeface="Perpetua" panose="02020502060401020303" pitchFamily="18" charset="0"/>
              </a:rPr>
              <a:t> </a:t>
            </a:r>
            <a:r>
              <a:rPr lang="en-US">
                <a:solidFill>
                  <a:srgbClr val="00B0F0"/>
                </a:solidFill>
                <a:latin typeface="Perpetua" panose="02020502060401020303" pitchFamily="18" charset="0"/>
              </a:rPr>
              <a:t>//defining fields  </a:t>
            </a:r>
          </a:p>
          <a:p>
            <a:pPr/>
            <a:r>
              <a:rPr lang="en-US">
                <a:solidFill>
                  <a:prstClr val="black"/>
                </a:solidFill>
                <a:latin typeface="Perpetua" panose="02020502060401020303" pitchFamily="18" charset="0"/>
              </a:rPr>
              <a:t> int id;</a:t>
            </a:r>
            <a:r>
              <a:rPr lang="en-US">
                <a:solidFill>
                  <a:srgbClr val="00B0F0"/>
                </a:solidFill>
                <a:latin typeface="Perpetua" panose="02020502060401020303" pitchFamily="18" charset="0"/>
              </a:rPr>
              <a:t>//field or data member or instance variable  </a:t>
            </a:r>
          </a:p>
          <a:p>
            <a:pPr/>
            <a:r>
              <a:rPr lang="en-US">
                <a:solidFill>
                  <a:prstClr val="black"/>
                </a:solidFill>
                <a:latin typeface="Perpetua" panose="02020502060401020303" pitchFamily="18" charset="0"/>
              </a:rPr>
              <a:t> String name;  </a:t>
            </a:r>
          </a:p>
          <a:p>
            <a:pPr/>
            <a:r>
              <a:rPr lang="en-US">
                <a:solidFill>
                  <a:prstClr val="black"/>
                </a:solidFill>
                <a:latin typeface="Perpetua" panose="02020502060401020303" pitchFamily="18" charset="0"/>
              </a:rPr>
              <a:t> </a:t>
            </a:r>
            <a:r>
              <a:rPr lang="en-US">
                <a:solidFill>
                  <a:srgbClr val="00B0F0"/>
                </a:solidFill>
                <a:latin typeface="Perpetua" panose="02020502060401020303" pitchFamily="18" charset="0"/>
              </a:rPr>
              <a:t>//creating main method inside the Student class  </a:t>
            </a:r>
          </a:p>
          <a:p>
            <a:pPr/>
            <a:r>
              <a:rPr lang="en-US">
                <a:solidFill>
                  <a:prstClr val="black"/>
                </a:solidFill>
                <a:latin typeface="Perpetua" panose="02020502060401020303" pitchFamily="18" charset="0"/>
              </a:rPr>
              <a:t> public static void main(String args[]){  </a:t>
            </a:r>
          </a:p>
          <a:p>
            <a:pPr/>
            <a:r>
              <a:rPr lang="en-US">
                <a:solidFill>
                  <a:srgbClr val="00B0F0"/>
                </a:solidFill>
                <a:latin typeface="Perpetua" panose="02020502060401020303" pitchFamily="18" charset="0"/>
              </a:rPr>
              <a:t>  //Creating an object or instance  </a:t>
            </a:r>
          </a:p>
          <a:p>
            <a:pPr/>
            <a:r>
              <a:rPr lang="en-US">
                <a:solidFill>
                  <a:prstClr val="black"/>
                </a:solidFill>
                <a:latin typeface="Perpetua" panose="02020502060401020303" pitchFamily="18" charset="0"/>
              </a:rPr>
              <a:t>  Student s1=new Student(); </a:t>
            </a:r>
          </a:p>
          <a:p>
            <a:pPr/>
            <a:r>
              <a:rPr lang="en-US">
                <a:solidFill>
                  <a:prstClr val="black"/>
                </a:solidFill>
                <a:latin typeface="Perpetua" panose="02020502060401020303" pitchFamily="18" charset="0"/>
              </a:rPr>
              <a:t>  System.out.println(s1.id);</a:t>
            </a:r>
            <a:r>
              <a:rPr lang="en-US">
                <a:solidFill>
                  <a:srgbClr val="00B0F0"/>
                </a:solidFill>
                <a:latin typeface="Perpetua" panose="02020502060401020303" pitchFamily="18" charset="0"/>
              </a:rPr>
              <a:t>//accessing member through reference variable  </a:t>
            </a:r>
          </a:p>
          <a:p>
            <a:pPr/>
            <a:r>
              <a:rPr lang="en-US">
                <a:solidFill>
                  <a:prstClr val="black"/>
                </a:solidFill>
                <a:latin typeface="Perpetua" panose="02020502060401020303" pitchFamily="18" charset="0"/>
              </a:rPr>
              <a:t>  System.out.println(s1.name);  </a:t>
            </a:r>
          </a:p>
          <a:p>
            <a:pPr/>
            <a:r>
              <a:rPr lang="en-US">
                <a:solidFill>
                  <a:prstClr val="black"/>
                </a:solidFill>
                <a:latin typeface="Perpetua" panose="02020502060401020303" pitchFamily="18" charset="0"/>
              </a:rPr>
              <a:t> }  </a:t>
            </a:r>
          </a:p>
          <a:p>
            <a:pPr/>
            <a:r>
              <a:rPr lang="en-US">
                <a:solidFill>
                  <a:prstClr val="black"/>
                </a:solidFill>
                <a:latin typeface="Perpetua" panose="02020502060401020303" pitchFamily="18" charset="0"/>
              </a:rPr>
              <a:t>} </a:t>
            </a:r>
          </a:p>
        </p:txBody>
      </p:sp>
      <p:sp>
        <p:nvSpPr>
          <p:cNvPr id="7" name="Rectangle 6"/>
          <p:cNvSpPr/>
          <p:nvPr/>
        </p:nvSpPr>
        <p:spPr>
          <a:xfrm>
            <a:off x="9912824" y="5490149"/>
            <a:ext cx="1114567"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A53010"/>
                </a:solidFill>
              </a:rPr>
              <a:t>Output:</a:t>
            </a:r>
          </a:p>
          <a:p>
            <a:pPr/>
            <a:endParaRPr lang="en-US" sz="1600" b="1">
              <a:solidFill>
                <a:srgbClr val="A53010"/>
              </a:solidFill>
            </a:endParaRPr>
          </a:p>
          <a:p>
            <a:pPr/>
            <a:r>
              <a:rPr lang="en-US" sz="1600" b="1">
                <a:solidFill>
                  <a:srgbClr val="A53010"/>
                </a:solidFill>
              </a:rPr>
              <a:t>0 </a:t>
            </a:r>
          </a:p>
          <a:p>
            <a:pPr/>
            <a:r>
              <a:rPr lang="en-US" sz="1600" b="1">
                <a:solidFill>
                  <a:srgbClr val="A53010"/>
                </a:solidFill>
              </a:rPr>
              <a:t>null</a:t>
            </a:r>
          </a:p>
        </p:txBody>
      </p:sp>
    </p:spTree>
    <p:extLst>
      <p:ext uri="{BB962C8B-B14F-4D97-AF65-F5344CB8AC3E}">
        <p14:creationId xmlns:p14="http://schemas.microsoft.com/office/powerpoint/2010/main" val="1439573673"/>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34489" y="593481"/>
            <a:ext cx="8911687" cy="405723"/>
          </a:xfrm>
        </p:spPr>
        <p:txBody>
          <a:bodyPr>
            <a:normAutofit/>
          </a:bodyPr>
          <a:lstStyle>
            <a:defPPr/>
          </a:lstStyle>
          <a:p>
            <a:r>
              <a:rPr lang="en-US" sz="1800" b="1"/>
              <a:t>Classes &amp; Objects </a:t>
            </a:r>
            <a:endParaRPr lang="en-US" sz="1800"/>
          </a:p>
        </p:txBody>
      </p:sp>
      <p:sp>
        <p:nvSpPr>
          <p:cNvPr id="10" name="Content Placeholder 2"/>
          <p:cNvSpPr>
            <a:spLocks noGrp="1"/>
          </p:cNvSpPr>
          <p:nvPr>
            <p:ph idx="1"/>
          </p:nvPr>
        </p:nvSpPr>
        <p:spPr>
          <a:xfrm>
            <a:off x="1869743" y="1125934"/>
            <a:ext cx="9853683" cy="5841248"/>
          </a:xfrm>
          <a:ln>
            <a:solidFill>
              <a:schemeClr val="bg1"/>
            </a:solidFill>
          </a:ln>
        </p:spPr>
        <p:txBody>
          <a:bodyPr anchor="t">
            <a:normAutofit/>
          </a:bodyPr>
          <a:lstStyle>
            <a:defPPr/>
          </a:lstStyle>
          <a:p>
            <a:r>
              <a:rPr lang="en-US" sz="1600" b="1">
                <a:solidFill>
                  <a:srgbClr val="333333"/>
                </a:solidFill>
                <a:latin typeface="Arial" pitchFamily="34" charset="0"/>
              </a:rPr>
              <a:t>Creating Objects</a:t>
            </a:r>
          </a:p>
          <a:p>
            <a:pPr marL="0" indent="0">
              <a:buNone/>
            </a:pPr>
            <a:r>
              <a:rPr lang="en-US" sz="1600" b="1">
                <a:solidFill>
                  <a:srgbClr val="333333"/>
                </a:solidFill>
                <a:latin typeface="Arial" pitchFamily="34" charset="0"/>
              </a:rPr>
              <a:t>						Class  name	Dynamically create the object</a:t>
            </a:r>
          </a:p>
          <a:p>
            <a:pPr marL="0" indent="0">
              <a:buNone/>
            </a:pPr>
            <a:endParaRPr lang="en-US" sz="1600" b="1">
              <a:solidFill>
                <a:srgbClr val="333333"/>
              </a:solidFill>
              <a:latin typeface="Arial" pitchFamily="34" charset="0"/>
            </a:endParaRPr>
          </a:p>
          <a:p>
            <a:pPr marL="3086100" lvl="7" indent="0">
              <a:buNone/>
            </a:pPr>
            <a:r>
              <a:rPr lang="en-US" sz="1600"/>
              <a:t>Student 	s1= </a:t>
            </a:r>
            <a:r>
              <a:rPr lang="en-US" sz="1600" b="1"/>
              <a:t>new</a:t>
            </a:r>
            <a:r>
              <a:rPr lang="en-US" sz="1600"/>
              <a:t> 	Student(); </a:t>
            </a:r>
          </a:p>
          <a:p>
            <a:pPr marL="3086100" lvl="7" indent="0">
              <a:buNone/>
            </a:pPr>
            <a:endParaRPr lang="en-US" sz="1600"/>
          </a:p>
          <a:p>
            <a:pPr marL="3086100" lvl="7" indent="0">
              <a:buNone/>
            </a:pPr>
            <a:r>
              <a:rPr lang="en-US" sz="1600" b="1"/>
              <a:t>Name of an object	     Automatically calls the constructor</a:t>
            </a:r>
          </a:p>
          <a:p>
            <a:pPr algn="just"/>
            <a:endParaRPr lang="en-US" sz="1600"/>
          </a:p>
          <a:p>
            <a:pPr algn="just"/>
            <a:r>
              <a:rPr lang="en-US" sz="1600"/>
              <a:t>A class provides the blueprints for objects. So basically, an object is created from a class. In Java, the new keyword is used to create new objects.</a:t>
            </a:r>
          </a:p>
          <a:p>
            <a:pPr algn="just"/>
            <a:r>
              <a:rPr lang="en-US" sz="1600"/>
              <a:t>There are three steps when creating an object from a class −</a:t>
            </a:r>
          </a:p>
          <a:p>
            <a:pPr lvl="1" algn="just">
              <a:buFont typeface="Century Gothic" panose="020b0502020202020204" pitchFamily="34" charset="0"/>
              <a:buChar char="―"/>
            </a:pPr>
            <a:r>
              <a:rPr lang="en-US" b="1"/>
              <a:t>Declaration</a:t>
            </a:r>
            <a:r>
              <a:rPr lang="en-US"/>
              <a:t> − A variable declaration with a variable name with an object type.</a:t>
            </a:r>
          </a:p>
          <a:p>
            <a:pPr lvl="1" algn="just">
              <a:buFont typeface="Century Gothic" panose="020b0502020202020204" pitchFamily="34" charset="0"/>
              <a:buChar char="―"/>
            </a:pPr>
            <a:r>
              <a:rPr lang="en-US" b="1"/>
              <a:t>Instantiation</a:t>
            </a:r>
            <a:r>
              <a:rPr lang="en-US"/>
              <a:t> − The 'new' keyword is used to dynamically allocates memory for an object an returns a reference to it. </a:t>
            </a:r>
          </a:p>
          <a:p>
            <a:pPr lvl="1" algn="just">
              <a:buFont typeface="Century Gothic" panose="020b0502020202020204" pitchFamily="34" charset="0"/>
              <a:buChar char="―"/>
            </a:pPr>
            <a:r>
              <a:rPr lang="en-US" b="1"/>
              <a:t>Initialization</a:t>
            </a:r>
            <a:r>
              <a:rPr lang="en-US"/>
              <a:t> − The 'new' keyword is followed by a call to a constructor. This call initializes the new object.</a:t>
            </a:r>
            <a:r>
              <a:rPr lang="en-US" sz="1600"/>
              <a:t>											 </a:t>
            </a:r>
          </a:p>
        </p:txBody>
      </p:sp>
      <p:cxnSp>
        <p:nvCxnSpPr>
          <p:cNvPr id="16" name="Straight Arrow Connector 15"/>
          <p:cNvCxnSpPr/>
          <p:nvPr/>
        </p:nvCxnSpPr>
        <p:spPr>
          <a:xfrm flipV="1">
            <a:off x="5486400" y="1856096"/>
            <a:ext cx="13648" cy="354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6635086" y="1912962"/>
            <a:ext cx="13648" cy="354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7615451" y="2620367"/>
            <a:ext cx="15923" cy="39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6143769" y="2527105"/>
            <a:ext cx="15923" cy="39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1131982027"/>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897040" y="362131"/>
            <a:ext cx="9362364" cy="264687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lumMod val="65000"/>
                    <a:lumOff val="35000"/>
                  </a:prstClr>
                </a:solidFill>
              </a:rPr>
              <a:t>Object and Class Example: main outside the class</a:t>
            </a:r>
          </a:p>
          <a:p>
            <a:pPr/>
            <a:r>
              <a:rPr lang="en-US" sz="1600">
                <a:solidFill>
                  <a:prstClr val="black">
                    <a:lumMod val="65000"/>
                    <a:lumOff val="35000"/>
                  </a:prstClr>
                </a:solidFill>
              </a:rPr>
              <a:t>In real time development, we create classes and use it from another class. It is a better approach than previous one. Let's see a simple example, where we are having main() method in another class.</a:t>
            </a:r>
          </a:p>
          <a:p>
            <a:pPr/>
            <a:endParaRPr lang="en-US" sz="1600">
              <a:solidFill>
                <a:prstClr val="black">
                  <a:lumMod val="65000"/>
                  <a:lumOff val="35000"/>
                </a:prstClr>
              </a:solidFill>
            </a:endParaRPr>
          </a:p>
          <a:p>
            <a:pPr/>
            <a:r>
              <a:rPr lang="en-US" sz="1600">
                <a:solidFill>
                  <a:prstClr val="black">
                    <a:lumMod val="65000"/>
                    <a:lumOff val="35000"/>
                  </a:prstClr>
                </a:solidFill>
              </a:rPr>
              <a:t>We can have multiple classes in different Java files or single Java file. If you define multiple classes in a single Java source file, it is a good idea to save the file name with the class name which has main() method.</a:t>
            </a:r>
          </a:p>
          <a:p>
            <a:pPr/>
            <a:endParaRPr lang="en-US">
              <a:solidFill>
                <a:prstClr val="black"/>
              </a:solidFill>
            </a:endParaRPr>
          </a:p>
          <a:p>
            <a:pPr/>
            <a:endParaRPr lang="en-US">
              <a:solidFill>
                <a:prstClr val="black"/>
              </a:solidFill>
            </a:endParaRPr>
          </a:p>
        </p:txBody>
      </p:sp>
      <p:sp>
        <p:nvSpPr>
          <p:cNvPr id="6" name="Rectangle 5"/>
          <p:cNvSpPr/>
          <p:nvPr/>
        </p:nvSpPr>
        <p:spPr>
          <a:xfrm>
            <a:off x="5313527" y="2379471"/>
            <a:ext cx="6096000" cy="4247317"/>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B0F0"/>
                </a:solidFill>
                <a:latin typeface="Perpetua" panose="02020502060401020303" pitchFamily="18" charset="0"/>
              </a:rPr>
              <a:t>//Java Program to demonstrate having the main method in   </a:t>
            </a:r>
          </a:p>
          <a:p>
            <a:pPr/>
            <a:r>
              <a:rPr lang="en-US">
                <a:solidFill>
                  <a:srgbClr val="00B0F0"/>
                </a:solidFill>
                <a:latin typeface="Perpetua" panose="02020502060401020303" pitchFamily="18" charset="0"/>
              </a:rPr>
              <a:t>//another class  </a:t>
            </a:r>
          </a:p>
          <a:p>
            <a:pPr/>
            <a:r>
              <a:rPr lang="en-US">
                <a:solidFill>
                  <a:srgbClr val="00B0F0"/>
                </a:solidFill>
                <a:latin typeface="Perpetua" panose="02020502060401020303" pitchFamily="18" charset="0"/>
              </a:rPr>
              <a:t>//Creating Student class.  </a:t>
            </a:r>
          </a:p>
          <a:p>
            <a:pPr/>
            <a:r>
              <a:rPr lang="en-US">
                <a:solidFill>
                  <a:prstClr val="black"/>
                </a:solidFill>
                <a:latin typeface="Perpetua" panose="02020502060401020303" pitchFamily="18" charset="0"/>
              </a:rPr>
              <a:t>class Student{  </a:t>
            </a:r>
          </a:p>
          <a:p>
            <a:pPr/>
            <a:r>
              <a:rPr lang="en-US">
                <a:solidFill>
                  <a:prstClr val="black"/>
                </a:solidFill>
                <a:latin typeface="Perpetua" panose="02020502060401020303" pitchFamily="18" charset="0"/>
              </a:rPr>
              <a:t> int id;  </a:t>
            </a:r>
          </a:p>
          <a:p>
            <a:pPr/>
            <a:r>
              <a:rPr lang="en-US">
                <a:solidFill>
                  <a:prstClr val="black"/>
                </a:solidFill>
                <a:latin typeface="Perpetua" panose="02020502060401020303" pitchFamily="18" charset="0"/>
              </a:rPr>
              <a:t> String name;  </a:t>
            </a:r>
          </a:p>
          <a:p>
            <a:pPr/>
            <a:r>
              <a:rPr lang="en-US">
                <a:solidFill>
                  <a:prstClr val="black"/>
                </a:solidFill>
                <a:latin typeface="Perpetua" panose="02020502060401020303" pitchFamily="18" charset="0"/>
              </a:rPr>
              <a:t>}  </a:t>
            </a:r>
          </a:p>
          <a:p>
            <a:pPr/>
            <a:r>
              <a:rPr lang="en-US">
                <a:solidFill>
                  <a:srgbClr val="00B0F0"/>
                </a:solidFill>
                <a:latin typeface="Perpetua" panose="02020502060401020303" pitchFamily="18" charset="0"/>
              </a:rPr>
              <a:t>//Creating another class TestStudent1 which contains the main method </a:t>
            </a: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class TestStudent1{  </a:t>
            </a:r>
          </a:p>
          <a:p>
            <a:pPr/>
            <a:r>
              <a:rPr lang="en-US">
                <a:solidFill>
                  <a:prstClr val="black"/>
                </a:solidFill>
                <a:latin typeface="Perpetua" panose="02020502060401020303" pitchFamily="18" charset="0"/>
              </a:rPr>
              <a:t> public static void main(String args[]){  </a:t>
            </a:r>
          </a:p>
          <a:p>
            <a:pPr/>
            <a:r>
              <a:rPr lang="en-US">
                <a:solidFill>
                  <a:prstClr val="black"/>
                </a:solidFill>
                <a:latin typeface="Perpetua" panose="02020502060401020303" pitchFamily="18" charset="0"/>
              </a:rPr>
              <a:t>  Student s1=new Student();  </a:t>
            </a:r>
          </a:p>
          <a:p>
            <a:pPr/>
            <a:r>
              <a:rPr lang="en-US">
                <a:solidFill>
                  <a:prstClr val="black"/>
                </a:solidFill>
                <a:latin typeface="Perpetua" panose="02020502060401020303" pitchFamily="18" charset="0"/>
              </a:rPr>
              <a:t>  System.out.println(s1.id);  </a:t>
            </a:r>
          </a:p>
          <a:p>
            <a:pPr/>
            <a:r>
              <a:rPr lang="en-US">
                <a:solidFill>
                  <a:prstClr val="black"/>
                </a:solidFill>
                <a:latin typeface="Perpetua" panose="02020502060401020303" pitchFamily="18" charset="0"/>
              </a:rPr>
              <a:t>  System.out.println(s1.name);  </a:t>
            </a:r>
          </a:p>
          <a:p>
            <a:pPr/>
            <a:r>
              <a:rPr lang="en-US">
                <a:solidFill>
                  <a:prstClr val="black"/>
                </a:solidFill>
                <a:latin typeface="Perpetua" panose="02020502060401020303" pitchFamily="18" charset="0"/>
              </a:rPr>
              <a:t> }  </a:t>
            </a:r>
          </a:p>
          <a:p>
            <a:pPr/>
            <a:r>
              <a:rPr lang="en-US">
                <a:solidFill>
                  <a:prstClr val="black"/>
                </a:solidFill>
                <a:latin typeface="Perpetua" panose="02020502060401020303" pitchFamily="18" charset="0"/>
              </a:rPr>
              <a:t>}  </a:t>
            </a:r>
          </a:p>
        </p:txBody>
      </p:sp>
      <p:sp>
        <p:nvSpPr>
          <p:cNvPr id="7" name="Rectangle 6"/>
          <p:cNvSpPr/>
          <p:nvPr/>
        </p:nvSpPr>
        <p:spPr>
          <a:xfrm>
            <a:off x="9912824" y="5490149"/>
            <a:ext cx="1114567"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A53010"/>
                </a:solidFill>
              </a:rPr>
              <a:t>Output:</a:t>
            </a:r>
          </a:p>
          <a:p>
            <a:pPr/>
            <a:endParaRPr lang="en-US" sz="1600" b="1">
              <a:solidFill>
                <a:srgbClr val="A53010"/>
              </a:solidFill>
            </a:endParaRPr>
          </a:p>
          <a:p>
            <a:pPr/>
            <a:r>
              <a:rPr lang="en-US" sz="1600" b="1">
                <a:solidFill>
                  <a:srgbClr val="A53010"/>
                </a:solidFill>
              </a:rPr>
              <a:t>0 </a:t>
            </a:r>
          </a:p>
          <a:p>
            <a:pPr/>
            <a:r>
              <a:rPr lang="en-US" sz="1600" b="1">
                <a:solidFill>
                  <a:srgbClr val="A53010"/>
                </a:solidFill>
              </a:rPr>
              <a:t>null</a:t>
            </a:r>
          </a:p>
        </p:txBody>
      </p:sp>
    </p:spTree>
    <p:extLst>
      <p:ext uri="{BB962C8B-B14F-4D97-AF65-F5344CB8AC3E}">
        <p14:creationId xmlns:p14="http://schemas.microsoft.com/office/powerpoint/2010/main" val="1429695499"/>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031831" y="719497"/>
            <a:ext cx="468910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766F54">
                    <a:lumMod val="75000"/>
                  </a:srgbClr>
                </a:solidFill>
              </a:rPr>
              <a:t>How to Initialize State of Object in Java?</a:t>
            </a:r>
          </a:p>
        </p:txBody>
      </p:sp>
      <p:sp>
        <p:nvSpPr>
          <p:cNvPr id="6" name="Rectangle 5"/>
          <p:cNvSpPr/>
          <p:nvPr/>
        </p:nvSpPr>
        <p:spPr>
          <a:xfrm>
            <a:off x="1983475" y="1245696"/>
            <a:ext cx="9739952"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a:solidFill>
                  <a:srgbClr val="766F54">
                    <a:lumMod val="75000"/>
                  </a:srgbClr>
                </a:solidFill>
              </a:rPr>
              <a:t>There are three ways by which we can initialize state of an object. In other words, we can initialize value of variables in Java by using three ways. They are as follows:</a:t>
            </a:r>
          </a:p>
        </p:txBody>
      </p:sp>
      <p:sp>
        <p:nvSpPr>
          <p:cNvPr id="7" name="Rectangle 6"/>
          <p:cNvSpPr/>
          <p:nvPr/>
        </p:nvSpPr>
        <p:spPr>
          <a:xfrm>
            <a:off x="4562901" y="2107527"/>
            <a:ext cx="6096000" cy="10772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a:solidFill>
                  <a:prstClr val="black"/>
                </a:solidFill>
              </a:rPr>
              <a:t>1. By using a reference variable</a:t>
            </a:r>
          </a:p>
          <a:p>
            <a:pPr/>
            <a:r>
              <a:rPr lang="en-US" sz="1600">
                <a:solidFill>
                  <a:prstClr val="black"/>
                </a:solidFill>
              </a:rPr>
              <a:t>2. By using a method.</a:t>
            </a:r>
          </a:p>
          <a:p>
            <a:pPr/>
            <a:r>
              <a:rPr lang="en-US" sz="1600">
                <a:solidFill>
                  <a:prstClr val="black"/>
                </a:solidFill>
              </a:rPr>
              <a:t>3. By using constructor</a:t>
            </a:r>
          </a:p>
          <a:p>
            <a:pPr/>
            <a:endParaRPr lang="en-US" sz="1600">
              <a:solidFill>
                <a:prstClr val="black"/>
              </a:solidFill>
            </a:endParaRPr>
          </a:p>
        </p:txBody>
      </p:sp>
      <p:sp>
        <p:nvSpPr>
          <p:cNvPr id="9" name="Rectangle 8"/>
          <p:cNvSpPr/>
          <p:nvPr/>
        </p:nvSpPr>
        <p:spPr>
          <a:xfrm>
            <a:off x="1737816" y="3277190"/>
            <a:ext cx="938511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600" b="1">
                <a:solidFill>
                  <a:srgbClr val="766F54">
                    <a:lumMod val="75000"/>
                  </a:srgbClr>
                </a:solidFill>
              </a:rPr>
              <a:t>Object Initialization by using Reference variable</a:t>
            </a:r>
          </a:p>
          <a:p>
            <a:pPr marL="342900" indent="-342900">
              <a:buFont typeface="+mj-lt"/>
              <a:buAutoNum type="arabicPeriod"/>
            </a:pPr>
            <a:endParaRPr lang="en-US" sz="1600" b="1">
              <a:solidFill>
                <a:srgbClr val="766F54">
                  <a:lumMod val="75000"/>
                </a:srgbClr>
              </a:solidFill>
            </a:endParaRPr>
          </a:p>
          <a:p>
            <a:pPr/>
            <a:r>
              <a:rPr lang="en-US" sz="1600">
                <a:solidFill>
                  <a:srgbClr val="766F54">
                    <a:lumMod val="75000"/>
                  </a:srgbClr>
                </a:solidFill>
              </a:rPr>
              <a:t>We can also initialize the value of objects through the reference variable. </a:t>
            </a:r>
          </a:p>
        </p:txBody>
      </p:sp>
    </p:spTree>
    <p:extLst>
      <p:ext uri="{BB962C8B-B14F-4D97-AF65-F5344CB8AC3E}">
        <p14:creationId xmlns:p14="http://schemas.microsoft.com/office/powerpoint/2010/main" val="484573964"/>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Rectangle 8"/>
          <p:cNvSpPr/>
          <p:nvPr/>
        </p:nvSpPr>
        <p:spPr>
          <a:xfrm>
            <a:off x="2024419" y="738706"/>
            <a:ext cx="9385110"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600" b="1">
                <a:solidFill>
                  <a:srgbClr val="766F54">
                    <a:lumMod val="75000"/>
                  </a:srgbClr>
                </a:solidFill>
              </a:rPr>
              <a:t>Object Initialization by using Reference variable</a:t>
            </a:r>
          </a:p>
          <a:p>
            <a:pPr marL="342900" indent="-342900">
              <a:buFont typeface="+mj-lt"/>
              <a:buAutoNum type="arabicPeriod"/>
            </a:pPr>
            <a:endParaRPr lang="en-US" sz="1600" b="1">
              <a:solidFill>
                <a:srgbClr val="766F54">
                  <a:lumMod val="75000"/>
                </a:srgbClr>
              </a:solidFill>
            </a:endParaRPr>
          </a:p>
          <a:p>
            <a:pPr/>
            <a:r>
              <a:rPr lang="en-US" sz="1600">
                <a:solidFill>
                  <a:srgbClr val="766F54">
                    <a:lumMod val="75000"/>
                  </a:srgbClr>
                </a:solidFill>
              </a:rPr>
              <a:t>We can also initialize the value of objects through the reference variable. </a:t>
            </a:r>
          </a:p>
        </p:txBody>
      </p:sp>
      <p:sp>
        <p:nvSpPr>
          <p:cNvPr id="8" name="Rectangle 7"/>
          <p:cNvSpPr/>
          <p:nvPr/>
        </p:nvSpPr>
        <p:spPr>
          <a:xfrm>
            <a:off x="3198125" y="1800706"/>
            <a:ext cx="6096000" cy="369331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latin typeface="Perpetua" panose="02020502060401020303" pitchFamily="18" charset="0"/>
              </a:rPr>
              <a:t>class Student{  </a:t>
            </a:r>
          </a:p>
          <a:p>
            <a:pPr/>
            <a:r>
              <a:rPr lang="en-US">
                <a:solidFill>
                  <a:prstClr val="black"/>
                </a:solidFill>
                <a:latin typeface="Perpetua" panose="02020502060401020303" pitchFamily="18" charset="0"/>
              </a:rPr>
              <a:t> int id;  </a:t>
            </a:r>
          </a:p>
          <a:p>
            <a:pPr/>
            <a:r>
              <a:rPr lang="en-US">
                <a:solidFill>
                  <a:prstClr val="black"/>
                </a:solidFill>
                <a:latin typeface="Perpetua" panose="02020502060401020303" pitchFamily="18" charset="0"/>
              </a:rPr>
              <a:t> String name;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class TestStudent2{  </a:t>
            </a:r>
          </a:p>
          <a:p>
            <a:pPr/>
            <a:r>
              <a:rPr lang="en-US">
                <a:solidFill>
                  <a:prstClr val="black"/>
                </a:solidFill>
                <a:latin typeface="Perpetua" panose="02020502060401020303" pitchFamily="18" charset="0"/>
              </a:rPr>
              <a:t> public static void main(String args[]){  </a:t>
            </a:r>
          </a:p>
          <a:p>
            <a:pPr/>
            <a:r>
              <a:rPr lang="en-US">
                <a:solidFill>
                  <a:prstClr val="black"/>
                </a:solidFill>
                <a:latin typeface="Perpetua" panose="02020502060401020303" pitchFamily="18" charset="0"/>
              </a:rPr>
              <a:t>  Student s1=new Student();  </a:t>
            </a:r>
          </a:p>
          <a:p>
            <a:pPr/>
            <a:r>
              <a:rPr lang="en-US">
                <a:solidFill>
                  <a:prstClr val="black"/>
                </a:solidFill>
                <a:latin typeface="Perpetua" panose="02020502060401020303" pitchFamily="18" charset="0"/>
              </a:rPr>
              <a:t>  s1.id=101;  </a:t>
            </a:r>
          </a:p>
          <a:p>
            <a:pPr/>
            <a:r>
              <a:rPr lang="en-US">
                <a:solidFill>
                  <a:prstClr val="black"/>
                </a:solidFill>
                <a:latin typeface="Perpetua" panose="02020502060401020303" pitchFamily="18" charset="0"/>
              </a:rPr>
              <a:t>  s1.name=“Kartik";  </a:t>
            </a:r>
          </a:p>
          <a:p>
            <a:pPr/>
            <a:r>
              <a:rPr lang="en-US">
                <a:solidFill>
                  <a:prstClr val="black"/>
                </a:solidFill>
                <a:latin typeface="Perpetua" panose="02020502060401020303" pitchFamily="18" charset="0"/>
              </a:rPr>
              <a:t>  System.out.println(s1.id+" "+s1.name);</a:t>
            </a:r>
            <a:r>
              <a:rPr lang="en-US">
                <a:solidFill>
                  <a:srgbClr val="00B0F0"/>
                </a:solidFill>
                <a:latin typeface="Perpetua" panose="02020502060401020303" pitchFamily="18" charset="0"/>
              </a:rPr>
              <a:t>//printing members with a white space  </a:t>
            </a:r>
          </a:p>
          <a:p>
            <a:pPr/>
            <a:r>
              <a:rPr lang="en-US">
                <a:solidFill>
                  <a:prstClr val="black"/>
                </a:solidFill>
                <a:latin typeface="Perpetua" panose="02020502060401020303" pitchFamily="18" charset="0"/>
              </a:rPr>
              <a:t> }  </a:t>
            </a:r>
          </a:p>
          <a:p>
            <a:pPr/>
            <a:r>
              <a:rPr lang="en-US">
                <a:solidFill>
                  <a:prstClr val="black"/>
                </a:solidFill>
                <a:latin typeface="Perpetua" panose="02020502060401020303" pitchFamily="18" charset="0"/>
              </a:rPr>
              <a:t>}  </a:t>
            </a:r>
          </a:p>
        </p:txBody>
      </p:sp>
      <p:sp>
        <p:nvSpPr>
          <p:cNvPr id="10" name="Rectangle 9"/>
          <p:cNvSpPr/>
          <p:nvPr/>
        </p:nvSpPr>
        <p:spPr>
          <a:xfrm>
            <a:off x="8916537" y="5710534"/>
            <a:ext cx="4035188" cy="86177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prstClr val="black"/>
                </a:solidFill>
              </a:rPr>
              <a:t>Output:</a:t>
            </a:r>
          </a:p>
          <a:p>
            <a:pPr/>
            <a:endParaRPr lang="en-US" sz="1600" b="1">
              <a:solidFill>
                <a:prstClr val="black"/>
              </a:solidFill>
            </a:endParaRPr>
          </a:p>
          <a:p>
            <a:pPr/>
            <a:r>
              <a:rPr lang="en-US" sz="1600" b="1">
                <a:solidFill>
                  <a:prstClr val="black"/>
                </a:solidFill>
              </a:rPr>
              <a:t>101 Kartik</a:t>
            </a:r>
            <a:endParaRPr lang="en-US" sz="1600" b="1">
              <a:solidFill>
                <a:prstClr val="black"/>
              </a:solidFill>
            </a:endParaRPr>
          </a:p>
        </p:txBody>
      </p:sp>
      <p:sp>
        <p:nvSpPr>
          <p:cNvPr id="11" name="Rectangle 10"/>
          <p:cNvSpPr/>
          <p:nvPr/>
        </p:nvSpPr>
        <p:spPr>
          <a:xfrm>
            <a:off x="2447500" y="5576079"/>
            <a:ext cx="535902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400">
                <a:solidFill>
                  <a:srgbClr val="000000"/>
                </a:solidFill>
              </a:rPr>
              <a:t>We can also create multiple objects and store information in it through reference variable.</a:t>
            </a:r>
            <a:endParaRPr lang="en-US" sz="1400">
              <a:solidFill>
                <a:prstClr val="black"/>
              </a:solidFill>
            </a:endParaRPr>
          </a:p>
        </p:txBody>
      </p:sp>
    </p:spTree>
    <p:extLst>
      <p:ext uri="{BB962C8B-B14F-4D97-AF65-F5344CB8AC3E}">
        <p14:creationId xmlns:p14="http://schemas.microsoft.com/office/powerpoint/2010/main" val="1268391037"/>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61785" y="334174"/>
            <a:ext cx="8911687" cy="405723"/>
          </a:xfrm>
        </p:spPr>
        <p:txBody>
          <a:bodyPr>
            <a:normAutofit fontScale="90000"/>
          </a:bodyPr>
          <a:lstStyle>
            <a:defPPr/>
          </a:lstStyle>
          <a:p>
            <a:r>
              <a:rPr lang="en-US" sz="1800" b="1"/>
              <a:t>2. Initialization through method</a:t>
            </a:r>
            <a:br>
              <a:rPr lang="en-US" sz="1800" b="1"/>
            </a:br>
            <a:br>
              <a:rPr lang="en-US" sz="1800" b="1"/>
            </a:br>
            <a:endParaRPr lang="en-US" sz="1800" b="1"/>
          </a:p>
        </p:txBody>
      </p:sp>
      <p:sp>
        <p:nvSpPr>
          <p:cNvPr id="10" name="Content Placeholder 2"/>
          <p:cNvSpPr>
            <a:spLocks noGrp="1"/>
          </p:cNvSpPr>
          <p:nvPr>
            <p:ph idx="1"/>
          </p:nvPr>
        </p:nvSpPr>
        <p:spPr>
          <a:xfrm>
            <a:off x="1883390" y="1016752"/>
            <a:ext cx="9853683" cy="5841248"/>
          </a:xfrm>
          <a:ln>
            <a:solidFill>
              <a:schemeClr val="tx1"/>
            </a:solidFill>
          </a:ln>
        </p:spPr>
        <p:txBody>
          <a:bodyPr anchor="t">
            <a:normAutofit fontScale="77500" lnSpcReduction="20000"/>
          </a:bodyPr>
          <a:lstStyle>
            <a:defPPr/>
          </a:lstStyle>
          <a:p>
            <a:pPr marL="0" indent="0">
              <a:buNone/>
            </a:pPr>
            <a:r>
              <a:rPr lang="en-US" b="1"/>
              <a:t>class</a:t>
            </a:r>
            <a:r>
              <a:rPr lang="en-US"/>
              <a:t> Student{  </a:t>
            </a:r>
          </a:p>
          <a:p>
            <a:pPr marL="0" indent="0">
              <a:buNone/>
            </a:pPr>
            <a:r>
              <a:rPr lang="en-US"/>
              <a:t> </a:t>
            </a:r>
            <a:r>
              <a:rPr lang="en-US" b="1" err="1"/>
              <a:t>int</a:t>
            </a:r>
            <a:r>
              <a:rPr lang="en-US"/>
              <a:t> rollno;  </a:t>
            </a:r>
          </a:p>
          <a:p>
            <a:pPr marL="0" indent="0">
              <a:buNone/>
            </a:pPr>
            <a:r>
              <a:rPr lang="en-US"/>
              <a:t> String name;  </a:t>
            </a:r>
          </a:p>
          <a:p>
            <a:pPr marL="0" indent="0">
              <a:buNone/>
            </a:pPr>
            <a:r>
              <a:rPr lang="en-US"/>
              <a:t> </a:t>
            </a:r>
            <a:r>
              <a:rPr lang="en-US" b="1"/>
              <a:t>void</a:t>
            </a:r>
            <a:r>
              <a:rPr lang="en-US"/>
              <a:t> insertRecord(</a:t>
            </a:r>
            <a:r>
              <a:rPr lang="en-US" b="1" err="1"/>
              <a:t>int</a:t>
            </a:r>
            <a:r>
              <a:rPr lang="en-US"/>
              <a:t> r, String n){  </a:t>
            </a:r>
          </a:p>
          <a:p>
            <a:pPr marL="0" indent="0">
              <a:buNone/>
            </a:pPr>
            <a:r>
              <a:rPr lang="en-US"/>
              <a:t>  rollno=r;  </a:t>
            </a:r>
          </a:p>
          <a:p>
            <a:pPr marL="0" indent="0">
              <a:buNone/>
            </a:pPr>
            <a:r>
              <a:rPr lang="en-US"/>
              <a:t>  name=n;  </a:t>
            </a:r>
          </a:p>
          <a:p>
            <a:pPr marL="0" indent="0">
              <a:buNone/>
            </a:pPr>
            <a:r>
              <a:rPr lang="en-US"/>
              <a:t> }  </a:t>
            </a:r>
          </a:p>
          <a:p>
            <a:pPr marL="0" indent="0">
              <a:buNone/>
            </a:pPr>
            <a:r>
              <a:rPr lang="en-US"/>
              <a:t> </a:t>
            </a:r>
            <a:r>
              <a:rPr lang="en-US" b="1"/>
              <a:t>void</a:t>
            </a:r>
            <a:r>
              <a:rPr lang="en-US"/>
              <a:t> displayInformation(){System.out.println(rollno+" "+name);}  </a:t>
            </a:r>
          </a:p>
          <a:p>
            <a:pPr marL="0" indent="0">
              <a:buNone/>
            </a:pPr>
            <a:r>
              <a:rPr lang="en-US"/>
              <a:t>}  </a:t>
            </a:r>
          </a:p>
          <a:p>
            <a:pPr marL="0" indent="0">
              <a:buNone/>
            </a:pPr>
            <a:r>
              <a:rPr lang="en-US" b="1"/>
              <a:t>class</a:t>
            </a:r>
            <a:r>
              <a:rPr lang="en-US"/>
              <a:t> TestStudent4{  </a:t>
            </a:r>
          </a:p>
          <a:p>
            <a:pPr marL="0" indent="0">
              <a:buNone/>
            </a:pPr>
            <a:r>
              <a:rPr lang="en-US"/>
              <a:t> </a:t>
            </a:r>
            <a:r>
              <a:rPr lang="en-US" b="1"/>
              <a:t>public</a:t>
            </a:r>
            <a:r>
              <a:rPr lang="en-US"/>
              <a:t> </a:t>
            </a:r>
            <a:r>
              <a:rPr lang="en-US" b="1"/>
              <a:t>static</a:t>
            </a:r>
            <a:r>
              <a:rPr lang="en-US"/>
              <a:t> </a:t>
            </a:r>
            <a:r>
              <a:rPr lang="en-US" b="1"/>
              <a:t>void</a:t>
            </a:r>
            <a:r>
              <a:rPr lang="en-US"/>
              <a:t> main(String args[]){  </a:t>
            </a:r>
          </a:p>
          <a:p>
            <a:pPr marL="0" indent="0">
              <a:buNone/>
            </a:pPr>
            <a:r>
              <a:rPr lang="en-US"/>
              <a:t>  Student s1=</a:t>
            </a:r>
            <a:r>
              <a:rPr lang="en-US" b="1"/>
              <a:t>new</a:t>
            </a:r>
            <a:r>
              <a:rPr lang="en-US"/>
              <a:t> Student();  </a:t>
            </a:r>
          </a:p>
          <a:p>
            <a:pPr marL="0" indent="0">
              <a:buNone/>
            </a:pPr>
            <a:r>
              <a:rPr lang="en-US"/>
              <a:t>  Student s2=</a:t>
            </a:r>
            <a:r>
              <a:rPr lang="en-US" b="1"/>
              <a:t>new</a:t>
            </a:r>
            <a:r>
              <a:rPr lang="en-US"/>
              <a:t> Student();  </a:t>
            </a:r>
          </a:p>
          <a:p>
            <a:pPr marL="0" indent="0">
              <a:buNone/>
            </a:pPr>
            <a:r>
              <a:rPr lang="en-US"/>
              <a:t>  s1.insertRecord(111,"Karan");  </a:t>
            </a:r>
          </a:p>
          <a:p>
            <a:pPr marL="0" indent="0">
              <a:buNone/>
            </a:pPr>
            <a:r>
              <a:rPr lang="en-US"/>
              <a:t>  s2.insertRecord(222,"Aryan");  </a:t>
            </a:r>
          </a:p>
          <a:p>
            <a:pPr marL="0" indent="0">
              <a:buNone/>
            </a:pPr>
            <a:r>
              <a:rPr lang="en-US"/>
              <a:t>  s1.displayInformation();  </a:t>
            </a:r>
          </a:p>
          <a:p>
            <a:pPr marL="0" indent="0">
              <a:buNone/>
            </a:pPr>
            <a:r>
              <a:rPr lang="en-US"/>
              <a:t>  s2.displayInformation();  </a:t>
            </a:r>
          </a:p>
          <a:p>
            <a:pPr marL="0" indent="0">
              <a:buNone/>
            </a:pPr>
            <a:r>
              <a:rPr lang="en-US"/>
              <a:t> }  </a:t>
            </a:r>
          </a:p>
          <a:p>
            <a:pPr marL="0" indent="0">
              <a:buNone/>
            </a:pPr>
            <a:r>
              <a:rPr lang="en-US"/>
              <a:t>}  </a:t>
            </a:r>
          </a:p>
          <a:p>
            <a:endParaRPr lang="en-US" sz="1600" b="1"/>
          </a:p>
        </p:txBody>
      </p:sp>
      <p:cxnSp>
        <p:nvCxnSpPr>
          <p:cNvPr id="6" name="Straight Connector 5"/>
          <p:cNvCxnSpPr/>
          <p:nvPr/>
        </p:nvCxnSpPr>
        <p:spPr>
          <a:xfrm flipH="1">
            <a:off x="7274256" y="955344"/>
            <a:ext cx="0" cy="582077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7506269" y="2251881"/>
            <a:ext cx="4053386" cy="3425224"/>
            <a:chOff x="7506269" y="2251881"/>
            <a:chExt cx="4053386" cy="3425224"/>
          </a:xfrm>
        </p:grpSpPr>
        <p:sp>
          <p:nvSpPr>
            <p:cNvPr id="8" name="Oval 7"/>
            <p:cNvSpPr/>
            <p:nvPr/>
          </p:nvSpPr>
          <p:spPr>
            <a:xfrm>
              <a:off x="9379975" y="2456597"/>
              <a:ext cx="2179680" cy="2825087"/>
            </a:xfrm>
            <a:prstGeom prst="ellipse">
              <a:avLst/>
            </a:prstGeom>
            <a:gradFill flip="none" rotWithShape="1">
              <a:gsLst>
                <a:gs pos="0">
                  <a:schemeClr val="accent2">
                    <a:tint val="70000"/>
                    <a:lumMod val="104000"/>
                    <a:tint val="66000"/>
                    <a:satMod val="160000"/>
                  </a:schemeClr>
                </a:gs>
                <a:gs pos="50000">
                  <a:schemeClr val="accent2">
                    <a:tint val="70000"/>
                    <a:lumMod val="104000"/>
                    <a:tint val="44500"/>
                    <a:satMod val="160000"/>
                  </a:schemeClr>
                </a:gs>
                <a:gs pos="100000">
                  <a:schemeClr val="accent2">
                    <a:tint val="70000"/>
                    <a:lumMod val="104000"/>
                    <a:tint val="23500"/>
                    <a:satMod val="160000"/>
                  </a:schemeClr>
                </a:gs>
              </a:gsLst>
              <a:lin ang="0" scaled="1"/>
            </a:gra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endParaRPr lang="en-US">
                <a:solidFill>
                  <a:prstClr val="black"/>
                </a:solidFill>
              </a:endParaRPr>
            </a:p>
          </p:txBody>
        </p:sp>
        <p:sp>
          <p:nvSpPr>
            <p:cNvPr id="9" name="Rectangle 8"/>
            <p:cNvSpPr/>
            <p:nvPr/>
          </p:nvSpPr>
          <p:spPr>
            <a:xfrm>
              <a:off x="9807677" y="3043451"/>
              <a:ext cx="1489588" cy="805878"/>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8900000" scaled="1"/>
            </a:gradFill>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err="1">
                  <a:solidFill>
                    <a:prstClr val="black"/>
                  </a:solidFill>
                </a:rPr>
                <a:t>rollno=222</a:t>
              </a:r>
            </a:p>
            <a:p>
              <a:pPr algn="ctr"/>
              <a:r>
                <a:rPr lang="en-US" sz="1400">
                  <a:solidFill>
                    <a:prstClr val="black"/>
                  </a:solidFill>
                </a:rPr>
                <a:t>Name= Ayan</a:t>
              </a:r>
              <a:endParaRPr lang="en-US" sz="1400">
                <a:solidFill>
                  <a:prstClr val="black"/>
                </a:solidFill>
              </a:endParaRPr>
            </a:p>
          </p:txBody>
        </p:sp>
        <p:cxnSp>
          <p:nvCxnSpPr>
            <p:cNvPr id="14" name="Straight Connector 13"/>
            <p:cNvCxnSpPr/>
            <p:nvPr/>
          </p:nvCxnSpPr>
          <p:spPr>
            <a:xfrm flipH="1">
              <a:off x="7792871" y="2251881"/>
              <a:ext cx="27296" cy="2784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846023" y="2281451"/>
              <a:ext cx="27296" cy="2784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92872" y="5036024"/>
              <a:ext cx="1050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6519" y="3985146"/>
              <a:ext cx="10508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795146" y="4478740"/>
              <a:ext cx="105087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822426" y="3962767"/>
              <a:ext cx="1474839" cy="786214"/>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8900000" scaled="1"/>
            </a:gradFill>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err="1">
                  <a:solidFill>
                    <a:prstClr val="black"/>
                  </a:solidFill>
                </a:rPr>
                <a:t>rollno=111</a:t>
              </a:r>
            </a:p>
            <a:p>
              <a:pPr algn="ctr"/>
              <a:r>
                <a:rPr lang="en-US" sz="1400">
                  <a:solidFill>
                    <a:prstClr val="black"/>
                  </a:solidFill>
                </a:rPr>
                <a:t>Name= Karan</a:t>
              </a:r>
            </a:p>
            <a:p>
              <a:pPr algn="ctr"/>
              <a:endParaRPr lang="en-US" sz="1400">
                <a:solidFill>
                  <a:prstClr val="black"/>
                </a:solidFill>
              </a:endParaRPr>
            </a:p>
          </p:txBody>
        </p:sp>
        <p:pic>
          <p:nvPicPr>
            <p:cNvPr id="24" name="Picture 23"/>
            <p:cNvPicPr>
              <a:picLocks noChangeAspect="1"/>
            </p:cNvPicPr>
            <p:nvPr/>
          </p:nvPicPr>
          <p:blipFill>
            <a:blip r:embed="rId4"/>
            <a:stretch>
              <a:fillRect/>
            </a:stretch>
          </p:blipFill>
          <p:spPr>
            <a:xfrm>
              <a:off x="8095094" y="4510800"/>
              <a:ext cx="506012" cy="499915"/>
            </a:xfrm>
            <a:prstGeom prst="rect">
              <a:avLst/>
            </a:prstGeom>
            <a:noFill/>
          </p:spPr>
        </p:pic>
        <p:sp>
          <p:nvSpPr>
            <p:cNvPr id="28" name="TextBox 27"/>
            <p:cNvSpPr txBox="1"/>
            <p:nvPr/>
          </p:nvSpPr>
          <p:spPr>
            <a:xfrm>
              <a:off x="8096865" y="4041058"/>
              <a:ext cx="40267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s2</a:t>
              </a:r>
            </a:p>
          </p:txBody>
        </p:sp>
        <p:cxnSp>
          <p:nvCxnSpPr>
            <p:cNvPr id="30" name="Straight Arrow Connector 29"/>
            <p:cNvCxnSpPr>
              <a:endCxn id="9" idx="1"/>
            </p:cNvCxnSpPr>
            <p:nvPr/>
          </p:nvCxnSpPr>
          <p:spPr>
            <a:xfrm flipV="1">
              <a:off x="8666328" y="3446390"/>
              <a:ext cx="1141349" cy="852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748215" y="4299045"/>
              <a:ext cx="1050878" cy="50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06269" y="5336279"/>
              <a:ext cx="1609736" cy="33855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a:solidFill>
                    <a:prstClr val="black"/>
                  </a:solidFill>
                </a:rPr>
                <a:t>Stack Memory</a:t>
              </a:r>
            </a:p>
          </p:txBody>
        </p:sp>
        <p:sp>
          <p:nvSpPr>
            <p:cNvPr id="34" name="TextBox 33"/>
            <p:cNvSpPr txBox="1"/>
            <p:nvPr/>
          </p:nvSpPr>
          <p:spPr>
            <a:xfrm>
              <a:off x="9746780" y="5338551"/>
              <a:ext cx="1614545" cy="33855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a:solidFill>
                    <a:prstClr val="black"/>
                  </a:solidFill>
                </a:rPr>
                <a:t>Heap Memory</a:t>
              </a:r>
            </a:p>
          </p:txBody>
        </p:sp>
      </p:gr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1318108231"/>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622977"/>
            <a:ext cx="8911687" cy="682176"/>
          </a:xfrm>
        </p:spPr>
        <p:txBody>
          <a:bodyPr>
            <a:normAutofit/>
          </a:bodyPr>
          <a:lstStyle>
            <a:defPPr/>
          </a:lstStyle>
          <a:p>
            <a:r>
              <a:rPr lang="en-US" sz="1800" b="1"/>
              <a:t>Object Oriented Programming (OOP) Features: </a:t>
            </a:r>
            <a:endParaRPr lang="en-US" sz="1800"/>
          </a:p>
        </p:txBody>
      </p:sp>
      <p:sp>
        <p:nvSpPr>
          <p:cNvPr id="7" name="Rectangle 6"/>
          <p:cNvSpPr/>
          <p:nvPr/>
        </p:nvSpPr>
        <p:spPr>
          <a:xfrm>
            <a:off x="1803076" y="933841"/>
            <a:ext cx="9696441" cy="132856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457200">
              <a:spcBef>
                <a:spcPts val="1000"/>
              </a:spcBef>
              <a:buClr>
                <a:schemeClr val="accent1"/>
              </a:buClr>
              <a:buFont typeface="Wingdings 3" charset="2"/>
              <a:buChar char=""/>
            </a:pPr>
            <a:r>
              <a:rPr lang="en-US" sz="1600" b="1">
                <a:solidFill>
                  <a:schemeClr val="tx1">
                    <a:lumMod val="75000"/>
                    <a:lumOff val="25000"/>
                  </a:schemeClr>
                </a:solidFill>
              </a:rPr>
              <a:t>Class</a:t>
            </a:r>
          </a:p>
          <a:p>
            <a:pPr defTabSz="457200">
              <a:spcBef>
                <a:spcPts val="1000"/>
              </a:spcBef>
              <a:buClr>
                <a:schemeClr val="accent1"/>
              </a:buClr>
            </a:pPr>
            <a:r>
              <a:rPr lang="en-US" sz="1600">
                <a:solidFill>
                  <a:schemeClr val="tx1">
                    <a:lumMod val="75000"/>
                    <a:lumOff val="25000"/>
                  </a:schemeClr>
                </a:solidFill>
              </a:rPr>
              <a:t>A class is a user defined blueprint or prototype from which objects are created.  It represents the set of properties or methods that are common to all objects of one type. It is a logical entity.</a:t>
            </a:r>
          </a:p>
          <a:p>
            <a:pPr defTabSz="457200">
              <a:spcBef>
                <a:spcPts val="1000"/>
              </a:spcBef>
              <a:buClr>
                <a:schemeClr val="accent1"/>
              </a:buClr>
            </a:pPr>
            <a:endParaRPr lang="en-US" sz="1600">
              <a:solidFill>
                <a:schemeClr val="tx1">
                  <a:lumMod val="75000"/>
                  <a:lumOff val="25000"/>
                </a:schemeClr>
              </a:solidFill>
            </a:endParaRPr>
          </a:p>
        </p:txBody>
      </p:sp>
      <p:grpSp>
        <p:nvGrpSpPr>
          <p:cNvPr id="34" name="Group 33"/>
          <p:cNvGrpSpPr/>
          <p:nvPr/>
        </p:nvGrpSpPr>
        <p:grpSpPr>
          <a:xfrm>
            <a:off x="1968616" y="2346775"/>
            <a:ext cx="5605464" cy="2914649"/>
            <a:chOff x="2138360" y="3843340"/>
            <a:chExt cx="5605464" cy="2828924"/>
          </a:xfrm>
        </p:grpSpPr>
        <p:sp>
          <p:nvSpPr>
            <p:cNvPr id="12" name="Rectangle 11"/>
            <p:cNvSpPr/>
            <p:nvPr/>
          </p:nvSpPr>
          <p:spPr>
            <a:xfrm>
              <a:off x="2171698" y="4157660"/>
              <a:ext cx="1914529" cy="3714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b="1">
                  <a:ln w="0"/>
                  <a:solidFill>
                    <a:schemeClr val="tx1"/>
                  </a:solidFill>
                </a:rPr>
                <a:t>Class Student</a:t>
              </a:r>
            </a:p>
          </p:txBody>
        </p:sp>
        <p:grpSp>
          <p:nvGrpSpPr>
            <p:cNvPr id="33" name="Group 32"/>
            <p:cNvGrpSpPr/>
            <p:nvPr/>
          </p:nvGrpSpPr>
          <p:grpSpPr>
            <a:xfrm>
              <a:off x="4729162" y="3843340"/>
              <a:ext cx="3014662" cy="2828924"/>
              <a:chOff x="4614864" y="3843340"/>
              <a:chExt cx="3014662" cy="2828924"/>
            </a:xfrm>
          </p:grpSpPr>
          <p:sp>
            <p:nvSpPr>
              <p:cNvPr id="11" name="Rectangle 10"/>
              <p:cNvSpPr/>
              <p:nvPr/>
            </p:nvSpPr>
            <p:spPr>
              <a:xfrm>
                <a:off x="4614864" y="3843340"/>
                <a:ext cx="3014662" cy="2828924"/>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a:ea typeface="Arial" pitchFamily="34" charset="0"/>
                    <a:cs typeface="Arial" pitchFamily="34" charset="0"/>
                    <a:sym typeface="Wingdings"/>
                  </a:defRPr>
                </a:lvl9pPr>
              </a:lstStyle>
              <a:p>
                <a:pPr algn="ctr"/>
                <a:endParaRPr lang="en-US" b="1">
                  <a:ln w="22225">
                    <a:solidFill>
                      <a:schemeClr val="accent2"/>
                    </a:solidFill>
                    <a:prstDash val="solid"/>
                  </a:ln>
                  <a:solidFill>
                    <a:schemeClr val="accent2">
                      <a:lumMod val="40000"/>
                      <a:lumOff val="60000"/>
                    </a:schemeClr>
                  </a:solidFill>
                </a:endParaRPr>
              </a:p>
            </p:txBody>
          </p:sp>
          <p:sp>
            <p:nvSpPr>
              <p:cNvPr id="24" name="Rectangle 23"/>
              <p:cNvSpPr/>
              <p:nvPr/>
            </p:nvSpPr>
            <p:spPr>
              <a:xfrm>
                <a:off x="4814877" y="4186238"/>
                <a:ext cx="2300291" cy="115728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r>
                  <a:rPr lang="en-US" sz="1400" b="1" u="sng">
                    <a:ln w="0"/>
                    <a:solidFill>
                      <a:schemeClr val="tx1"/>
                    </a:solidFill>
                  </a:rPr>
                  <a:t>State/ Attributes</a:t>
                </a:r>
              </a:p>
            </p:txBody>
          </p:sp>
          <p:sp>
            <p:nvSpPr>
              <p:cNvPr id="16" name="Rectangle 15"/>
              <p:cNvSpPr/>
              <p:nvPr/>
            </p:nvSpPr>
            <p:spPr>
              <a:xfrm>
                <a:off x="4972051" y="4557719"/>
                <a:ext cx="1957387" cy="628647"/>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marL="285750" indent="-285750">
                  <a:buFont typeface="Century Gothic" panose="020b0502020202020204" pitchFamily="34" charset="0"/>
                  <a:buChar char="―"/>
                </a:pPr>
                <a:r>
                  <a:rPr lang="en-US" sz="1400">
                    <a:ln w="0"/>
                    <a:solidFill>
                      <a:schemeClr val="tx1"/>
                    </a:solidFill>
                  </a:rPr>
                  <a:t>Name</a:t>
                </a:r>
              </a:p>
              <a:p>
                <a:pPr marL="285750" indent="-285750">
                  <a:buFont typeface="Century Gothic" panose="020b0502020202020204" pitchFamily="34" charset="0"/>
                  <a:buChar char="―"/>
                </a:pPr>
                <a:r>
                  <a:rPr lang="en-US" sz="1400">
                    <a:ln w="0"/>
                    <a:solidFill>
                      <a:schemeClr val="tx1"/>
                    </a:solidFill>
                  </a:rPr>
                  <a:t>Roll No</a:t>
                </a:r>
              </a:p>
              <a:p>
                <a:pPr algn="ctr"/>
                <a:endParaRPr lang="en-US" sz="1400">
                  <a:ln w="0"/>
                  <a:solidFill>
                    <a:schemeClr val="tx1"/>
                  </a:solidFill>
                </a:endParaRPr>
              </a:p>
            </p:txBody>
          </p:sp>
          <p:sp>
            <p:nvSpPr>
              <p:cNvPr id="30" name="Rectangle 29"/>
              <p:cNvSpPr/>
              <p:nvPr/>
            </p:nvSpPr>
            <p:spPr>
              <a:xfrm>
                <a:off x="4795830" y="5481639"/>
                <a:ext cx="2590810" cy="99059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r>
                  <a:rPr lang="en-US" sz="1400" b="1" u="sng">
                    <a:ln w="0"/>
                    <a:solidFill>
                      <a:schemeClr val="tx1"/>
                    </a:solidFill>
                  </a:rPr>
                  <a:t>Behaviors</a:t>
                </a:r>
              </a:p>
            </p:txBody>
          </p:sp>
          <p:sp>
            <p:nvSpPr>
              <p:cNvPr id="17" name="Rectangle 16"/>
              <p:cNvSpPr/>
              <p:nvPr/>
            </p:nvSpPr>
            <p:spPr>
              <a:xfrm>
                <a:off x="4929171" y="5872163"/>
                <a:ext cx="2357436" cy="371483"/>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a:ln w="0"/>
                    <a:solidFill>
                      <a:schemeClr val="tx1"/>
                    </a:solidFill>
                  </a:rPr>
                  <a:t>displayDetails ()</a:t>
                </a:r>
              </a:p>
            </p:txBody>
          </p:sp>
        </p:grpSp>
        <p:sp>
          <p:nvSpPr>
            <p:cNvPr id="31" name="Rectangle 30"/>
            <p:cNvSpPr/>
            <p:nvPr/>
          </p:nvSpPr>
          <p:spPr>
            <a:xfrm>
              <a:off x="2138360" y="4800600"/>
              <a:ext cx="1957388" cy="3524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b="1">
                  <a:ln w="0"/>
                  <a:solidFill>
                    <a:schemeClr val="tx1"/>
                  </a:solidFill>
                </a:rPr>
                <a:t>Student 1</a:t>
              </a:r>
            </a:p>
          </p:txBody>
        </p:sp>
        <p:sp>
          <p:nvSpPr>
            <p:cNvPr id="32" name="Rectangle 31"/>
            <p:cNvSpPr/>
            <p:nvPr/>
          </p:nvSpPr>
          <p:spPr>
            <a:xfrm>
              <a:off x="2162175" y="5824538"/>
              <a:ext cx="1957388" cy="3524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entury Gothic"/>
                  <a:ea typeface="Arial" pitchFamily="34" charset="0"/>
                  <a:cs typeface="Arial" pitchFamily="34" charset="0"/>
                  <a:sym typeface="Wingdings"/>
                </a:defRPr>
              </a:lvl9pPr>
            </a:lstStyle>
            <a:p>
              <a:pPr algn="ctr"/>
              <a:r>
                <a:rPr lang="en-US" sz="1400" b="1">
                  <a:ln w="0"/>
                  <a:solidFill>
                    <a:schemeClr val="tx1"/>
                  </a:solidFill>
                </a:rPr>
                <a:t>Student 2</a:t>
              </a:r>
            </a:p>
          </p:txBody>
        </p:sp>
        <p:cxnSp>
          <p:nvCxnSpPr>
            <p:cNvPr id="29" name="Straight Arrow Connector 28"/>
            <p:cNvCxnSpPr/>
            <p:nvPr/>
          </p:nvCxnSpPr>
          <p:spPr>
            <a:xfrm>
              <a:off x="4129088" y="4986338"/>
              <a:ext cx="47148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p:cNvCxnSpPr/>
            <p:nvPr/>
          </p:nvCxnSpPr>
          <p:spPr>
            <a:xfrm>
              <a:off x="4095750" y="5995988"/>
              <a:ext cx="471487"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pic>
        <p:nvPicPr>
          <p:cNvPr id="5" name="Picture 4"/>
          <p:cNvPicPr>
            <a:picLocks noChangeAspect="1"/>
          </p:cNvPicPr>
          <p:nvPr/>
        </p:nvPicPr>
        <p:blipFill>
          <a:blip r:embed="rId2"/>
          <a:srcRect l="16246" t="19164" r="18611" b="11594"/>
          <a:stretch>
            <a:fillRect/>
          </a:stretch>
        </p:blipFill>
        <p:spPr>
          <a:xfrm>
            <a:off x="7765576" y="2333767"/>
            <a:ext cx="4426424" cy="3029803"/>
          </a:xfrm>
          <a:prstGeom prst="rect">
            <a:avLst/>
          </a:prstGeom>
        </p:spPr>
      </p:pic>
    </p:spTree>
    <p:extLst>
      <p:ext uri="{BB962C8B-B14F-4D97-AF65-F5344CB8AC3E}">
        <p14:creationId xmlns:p14="http://schemas.microsoft.com/office/powerpoint/2010/main" val="4186136637"/>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object 2"/>
          <p:cNvSpPr txBox="1">
            <a:spLocks noGrp="1"/>
          </p:cNvSpPr>
          <p:nvPr>
            <p:ph type="title"/>
          </p:nvPr>
        </p:nvSpPr>
        <p:spPr>
          <a:xfrm>
            <a:off x="725880" y="433566"/>
            <a:ext cx="7612902" cy="632651"/>
          </a:xfrm>
          <a:prstGeom prst="rect">
            <a:avLst/>
          </a:prstGeom>
        </p:spPr>
        <p:txBody>
          <a:bodyPr vert="horz" wrap="square" lIns="0" tIns="16933" rIns="0" bIns="0" rtlCol="0">
            <a:spAutoFit/>
          </a:bodyPr>
          <a:lstStyle>
            <a:defPPr/>
          </a:lstStyle>
          <a:p>
            <a:pPr marL="16933">
              <a:spcBef>
                <a:spcPts val="133"/>
              </a:spcBef>
            </a:pPr>
            <a:r>
              <a:rPr lang="en-US" b="1" spc="-7">
                <a:latin typeface="+mn-lt"/>
              </a:rPr>
              <a:t>Input through Scanner class</a:t>
            </a:r>
            <a:endParaRPr b="1">
              <a:latin typeface="+mn-lt"/>
            </a:endParaRP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pic>
        <p:nvPicPr>
          <p:cNvPr id="3" name="Picture 2"/>
          <p:cNvPicPr>
            <a:picLocks noChangeAspect="1"/>
          </p:cNvPicPr>
          <p:nvPr/>
        </p:nvPicPr>
        <p:blipFill>
          <a:blip r:embed="rId3"/>
          <a:srcRect l="20821" t="18094" r="18620" b="32330"/>
          <a:stretch>
            <a:fillRect/>
          </a:stretch>
        </p:blipFill>
        <p:spPr>
          <a:xfrm>
            <a:off x="600502" y="1433015"/>
            <a:ext cx="7383438" cy="3398294"/>
          </a:xfrm>
          <a:prstGeom prst="rect">
            <a:avLst/>
          </a:prstGeom>
        </p:spPr>
      </p:pic>
    </p:spTree>
    <p:extLst>
      <p:ext uri="{BB962C8B-B14F-4D97-AF65-F5344CB8AC3E}">
        <p14:creationId xmlns:p14="http://schemas.microsoft.com/office/powerpoint/2010/main" val="2457093908"/>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516674" y="135018"/>
            <a:ext cx="7901101" cy="1072989"/>
          </a:xfrm>
          <a:prstGeom prst="rect">
            <a:avLst/>
          </a:prstGeom>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
        <p:nvSpPr>
          <p:cNvPr id="3" name="Rectangle 2"/>
          <p:cNvSpPr/>
          <p:nvPr/>
        </p:nvSpPr>
        <p:spPr>
          <a:xfrm>
            <a:off x="373039" y="841319"/>
            <a:ext cx="5509146"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endParaRPr lang="en-US">
              <a:solidFill>
                <a:prstClr val="black"/>
              </a:solidFill>
            </a:endParaRPr>
          </a:p>
          <a:p>
            <a:pPr marL="285750" indent="-285750">
              <a:buFont typeface="Arial" pitchFamily="34" charset="0"/>
              <a:buChar char="•"/>
            </a:pPr>
            <a:r>
              <a:rPr lang="en-US">
                <a:solidFill>
                  <a:prstClr val="black"/>
                </a:solidFill>
              </a:rPr>
              <a:t>Scanner class in Java is found in the </a:t>
            </a:r>
            <a:r>
              <a:rPr lang="en-US" b="1" err="1">
                <a:solidFill>
                  <a:prstClr val="black"/>
                </a:solidFill>
              </a:rPr>
              <a:t>java.util</a:t>
            </a:r>
            <a:r>
              <a:rPr lang="en-US">
                <a:solidFill>
                  <a:prstClr val="black"/>
                </a:solidFill>
              </a:rPr>
              <a:t> package. Java provides various ways to read input from the keyboard, the java.util.Scanner class is one of them.</a:t>
            </a:r>
          </a:p>
          <a:p>
            <a:pPr marL="285750" indent="-285750">
              <a:buFont typeface="Arial" pitchFamily="34" charset="0"/>
              <a:buChar char="•"/>
            </a:pPr>
            <a:endParaRPr lang="en-US">
              <a:solidFill>
                <a:prstClr val="black"/>
              </a:solidFill>
            </a:endParaRPr>
          </a:p>
        </p:txBody>
      </p:sp>
      <p:pic>
        <p:nvPicPr>
          <p:cNvPr id="7" name="Picture 6"/>
          <p:cNvPicPr>
            <a:picLocks noChangeAspect="1"/>
          </p:cNvPicPr>
          <p:nvPr/>
        </p:nvPicPr>
        <p:blipFill>
          <a:blip r:embed="rId4"/>
          <a:srcRect l="10075" t="1768" r="12909" b="10429"/>
          <a:stretch>
            <a:fillRect/>
          </a:stretch>
        </p:blipFill>
        <p:spPr>
          <a:xfrm>
            <a:off x="1501255" y="2047164"/>
            <a:ext cx="8516202" cy="3985146"/>
          </a:xfrm>
          <a:prstGeom prst="rect">
            <a:avLst/>
          </a:prstGeom>
        </p:spPr>
      </p:pic>
    </p:spTree>
    <p:extLst>
      <p:ext uri="{BB962C8B-B14F-4D97-AF65-F5344CB8AC3E}">
        <p14:creationId xmlns:p14="http://schemas.microsoft.com/office/powerpoint/2010/main" val="4212185515"/>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3"/>
          <a:stretch>
            <a:fillRect/>
          </a:stretch>
        </p:blipFill>
        <p:spPr>
          <a:xfrm>
            <a:off x="516674" y="135018"/>
            <a:ext cx="7901101" cy="1072989"/>
          </a:xfrm>
          <a:prstGeom prst="rect">
            <a:avLst/>
          </a:prstGeom>
        </p:spPr>
      </p:pic>
      <p:pic>
        <p:nvPicPr>
          <p:cNvPr id="4" name="Content Placeholder 3"/>
          <p:cNvPicPr>
            <a:picLocks noGrp="1" noChangeAspect="1"/>
          </p:cNvPicPr>
          <p:nvPr>
            <p:ph sz="quarter" idx="1"/>
          </p:nvPr>
        </p:nvPicPr>
        <p:blipFill>
          <a:blip r:embed="rId4"/>
          <a:srcRect l="15165" t="7084" r="14543" b="13853"/>
          <a:stretch>
            <a:fillRect/>
          </a:stretch>
        </p:blipFill>
        <p:spPr>
          <a:xfrm>
            <a:off x="7997588" y="2624209"/>
            <a:ext cx="4048343" cy="3776591"/>
          </a:xfrm>
          <a:prstGeom prst="rect">
            <a:avLst/>
          </a:prstGeom>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
        <p:nvSpPr>
          <p:cNvPr id="3" name="Rectangle 2"/>
          <p:cNvSpPr/>
          <p:nvPr/>
        </p:nvSpPr>
        <p:spPr>
          <a:xfrm>
            <a:off x="427630" y="1482763"/>
            <a:ext cx="11473218"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endParaRPr lang="en-US">
              <a:solidFill>
                <a:prstClr val="black"/>
              </a:solidFill>
            </a:endParaRPr>
          </a:p>
          <a:p>
            <a:pPr marL="285750" indent="-285750">
              <a:buFont typeface="Arial" pitchFamily="34" charset="0"/>
              <a:buChar char="•"/>
            </a:pPr>
            <a:r>
              <a:rPr lang="en-US">
                <a:solidFill>
                  <a:prstClr val="black"/>
                </a:solidFill>
              </a:rPr>
              <a:t>The Java Scanner class breaks the input into tokens using a delimiter which is whitespace by default. It provides many methods to read and parse various primitive values.</a:t>
            </a:r>
          </a:p>
        </p:txBody>
      </p:sp>
      <p:pic>
        <p:nvPicPr>
          <p:cNvPr id="6" name="Picture 5"/>
          <p:cNvPicPr>
            <a:picLocks noChangeAspect="1"/>
          </p:cNvPicPr>
          <p:nvPr/>
        </p:nvPicPr>
        <p:blipFill>
          <a:blip r:embed="rId5"/>
          <a:srcRect l="18693" t="19487" r="19291" b="21578"/>
          <a:stretch>
            <a:fillRect/>
          </a:stretch>
        </p:blipFill>
        <p:spPr>
          <a:xfrm>
            <a:off x="354843" y="2524836"/>
            <a:ext cx="7560860" cy="4039736"/>
          </a:xfrm>
          <a:prstGeom prst="rect">
            <a:avLst/>
          </a:prstGeom>
        </p:spPr>
      </p:pic>
    </p:spTree>
    <p:extLst>
      <p:ext uri="{BB962C8B-B14F-4D97-AF65-F5344CB8AC3E}">
        <p14:creationId xmlns:p14="http://schemas.microsoft.com/office/powerpoint/2010/main" val="1656541928"/>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scanner class in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501" y="2327564"/>
            <a:ext cx="4471843" cy="2327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261625" y="1475024"/>
            <a:ext cx="6553200" cy="4994014"/>
          </a:xfrm>
          <a:prstGeom prst="rect">
            <a:avLst/>
          </a:prstGeom>
        </p:spPr>
      </p:pic>
      <p:sp>
        <p:nvSpPr>
          <p:cNvPr id="7" name="object 2"/>
          <p:cNvSpPr txBox="1">
            <a:spLocks noGrp="1"/>
          </p:cNvSpPr>
          <p:nvPr>
            <p:ph type="title"/>
          </p:nvPr>
        </p:nvSpPr>
        <p:spPr>
          <a:xfrm>
            <a:off x="725880" y="433566"/>
            <a:ext cx="7612902" cy="632651"/>
          </a:xfrm>
          <a:prstGeom prst="rect">
            <a:avLst/>
          </a:prstGeom>
        </p:spPr>
        <p:txBody>
          <a:bodyPr vert="horz" wrap="square" lIns="0" tIns="16933" rIns="0" bIns="0" rtlCol="0">
            <a:spAutoFit/>
          </a:bodyPr>
          <a:lstStyle>
            <a:defPPr/>
          </a:lstStyle>
          <a:p>
            <a:pPr marL="16933">
              <a:spcBef>
                <a:spcPts val="133"/>
              </a:spcBef>
            </a:pPr>
            <a:r>
              <a:rPr lang="en-US" b="1" spc="-7">
                <a:latin typeface="+mn-lt"/>
              </a:rPr>
              <a:t>Input through Scanner class</a:t>
            </a:r>
            <a:endParaRPr b="1">
              <a:latin typeface="+mn-lt"/>
            </a:endParaRPr>
          </a:p>
        </p:txBody>
      </p:sp>
      <p:sp>
        <p:nvSpPr>
          <p:cNvPr id="6" name="Rectangle 5"/>
          <p:cNvSpPr/>
          <p:nvPr/>
        </p:nvSpPr>
        <p:spPr>
          <a:xfrm>
            <a:off x="741528" y="1045023"/>
            <a:ext cx="9767248"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a:solidFill>
                  <a:prstClr val="black"/>
                </a:solidFill>
              </a:rPr>
              <a:t>Scanner is one of the predefined class which is used for reading the data dynamically from the keyboard.</a:t>
            </a: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2594948886"/>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normAutofit fontScale="90000"/>
          </a:bodyPr>
          <a:lstStyle>
            <a:defPPr/>
          </a:lstStyle>
          <a:p>
            <a:r>
              <a:rPr lang="en-US"/>
              <a:t>Object Oriented Programming using JAVA</a:t>
            </a:r>
            <a:br>
              <a:rPr lang="en-US"/>
            </a:br>
            <a:r>
              <a:rPr lang="en-US"/>
              <a:t>							</a:t>
            </a:r>
            <a:r>
              <a:rPr lang="en-US" sz="2800"/>
              <a:t>Paper code: </a:t>
            </a:r>
            <a:r>
              <a:rPr lang="en-US" sz="2800" b="1"/>
              <a:t>PCC – CS481</a:t>
            </a:r>
          </a:p>
        </p:txBody>
      </p:sp>
      <p:sp>
        <p:nvSpPr>
          <p:cNvPr id="3" name="Subtitle 2"/>
          <p:cNvSpPr>
            <a:spLocks noGrp="1"/>
          </p:cNvSpPr>
          <p:nvPr>
            <p:ph type="subTitle" idx="1"/>
          </p:nvPr>
        </p:nvSpPr>
        <p:spPr>
          <a:xfrm>
            <a:off x="4601028" y="5183779"/>
            <a:ext cx="7324498" cy="1126283"/>
          </a:xfrm>
        </p:spPr>
        <p:txBody>
          <a:bodyPr>
            <a:normAutofit lnSpcReduction="10000"/>
          </a:bodyPr>
          <a:lstStyle>
            <a:defPPr/>
          </a:lstStyle>
          <a:p>
            <a:pPr marL="3943350" lvl="8" indent="-285750">
              <a:buFont typeface="Century Gothic" panose="020b0502020202020204" pitchFamily="34" charset="0"/>
              <a:buChar char="―"/>
            </a:pPr>
            <a:r>
              <a:rPr lang="en-US" sz="1800" b="1"/>
              <a:t>	Presented By</a:t>
            </a:r>
            <a:r>
              <a:rPr lang="en-US"/>
              <a:t>			</a:t>
            </a:r>
          </a:p>
          <a:p>
            <a:r>
              <a:rPr lang="en-US"/>
              <a:t>								       Sudeshna Kundu (Mondal)</a:t>
            </a:r>
          </a:p>
          <a:p>
            <a:r>
              <a:rPr lang="en-US"/>
              <a:t>									</a:t>
            </a:r>
            <a:endParaRPr lang="en-US"/>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426710141"/>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19088" y="231776"/>
            <a:ext cx="11010900" cy="1082674"/>
          </a:xfrm>
        </p:spPr>
        <p:txBody>
          <a:bodyPr>
            <a:normAutofit fontScale="90000"/>
          </a:bodyPr>
          <a:lstStyle>
            <a:defPPr/>
          </a:lstStyle>
          <a:p>
            <a:r>
              <a:rPr lang="en-US"/>
              <a:t>Constructor in Java</a:t>
            </a:r>
            <a:br>
              <a:rPr lang="en-US"/>
            </a:br>
            <a:endParaRPr lang="en-US"/>
          </a:p>
        </p:txBody>
      </p:sp>
      <p:sp>
        <p:nvSpPr>
          <p:cNvPr id="3" name="Content Placeholder 2"/>
          <p:cNvSpPr>
            <a:spLocks noGrp="1"/>
          </p:cNvSpPr>
          <p:nvPr>
            <p:ph sz="quarter" idx="1"/>
          </p:nvPr>
        </p:nvSpPr>
        <p:spPr>
          <a:xfrm>
            <a:off x="219074" y="747713"/>
            <a:ext cx="11972926" cy="4572000"/>
          </a:xfrm>
        </p:spPr>
        <p:txBody>
          <a:bodyPr>
            <a:normAutofit/>
          </a:bodyPr>
          <a:lstStyle>
            <a:defPPr/>
          </a:lstStyle>
          <a:p>
            <a:r>
              <a:rPr lang="en-US" sz="2000"/>
              <a:t>A constructor in java is similar to a method that is used to initialize objects of a class through a new operator.</a:t>
            </a:r>
          </a:p>
          <a:p>
            <a:r>
              <a:rPr lang="en-US" sz="2000"/>
              <a:t>In other words, a constructor is basically a special method that is used to initialize instance variables in a program. The sole purpose of the constructor is to initialize the objects of the class.</a:t>
            </a:r>
          </a:p>
        </p:txBody>
      </p:sp>
      <p:sp>
        <p:nvSpPr>
          <p:cNvPr id="7" name="Rectangle 6"/>
          <p:cNvSpPr/>
          <p:nvPr/>
        </p:nvSpPr>
        <p:spPr>
          <a:xfrm>
            <a:off x="419098" y="2007484"/>
            <a:ext cx="10639425" cy="467820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Key points of Constructor:</a:t>
            </a:r>
          </a:p>
          <a:p>
            <a:pPr/>
            <a:r>
              <a:rPr lang="en-US" sz="2000">
                <a:solidFill>
                  <a:prstClr val="black"/>
                </a:solidFill>
              </a:rPr>
              <a:t>1. Constructor name must be the same as its name of the class in which it is declared and defined.</a:t>
            </a:r>
          </a:p>
          <a:p>
            <a:pPr/>
            <a:r>
              <a:rPr lang="en-US" sz="2000">
                <a:solidFill>
                  <a:prstClr val="black"/>
                </a:solidFill>
              </a:rPr>
              <a:t>2. The constructor should not have any return type even void also because if there is return type then JVM would consider as a method, not a constructor. Compiler and JVM differentiate constructor and method definitions on the basis of the return type. (Suppose you define the method and constructor with the same name as that of the class name then JVM would differentiate between them by using return type.)</a:t>
            </a:r>
          </a:p>
          <a:p>
            <a:pPr/>
            <a:endParaRPr lang="en-US" sz="2000">
              <a:solidFill>
                <a:prstClr val="black"/>
              </a:solidFill>
            </a:endParaRPr>
          </a:p>
          <a:p>
            <a:pPr/>
            <a:r>
              <a:rPr lang="en-US" sz="2000">
                <a:solidFill>
                  <a:prstClr val="black"/>
                </a:solidFill>
              </a:rPr>
              <a:t>3. Whenever you create an object/instance of a class, the constructor will be automatically called by the JVM. If you don’t define any constructor inside the class, the compiler automatically creates a default constructor at compile-time and assigns default values for all variables declared in the class.</a:t>
            </a:r>
          </a:p>
          <a:p>
            <a:pPr/>
            <a:endParaRPr lang="en-US" sz="2000" b="1">
              <a:solidFill>
                <a:prstClr val="black"/>
              </a:solidFill>
            </a:endParaRPr>
          </a:p>
          <a:p>
            <a:pPr/>
            <a:r>
              <a:rPr lang="en-US" sz="2000" b="1">
                <a:solidFill>
                  <a:prstClr val="black"/>
                </a:solidFill>
              </a:rPr>
              <a:t>The default values for variables are as follows:</a:t>
            </a:r>
          </a:p>
          <a:p>
            <a:pPr/>
            <a:r>
              <a:rPr lang="en-US" sz="2000">
                <a:solidFill>
                  <a:prstClr val="black"/>
                </a:solidFill>
              </a:rPr>
              <a:t>a. Numeric variables are set to 0.</a:t>
            </a:r>
          </a:p>
          <a:p>
            <a:pPr/>
            <a:r>
              <a:rPr lang="en-US" sz="2000">
                <a:solidFill>
                  <a:prstClr val="black"/>
                </a:solidFill>
              </a:rPr>
              <a:t>b. Strings are set to null.</a:t>
            </a:r>
          </a:p>
          <a:p>
            <a:pPr/>
            <a:r>
              <a:rPr lang="en-US" sz="2000">
                <a:solidFill>
                  <a:prstClr val="black"/>
                </a:solidFill>
              </a:rPr>
              <a:t>c. Boolean variables are set to false. </a:t>
            </a:r>
          </a:p>
        </p:txBody>
      </p:sp>
    </p:spTree>
    <p:extLst>
      <p:ext uri="{BB962C8B-B14F-4D97-AF65-F5344CB8AC3E}">
        <p14:creationId xmlns:p14="http://schemas.microsoft.com/office/powerpoint/2010/main" val="2613143101"/>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427630" y="399535"/>
            <a:ext cx="6096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a:solidFill>
                  <a:srgbClr val="696464"/>
                </a:solidFill>
                <a:latin typeface="Franklin Gothic Book"/>
              </a:rPr>
              <a:t>Types of Constructors in Java</a:t>
            </a:r>
          </a:p>
          <a:p>
            <a:pPr/>
            <a:endParaRPr lang="en-US" sz="3200">
              <a:solidFill>
                <a:srgbClr val="696464"/>
              </a:solidFill>
              <a:latin typeface="Franklin Gothic Book"/>
            </a:endParaRPr>
          </a:p>
          <a:p>
            <a:pPr/>
            <a:r>
              <a:rPr lang="en-US" sz="2000" b="1">
                <a:solidFill>
                  <a:prstClr val="black"/>
                </a:solidFill>
              </a:rPr>
              <a:t>Basically, there are two types of constructors in java. They are:</a:t>
            </a:r>
          </a:p>
          <a:p>
            <a:pPr/>
            <a:r>
              <a:rPr lang="en-US" sz="2000" b="1">
                <a:solidFill>
                  <a:prstClr val="black"/>
                </a:solidFill>
              </a:rPr>
              <a:t>1. Default Constructor (No-argument constructor)</a:t>
            </a:r>
          </a:p>
          <a:p>
            <a:pPr/>
            <a:r>
              <a:rPr lang="en-US" sz="2000" b="1">
                <a:solidFill>
                  <a:prstClr val="black"/>
                </a:solidFill>
              </a:rPr>
              <a:t>2. Parameterized Constructor (Argument constructor)</a:t>
            </a:r>
          </a:p>
        </p:txBody>
      </p:sp>
      <p:sp>
        <p:nvSpPr>
          <p:cNvPr id="11" name="Rectangle 10"/>
          <p:cNvSpPr/>
          <p:nvPr/>
        </p:nvSpPr>
        <p:spPr>
          <a:xfrm>
            <a:off x="487680" y="2887284"/>
            <a:ext cx="6096000" cy="323165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b="1">
                <a:solidFill>
                  <a:prstClr val="black"/>
                </a:solidFill>
              </a:rPr>
              <a:t>Default Constructor in Java with Example</a:t>
            </a:r>
          </a:p>
          <a:p>
            <a:pPr marL="800100" lvl="1" indent="-342900">
              <a:buFont typeface="Arial" pitchFamily="34" charset="0"/>
              <a:buChar char="•"/>
            </a:pPr>
            <a:r>
              <a:rPr lang="en-US" sz="2000">
                <a:solidFill>
                  <a:prstClr val="black"/>
                </a:solidFill>
              </a:rPr>
              <a:t>A constructor which has no parameter is known as default constructor in Java. When a class does not declare a constructor, JVM automatically creates a constructor for that class. This constructor is called default constructor.</a:t>
            </a:r>
          </a:p>
          <a:p>
            <a:pPr marL="800100" lvl="1" indent="-342900">
              <a:buFont typeface="Arial" pitchFamily="34" charset="0"/>
              <a:buChar char="•"/>
            </a:pPr>
            <a:r>
              <a:rPr lang="en-US" sz="2000">
                <a:solidFill>
                  <a:prstClr val="black"/>
                </a:solidFill>
              </a:rPr>
              <a:t>We cannot pass any argument to the default constructor. That’s why it is known as a no-argument constructor. It does not do anything but it allows to create the instance of the class.	</a:t>
            </a:r>
          </a:p>
        </p:txBody>
      </p:sp>
      <p:pic>
        <p:nvPicPr>
          <p:cNvPr id="12" name="Picture 11"/>
          <p:cNvPicPr>
            <a:picLocks noChangeAspect="1"/>
          </p:cNvPicPr>
          <p:nvPr/>
        </p:nvPicPr>
        <p:blipFill>
          <a:blip r:embed="rId2"/>
          <a:stretch>
            <a:fillRect/>
          </a:stretch>
        </p:blipFill>
        <p:spPr>
          <a:xfrm>
            <a:off x="7033146" y="1945653"/>
            <a:ext cx="4869577" cy="2189619"/>
          </a:xfrm>
          <a:prstGeom prst="rect">
            <a:avLst/>
          </a:prstGeom>
        </p:spPr>
      </p:pic>
    </p:spTree>
    <p:extLst>
      <p:ext uri="{BB962C8B-B14F-4D97-AF65-F5344CB8AC3E}">
        <p14:creationId xmlns:p14="http://schemas.microsoft.com/office/powerpoint/2010/main" val="4023623258"/>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427630" y="399535"/>
            <a:ext cx="6096000" cy="138499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a:solidFill>
                  <a:srgbClr val="696464"/>
                </a:solidFill>
                <a:latin typeface="Franklin Gothic Book"/>
              </a:rPr>
              <a:t>Default Constructors in Java</a:t>
            </a:r>
          </a:p>
          <a:p>
            <a:pPr/>
            <a:endParaRPr lang="en-US" sz="3200">
              <a:solidFill>
                <a:srgbClr val="696464"/>
              </a:solidFill>
              <a:latin typeface="Franklin Gothic Book"/>
            </a:endParaRPr>
          </a:p>
          <a:p>
            <a:pPr/>
            <a:endParaRPr lang="en-US" sz="2000" b="1">
              <a:solidFill>
                <a:prstClr val="black"/>
              </a:solidFill>
            </a:endParaRPr>
          </a:p>
        </p:txBody>
      </p:sp>
      <p:sp>
        <p:nvSpPr>
          <p:cNvPr id="2" name="Rectangle 1"/>
          <p:cNvSpPr/>
          <p:nvPr/>
        </p:nvSpPr>
        <p:spPr>
          <a:xfrm>
            <a:off x="6350758" y="677251"/>
            <a:ext cx="51816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Static method or main method. </a:t>
            </a:r>
          </a:p>
          <a:p>
            <a:pPr/>
            <a:r>
              <a:rPr lang="en-US">
                <a:solidFill>
                  <a:prstClr val="black"/>
                </a:solidFill>
              </a:rPr>
              <a:t>   public static void main(String[] args) </a:t>
            </a:r>
          </a:p>
          <a:p>
            <a:pPr/>
            <a:r>
              <a:rPr lang="en-US">
                <a:solidFill>
                  <a:prstClr val="black"/>
                </a:solidFill>
              </a:rPr>
              <a:t>   { </a:t>
            </a:r>
          </a:p>
          <a:p>
            <a:pPr/>
            <a:r>
              <a:rPr lang="en-US">
                <a:solidFill>
                  <a:prstClr val="black"/>
                </a:solidFill>
              </a:rPr>
              <a:t>// Create the object of the class using new keyword. </a:t>
            </a:r>
          </a:p>
          <a:p>
            <a:pPr/>
            <a:r>
              <a:rPr lang="en-US">
                <a:solidFill>
                  <a:prstClr val="black"/>
                </a:solidFill>
              </a:rPr>
              <a:t>     Person p = new Person(); // Calling default constructor. </a:t>
            </a:r>
          </a:p>
          <a:p>
            <a:pPr/>
            <a:endParaRPr lang="en-US">
              <a:solidFill>
                <a:prstClr val="black"/>
              </a:solidFill>
            </a:endParaRPr>
          </a:p>
          <a:p>
            <a:pPr/>
            <a:r>
              <a:rPr lang="en-US">
                <a:solidFill>
                  <a:prstClr val="black"/>
                </a:solidFill>
              </a:rPr>
              <a:t>// Call the method using object reference variable p. </a:t>
            </a:r>
          </a:p>
          <a:p>
            <a:pPr/>
            <a:r>
              <a:rPr lang="en-US">
                <a:solidFill>
                  <a:prstClr val="black"/>
                </a:solidFill>
              </a:rPr>
              <a:t>       p.display(); // Calling display method. </a:t>
            </a:r>
          </a:p>
          <a:p>
            <a:pPr/>
            <a:r>
              <a:rPr lang="en-US">
                <a:solidFill>
                  <a:prstClr val="black"/>
                </a:solidFill>
              </a:rPr>
              <a:t>    } </a:t>
            </a:r>
          </a:p>
          <a:p>
            <a:pPr/>
            <a:r>
              <a:rPr lang="en-US">
                <a:solidFill>
                  <a:prstClr val="black"/>
                </a:solidFill>
              </a:rPr>
              <a:t>}</a:t>
            </a:r>
          </a:p>
        </p:txBody>
      </p:sp>
      <p:sp>
        <p:nvSpPr>
          <p:cNvPr id="3" name="Rectangle 2"/>
          <p:cNvSpPr/>
          <p:nvPr/>
        </p:nvSpPr>
        <p:spPr>
          <a:xfrm>
            <a:off x="359391" y="1457489"/>
            <a:ext cx="6096000" cy="39703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Person </a:t>
            </a:r>
          </a:p>
          <a:p>
            <a:pPr/>
            <a:r>
              <a:rPr lang="en-US">
                <a:solidFill>
                  <a:prstClr val="black"/>
                </a:solidFill>
              </a:rPr>
              <a:t>{ </a:t>
            </a:r>
          </a:p>
          <a:p>
            <a:pPr/>
            <a:r>
              <a:rPr lang="en-US">
                <a:solidFill>
                  <a:prstClr val="black"/>
                </a:solidFill>
              </a:rPr>
              <a:t>// Declaration of Instance variables. </a:t>
            </a:r>
          </a:p>
          <a:p>
            <a:pPr/>
            <a:r>
              <a:rPr lang="en-US">
                <a:solidFill>
                  <a:prstClr val="black"/>
                </a:solidFill>
              </a:rPr>
              <a:t>    String name; </a:t>
            </a:r>
          </a:p>
          <a:p>
            <a:pPr/>
            <a:r>
              <a:rPr lang="en-US">
                <a:solidFill>
                  <a:prstClr val="black"/>
                </a:solidFill>
              </a:rPr>
              <a:t>    int age; </a:t>
            </a:r>
          </a:p>
          <a:p>
            <a:pPr/>
            <a:r>
              <a:rPr lang="en-US">
                <a:solidFill>
                  <a:prstClr val="black"/>
                </a:solidFill>
              </a:rPr>
              <a:t>    String address; </a:t>
            </a:r>
          </a:p>
          <a:p>
            <a:pPr/>
            <a:endParaRPr lang="en-US">
              <a:solidFill>
                <a:prstClr val="black"/>
              </a:solidFill>
            </a:endParaRPr>
          </a:p>
          <a:p>
            <a:pPr/>
            <a:r>
              <a:rPr lang="en-US">
                <a:solidFill>
                  <a:prstClr val="black"/>
                </a:solidFill>
              </a:rPr>
              <a:t>// Here, We are not creating any constructor. So Compiler will automatically insert a default constructor. </a:t>
            </a:r>
          </a:p>
          <a:p>
            <a:pPr/>
            <a:r>
              <a:rPr lang="en-US">
                <a:solidFill>
                  <a:prstClr val="black"/>
                </a:solidFill>
              </a:rPr>
              <a:t>// Create one method to print the default values. </a:t>
            </a:r>
          </a:p>
          <a:p>
            <a:pPr/>
            <a:r>
              <a:rPr lang="en-US">
                <a:solidFill>
                  <a:prstClr val="black"/>
                </a:solidFill>
              </a:rPr>
              <a:t>     void display() </a:t>
            </a:r>
          </a:p>
          <a:p>
            <a:pPr/>
            <a:r>
              <a:rPr lang="en-US">
                <a:solidFill>
                  <a:prstClr val="black"/>
                </a:solidFill>
              </a:rPr>
              <a:t>     { </a:t>
            </a:r>
          </a:p>
          <a:p>
            <a:pPr/>
            <a:r>
              <a:rPr lang="en-US">
                <a:solidFill>
                  <a:prstClr val="black"/>
                </a:solidFill>
              </a:rPr>
              <a:t>        System.out.println(name+ " " +age+ " " +address ); </a:t>
            </a:r>
          </a:p>
          <a:p>
            <a:pPr/>
            <a:r>
              <a:rPr lang="en-US">
                <a:solidFill>
                  <a:prstClr val="black"/>
                </a:solidFill>
              </a:rPr>
              <a:t>     } </a:t>
            </a:r>
          </a:p>
        </p:txBody>
      </p:sp>
      <p:sp>
        <p:nvSpPr>
          <p:cNvPr id="4" name="Rectangle 3"/>
          <p:cNvSpPr/>
          <p:nvPr/>
        </p:nvSpPr>
        <p:spPr>
          <a:xfrm>
            <a:off x="6337111" y="3719985"/>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 </a:t>
            </a:r>
          </a:p>
          <a:p>
            <a:pPr/>
            <a:r>
              <a:rPr lang="en-US" b="1">
                <a:solidFill>
                  <a:prstClr val="black"/>
                </a:solidFill>
              </a:rPr>
              <a:t>        null 0 null</a:t>
            </a:r>
          </a:p>
        </p:txBody>
      </p:sp>
      <p:sp>
        <p:nvSpPr>
          <p:cNvPr id="5" name="Rectangle 4"/>
          <p:cNvSpPr/>
          <p:nvPr/>
        </p:nvSpPr>
        <p:spPr>
          <a:xfrm>
            <a:off x="5954973" y="4671284"/>
            <a:ext cx="6096000" cy="120032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In the preceding example program, we did not create any constructor. So, the java compiler provides a default constructor. null, 0, null is the default values of the instance variables provided by the default constructor.</a:t>
            </a:r>
          </a:p>
        </p:txBody>
      </p:sp>
    </p:spTree>
    <p:extLst>
      <p:ext uri="{BB962C8B-B14F-4D97-AF65-F5344CB8AC3E}">
        <p14:creationId xmlns:p14="http://schemas.microsoft.com/office/powerpoint/2010/main" val="3387072372"/>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427630" y="399535"/>
            <a:ext cx="6096000" cy="138499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a:solidFill>
                  <a:srgbClr val="696464"/>
                </a:solidFill>
                <a:latin typeface="Franklin Gothic Book"/>
              </a:rPr>
              <a:t>Default Constructors in Java</a:t>
            </a:r>
          </a:p>
          <a:p>
            <a:pPr/>
            <a:endParaRPr lang="en-US" sz="3200">
              <a:solidFill>
                <a:srgbClr val="696464"/>
              </a:solidFill>
              <a:latin typeface="Franklin Gothic Book"/>
            </a:endParaRPr>
          </a:p>
          <a:p>
            <a:pPr/>
            <a:endParaRPr lang="en-US" sz="2000" b="1">
              <a:solidFill>
                <a:prstClr val="black"/>
              </a:solidFill>
            </a:endParaRPr>
          </a:p>
        </p:txBody>
      </p:sp>
      <p:sp>
        <p:nvSpPr>
          <p:cNvPr id="3" name="Rectangle 2"/>
          <p:cNvSpPr/>
          <p:nvPr/>
        </p:nvSpPr>
        <p:spPr>
          <a:xfrm>
            <a:off x="386687" y="1020761"/>
            <a:ext cx="6096000" cy="313932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Person() </a:t>
            </a:r>
          </a:p>
          <a:p>
            <a:pPr/>
            <a:r>
              <a:rPr lang="en-US">
                <a:solidFill>
                  <a:prstClr val="black"/>
                </a:solidFill>
              </a:rPr>
              <a:t>     { </a:t>
            </a:r>
          </a:p>
          <a:p>
            <a:pPr/>
            <a:r>
              <a:rPr lang="en-US">
                <a:solidFill>
                  <a:prstClr val="black"/>
                </a:solidFill>
              </a:rPr>
              <a:t>// Initialization of values of Instance variables. </a:t>
            </a:r>
          </a:p>
          <a:p>
            <a:pPr/>
            <a:r>
              <a:rPr lang="en-US">
                <a:solidFill>
                  <a:prstClr val="black"/>
                </a:solidFill>
              </a:rPr>
              <a:t>       name = "Vivek"; </a:t>
            </a:r>
          </a:p>
          <a:p>
            <a:pPr/>
            <a:r>
              <a:rPr lang="en-US">
                <a:solidFill>
                  <a:prstClr val="black"/>
                </a:solidFill>
              </a:rPr>
              <a:t>       age = 25; </a:t>
            </a:r>
          </a:p>
          <a:p>
            <a:pPr/>
            <a:r>
              <a:rPr lang="en-US">
                <a:solidFill>
                  <a:prstClr val="black"/>
                </a:solidFill>
              </a:rPr>
              <a:t>       address = "Gandhi Nagar";</a:t>
            </a:r>
          </a:p>
          <a:p>
            <a:pPr/>
            <a:r>
              <a:rPr lang="en-US">
                <a:solidFill>
                  <a:prstClr val="black"/>
                </a:solidFill>
              </a:rPr>
              <a:t>   }</a:t>
            </a:r>
          </a:p>
          <a:p>
            <a:pPr/>
            <a:r>
              <a:rPr lang="en-US">
                <a:solidFill>
                  <a:prstClr val="black"/>
                </a:solidFill>
              </a:rPr>
              <a:t>display(){</a:t>
            </a:r>
          </a:p>
          <a:p>
            <a:pPr/>
            <a:r>
              <a:rPr lang="en-US">
                <a:solidFill>
                  <a:prstClr val="black"/>
                </a:solidFill>
              </a:rPr>
              <a:t>//Print the values on the console. </a:t>
            </a:r>
          </a:p>
          <a:p>
            <a:pPr/>
            <a:r>
              <a:rPr lang="en-US">
                <a:solidFill>
                  <a:prstClr val="black"/>
                </a:solidFill>
              </a:rPr>
              <a:t>     System.out.println(name+ " " +age+ " " +address); </a:t>
            </a:r>
          </a:p>
          <a:p>
            <a:pPr/>
            <a:r>
              <a:rPr lang="en-US">
                <a:solidFill>
                  <a:prstClr val="black"/>
                </a:solidFill>
              </a:rPr>
              <a:t>    } </a:t>
            </a:r>
          </a:p>
        </p:txBody>
      </p:sp>
      <p:pic>
        <p:nvPicPr>
          <p:cNvPr id="6" name="Picture 5"/>
          <p:cNvPicPr>
            <a:picLocks noChangeAspect="1"/>
          </p:cNvPicPr>
          <p:nvPr/>
        </p:nvPicPr>
        <p:blipFill>
          <a:blip r:embed="rId3"/>
          <a:stretch>
            <a:fillRect/>
          </a:stretch>
        </p:blipFill>
        <p:spPr>
          <a:xfrm>
            <a:off x="6076666" y="227604"/>
            <a:ext cx="5334000" cy="2990850"/>
          </a:xfrm>
          <a:prstGeom prst="rect">
            <a:avLst/>
          </a:prstGeom>
        </p:spPr>
      </p:pic>
      <p:sp>
        <p:nvSpPr>
          <p:cNvPr id="8" name="Rectangle 7"/>
          <p:cNvSpPr/>
          <p:nvPr/>
        </p:nvSpPr>
        <p:spPr>
          <a:xfrm>
            <a:off x="6346209" y="3441976"/>
            <a:ext cx="536357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We know that p is an object reference variable which contains the address of the memory location of the object. Here, 5575 is the address on the stack where we can find other detail of the class like name, age, and address on this address.</a:t>
            </a:r>
          </a:p>
          <a:p>
            <a:pPr/>
            <a:endParaRPr lang="en-US">
              <a:solidFill>
                <a:prstClr val="black"/>
              </a:solidFill>
            </a:endParaRPr>
          </a:p>
        </p:txBody>
      </p:sp>
      <p:sp>
        <p:nvSpPr>
          <p:cNvPr id="9" name="Rectangle 8"/>
          <p:cNvSpPr/>
          <p:nvPr/>
        </p:nvSpPr>
        <p:spPr>
          <a:xfrm>
            <a:off x="354842" y="4095256"/>
            <a:ext cx="11627891" cy="26161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r>
              <a:rPr lang="en-US" sz="2000" b="1">
                <a:solidFill>
                  <a:prstClr val="black"/>
                </a:solidFill>
              </a:rPr>
              <a:t>Key point:</a:t>
            </a:r>
          </a:p>
          <a:p>
            <a:pPr/>
            <a:r>
              <a:rPr lang="en-US">
                <a:solidFill>
                  <a:prstClr val="black"/>
                </a:solidFill>
              </a:rPr>
              <a:t>👉 A reference variable never contains an object directly. It contains an address that points to data stored in the memory location.</a:t>
            </a:r>
          </a:p>
          <a:p>
            <a:pPr/>
            <a:endParaRPr lang="en-US">
              <a:solidFill>
                <a:prstClr val="black"/>
              </a:solidFill>
            </a:endParaRPr>
          </a:p>
          <a:p>
            <a:pPr/>
            <a:r>
              <a:rPr lang="en-US">
                <a:solidFill>
                  <a:prstClr val="black"/>
                </a:solidFill>
              </a:rPr>
              <a:t> In the above image, you can see that when we did not initialize the values of the instance variable in the constructor in program 1, default values for variables have been stored on the heap after calling constructor.</a:t>
            </a:r>
          </a:p>
          <a:p>
            <a:pPr/>
            <a:endParaRPr lang="en-US">
              <a:solidFill>
                <a:prstClr val="black"/>
              </a:solidFill>
            </a:endParaRPr>
          </a:p>
          <a:p>
            <a:pPr/>
            <a:r>
              <a:rPr lang="en-US">
                <a:solidFill>
                  <a:prstClr val="black"/>
                </a:solidFill>
              </a:rPr>
              <a:t>But, when we initialized the values of variables in the constructor in program 2, After calling the constructor, default values are eliminated from the memory location and initialized values are stored in the memory location of heap.</a:t>
            </a:r>
          </a:p>
        </p:txBody>
      </p:sp>
      <p:sp>
        <p:nvSpPr>
          <p:cNvPr id="11" name="TextBox 10"/>
          <p:cNvSpPr txBox="1"/>
          <p:nvPr/>
        </p:nvSpPr>
        <p:spPr>
          <a:xfrm>
            <a:off x="3472716" y="2036288"/>
            <a:ext cx="2826928" cy="923330"/>
          </a:xfrm>
          <a:prstGeom prst="rect">
            <a:avLst/>
          </a:prstGeom>
          <a:noFill/>
          <a:ln>
            <a:solidFill>
              <a:srgbClr val="00B0F0"/>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 </a:t>
            </a:r>
          </a:p>
          <a:p>
            <a:pPr/>
            <a:r>
              <a:rPr lang="en-US" b="1">
                <a:solidFill>
                  <a:prstClr val="black"/>
                </a:solidFill>
              </a:rPr>
              <a:t>        Vivek 28 Gandhi Nagar.</a:t>
            </a:r>
          </a:p>
          <a:p>
            <a:pPr/>
            <a:endParaRPr lang="en-US">
              <a:solidFill>
                <a:prstClr val="black"/>
              </a:solidFill>
            </a:endParaRPr>
          </a:p>
        </p:txBody>
      </p:sp>
    </p:spTree>
    <p:extLst>
      <p:ext uri="{BB962C8B-B14F-4D97-AF65-F5344CB8AC3E}">
        <p14:creationId xmlns:p14="http://schemas.microsoft.com/office/powerpoint/2010/main" val="1942186735"/>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76237" y="385763"/>
            <a:ext cx="10363200" cy="485774"/>
          </a:xfrm>
        </p:spPr>
        <p:txBody>
          <a:bodyPr>
            <a:normAutofit fontScale="90000"/>
          </a:bodyPr>
          <a:lstStyle>
            <a:defPPr/>
          </a:lstStyle>
          <a:p>
            <a:r>
              <a:rPr lang="en-US"/>
              <a:t>Parameterized Constructor in Java</a:t>
            </a:r>
          </a:p>
        </p:txBody>
      </p:sp>
      <p:sp>
        <p:nvSpPr>
          <p:cNvPr id="3" name="Content Placeholder 2"/>
          <p:cNvSpPr>
            <a:spLocks noGrp="1"/>
          </p:cNvSpPr>
          <p:nvPr>
            <p:ph sz="quarter" idx="1"/>
          </p:nvPr>
        </p:nvSpPr>
        <p:spPr>
          <a:xfrm>
            <a:off x="347662" y="947738"/>
            <a:ext cx="6110287" cy="3281362"/>
          </a:xfrm>
        </p:spPr>
        <p:txBody>
          <a:bodyPr>
            <a:normAutofit lnSpcReduction="10000"/>
          </a:bodyPr>
          <a:lstStyle>
            <a:defPPr/>
          </a:lstStyle>
          <a:p>
            <a:r>
              <a:rPr lang="en-US" sz="2000"/>
              <a:t>A constructor that takes parameters is known as parameterized constructor in java or argument constructor. The parameterized constructor is used to provide different values to the distinct object.</a:t>
            </a:r>
          </a:p>
          <a:p>
            <a:endParaRPr lang="en-US" sz="2000"/>
          </a:p>
          <a:p>
            <a:r>
              <a:rPr lang="en-US" sz="2000"/>
              <a:t>To call the parameterized constructor, we pass arguments while creating the object. The argument can be of any type like integer, array, character or an object. It can take any number of arguments. Java does not provide a parameterized constructor by default.</a:t>
            </a:r>
          </a:p>
        </p:txBody>
      </p:sp>
      <p:sp>
        <p:nvSpPr>
          <p:cNvPr id="4" name="Rectangle 3"/>
          <p:cNvSpPr/>
          <p:nvPr/>
        </p:nvSpPr>
        <p:spPr>
          <a:xfrm>
            <a:off x="6505575" y="820461"/>
            <a:ext cx="5124451" cy="48013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Demo </a:t>
            </a:r>
          </a:p>
          <a:p>
            <a:pPr/>
            <a:r>
              <a:rPr lang="en-US">
                <a:solidFill>
                  <a:prstClr val="black"/>
                </a:solidFill>
              </a:rPr>
              <a:t>{ </a:t>
            </a:r>
          </a:p>
          <a:p>
            <a:pPr/>
            <a:r>
              <a:rPr lang="en-US">
                <a:solidFill>
                  <a:prstClr val="black"/>
                </a:solidFill>
              </a:rPr>
              <a:t>// Declare parameterized constructor with zero argument. </a:t>
            </a:r>
          </a:p>
          <a:p>
            <a:pPr/>
            <a:r>
              <a:rPr lang="en-US">
                <a:solidFill>
                  <a:prstClr val="black"/>
                </a:solidFill>
              </a:rPr>
              <a:t>    Demo()</a:t>
            </a:r>
          </a:p>
          <a:p>
            <a:pPr/>
            <a:r>
              <a:rPr lang="en-US">
                <a:solidFill>
                  <a:prstClr val="black"/>
                </a:solidFill>
              </a:rPr>
              <a:t>    { </a:t>
            </a:r>
          </a:p>
          <a:p>
            <a:pPr/>
            <a:r>
              <a:rPr lang="en-US">
                <a:solidFill>
                  <a:prstClr val="black"/>
                </a:solidFill>
              </a:rPr>
              <a:t>      System.out.println("Zero argument constructor"); </a:t>
            </a:r>
          </a:p>
          <a:p>
            <a:pPr/>
            <a:r>
              <a:rPr lang="en-US">
                <a:solidFill>
                  <a:prstClr val="black"/>
                </a:solidFill>
              </a:rPr>
              <a:t>    } </a:t>
            </a:r>
          </a:p>
          <a:p>
            <a:pPr/>
            <a:r>
              <a:rPr lang="en-US">
                <a:solidFill>
                  <a:prstClr val="black"/>
                </a:solidFill>
              </a:rPr>
              <a:t>// Declare parameterized constructor with one argument. </a:t>
            </a:r>
          </a:p>
          <a:p>
            <a:pPr/>
            <a:r>
              <a:rPr lang="en-US">
                <a:solidFill>
                  <a:prstClr val="black"/>
                </a:solidFill>
              </a:rPr>
              <a:t>    Demo(int a)</a:t>
            </a:r>
          </a:p>
          <a:p>
            <a:pPr/>
            <a:r>
              <a:rPr lang="en-US">
                <a:solidFill>
                  <a:prstClr val="black"/>
                </a:solidFill>
              </a:rPr>
              <a:t>    { </a:t>
            </a:r>
          </a:p>
          <a:p>
            <a:pPr/>
            <a:r>
              <a:rPr lang="en-US">
                <a:solidFill>
                  <a:prstClr val="black"/>
                </a:solidFill>
              </a:rPr>
              <a:t>       System.out.println("One argument constructor"); </a:t>
            </a:r>
          </a:p>
          <a:p>
            <a:pPr/>
            <a:r>
              <a:rPr lang="en-US">
                <a:solidFill>
                  <a:prstClr val="black"/>
                </a:solidFill>
              </a:rPr>
              <a:t>    } </a:t>
            </a:r>
          </a:p>
          <a:p>
            <a:pPr/>
            <a:r>
              <a:rPr lang="en-US">
                <a:solidFill>
                  <a:prstClr val="black"/>
                </a:solidFill>
              </a:rPr>
              <a:t>// Declare parameterized constructor with two arguments. </a:t>
            </a:r>
          </a:p>
          <a:p>
            <a:pPr/>
            <a:r>
              <a:rPr lang="en-US">
                <a:solidFill>
                  <a:prstClr val="black"/>
                </a:solidFill>
              </a:rPr>
              <a:t>    Demo(int a, int b)</a:t>
            </a:r>
          </a:p>
          <a:p>
            <a:pPr/>
            <a:r>
              <a:rPr lang="en-US">
                <a:solidFill>
                  <a:prstClr val="black"/>
                </a:solidFill>
              </a:rPr>
              <a:t>    { </a:t>
            </a:r>
          </a:p>
          <a:p>
            <a:pPr/>
            <a:r>
              <a:rPr lang="en-US">
                <a:solidFill>
                  <a:prstClr val="black"/>
                </a:solidFill>
              </a:rPr>
              <a:t>       System.out.println("Two arguments constructor"); </a:t>
            </a:r>
          </a:p>
          <a:p>
            <a:pPr/>
            <a:r>
              <a:rPr lang="en-US">
                <a:solidFill>
                  <a:prstClr val="black"/>
                </a:solidFill>
              </a:rPr>
              <a:t>    }</a:t>
            </a:r>
          </a:p>
        </p:txBody>
      </p:sp>
      <p:sp>
        <p:nvSpPr>
          <p:cNvPr id="5" name="Rectangle 4"/>
          <p:cNvSpPr/>
          <p:nvPr/>
        </p:nvSpPr>
        <p:spPr>
          <a:xfrm>
            <a:off x="661987" y="4303663"/>
            <a:ext cx="6096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static void main(String[] args) </a:t>
            </a:r>
          </a:p>
          <a:p>
            <a:pPr/>
            <a:r>
              <a:rPr lang="en-US">
                <a:solidFill>
                  <a:prstClr val="black"/>
                </a:solidFill>
              </a:rPr>
              <a:t>{ </a:t>
            </a:r>
          </a:p>
          <a:p>
            <a:pPr/>
            <a:r>
              <a:rPr lang="en-US">
                <a:solidFill>
                  <a:prstClr val="black"/>
                </a:solidFill>
              </a:rPr>
              <a:t>// Create an object of the class. </a:t>
            </a:r>
          </a:p>
          <a:p>
            <a:pPr/>
            <a:r>
              <a:rPr lang="en-US">
                <a:solidFill>
                  <a:prstClr val="black"/>
                </a:solidFill>
              </a:rPr>
              <a:t>    Demo d = new Demo(); // Calling Default constructor. </a:t>
            </a:r>
          </a:p>
          <a:p>
            <a:pPr/>
            <a:r>
              <a:rPr lang="en-US">
                <a:solidFill>
                  <a:prstClr val="black"/>
                </a:solidFill>
              </a:rPr>
              <a:t>         d = new Demo(20); // Calling one argument constructor. </a:t>
            </a:r>
          </a:p>
          <a:p>
            <a:pPr/>
            <a:r>
              <a:rPr lang="en-US">
                <a:solidFill>
                  <a:prstClr val="black"/>
                </a:solidFill>
              </a:rPr>
              <a:t>         d = new Demo(10,15); // Calling two argument constructor. </a:t>
            </a:r>
          </a:p>
          <a:p>
            <a:pPr/>
            <a:r>
              <a:rPr lang="en-US">
                <a:solidFill>
                  <a:prstClr val="black"/>
                </a:solidFill>
              </a:rPr>
              <a:t>   } </a:t>
            </a:r>
          </a:p>
          <a:p>
            <a:pPr/>
            <a:r>
              <a:rPr lang="en-US">
                <a:solidFill>
                  <a:prstClr val="black"/>
                </a:solidFill>
              </a:rPr>
              <a:t>}</a:t>
            </a:r>
          </a:p>
        </p:txBody>
      </p:sp>
      <p:sp>
        <p:nvSpPr>
          <p:cNvPr id="6" name="Rectangle 5"/>
          <p:cNvSpPr/>
          <p:nvPr/>
        </p:nvSpPr>
        <p:spPr>
          <a:xfrm>
            <a:off x="7577137" y="5429161"/>
            <a:ext cx="3552826"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 </a:t>
            </a:r>
          </a:p>
          <a:p>
            <a:pPr/>
            <a:r>
              <a:rPr lang="en-US" b="1">
                <a:solidFill>
                  <a:prstClr val="black"/>
                </a:solidFill>
              </a:rPr>
              <a:t>       Zero argument constructor </a:t>
            </a:r>
          </a:p>
          <a:p>
            <a:pPr/>
            <a:r>
              <a:rPr lang="en-US" b="1">
                <a:solidFill>
                  <a:prstClr val="black"/>
                </a:solidFill>
              </a:rPr>
              <a:t>       One argument constructor </a:t>
            </a:r>
          </a:p>
          <a:p>
            <a:pPr/>
            <a:r>
              <a:rPr lang="en-US" b="1">
                <a:solidFill>
                  <a:prstClr val="black"/>
                </a:solidFill>
              </a:rPr>
              <a:t>       Two arguments constructor</a:t>
            </a:r>
          </a:p>
        </p:txBody>
      </p:sp>
    </p:spTree>
    <p:extLst>
      <p:ext uri="{BB962C8B-B14F-4D97-AF65-F5344CB8AC3E}">
        <p14:creationId xmlns:p14="http://schemas.microsoft.com/office/powerpoint/2010/main" val="4106261259"/>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843081" y="1042981"/>
            <a:ext cx="9615493" cy="1128719"/>
          </a:xfrm>
        </p:spPr>
        <p:txBody>
          <a:bodyPr>
            <a:normAutofit/>
          </a:bodyPr>
          <a:lstStyle>
            <a:defPPr/>
          </a:lstStyle>
          <a:p>
            <a:r>
              <a:rPr lang="en-US" sz="1600" b="1"/>
              <a:t>Inheritance</a:t>
            </a:r>
          </a:p>
          <a:p>
            <a:pPr marL="0" indent="0">
              <a:buNone/>
            </a:pPr>
            <a:r>
              <a:rPr lang="en-US" sz="1600"/>
              <a:t>When one object acquires all the properties and behaviors of parent object i.e. known as inheritance. It provides code reusability. </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4"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2" name="Picture 1"/>
          <p:cNvPicPr>
            <a:picLocks noChangeAspect="1"/>
          </p:cNvPicPr>
          <p:nvPr/>
        </p:nvPicPr>
        <p:blipFill>
          <a:blip r:embed="rId2"/>
          <a:stretch>
            <a:fillRect/>
          </a:stretch>
        </p:blipFill>
        <p:spPr>
          <a:xfrm>
            <a:off x="1157428" y="2520356"/>
            <a:ext cx="5848352" cy="3300414"/>
          </a:xfrm>
          <a:prstGeom prst="rect">
            <a:avLst/>
          </a:prstGeom>
        </p:spPr>
      </p:pic>
      <p:pic>
        <p:nvPicPr>
          <p:cNvPr id="5" name="Picture 4"/>
          <p:cNvPicPr>
            <a:picLocks noChangeAspect="1"/>
          </p:cNvPicPr>
          <p:nvPr/>
        </p:nvPicPr>
        <p:blipFill>
          <a:blip r:embed="rId3"/>
          <a:srcRect l="14665" t="20085" r="23208" b="7566"/>
          <a:stretch>
            <a:fillRect/>
          </a:stretch>
        </p:blipFill>
        <p:spPr>
          <a:xfrm>
            <a:off x="7383438" y="2729552"/>
            <a:ext cx="4572866" cy="2994010"/>
          </a:xfrm>
          <a:prstGeom prst="rect">
            <a:avLst/>
          </a:prstGeom>
        </p:spPr>
      </p:pic>
    </p:spTree>
    <p:extLst>
      <p:ext uri="{BB962C8B-B14F-4D97-AF65-F5344CB8AC3E}">
        <p14:creationId xmlns:p14="http://schemas.microsoft.com/office/powerpoint/2010/main" val="1103429598"/>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170" name="Picture 2" descr="Java Constructors vs. Method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3206" y="313898"/>
            <a:ext cx="10822675" cy="62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174269"/>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47687" y="331788"/>
            <a:ext cx="10363200" cy="1143000"/>
          </a:xfrm>
        </p:spPr>
        <p:txBody>
          <a:bodyPr>
            <a:normAutofit fontScale="90000"/>
          </a:bodyPr>
          <a:lstStyle>
            <a:defPPr/>
          </a:lstStyle>
          <a:p>
            <a:r>
              <a:rPr lang="en-US"/>
              <a:t>this Reference in Java</a:t>
            </a:r>
            <a:br>
              <a:rPr lang="en-US"/>
            </a:br>
            <a:endParaRPr lang="en-US"/>
          </a:p>
        </p:txBody>
      </p:sp>
      <p:sp>
        <p:nvSpPr>
          <p:cNvPr id="4" name="Rectangle 3"/>
          <p:cNvSpPr/>
          <p:nvPr/>
        </p:nvSpPr>
        <p:spPr>
          <a:xfrm>
            <a:off x="714232" y="1016717"/>
            <a:ext cx="11172967"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There can be a lot of usage of java this keyword</a:t>
            </a:r>
            <a:r>
              <a:rPr lang="en-US" b="1">
                <a:solidFill>
                  <a:prstClr val="black"/>
                </a:solidFill>
              </a:rPr>
              <a:t>. In java, this is a reference variable that refers to the current object.</a:t>
            </a:r>
          </a:p>
          <a:p>
            <a:pPr/>
            <a:endParaRPr lang="en-US" b="1">
              <a:solidFill>
                <a:prstClr val="black"/>
              </a:solidFill>
            </a:endParaRPr>
          </a:p>
          <a:p>
            <a:pPr/>
            <a:r>
              <a:rPr lang="en-US" b="1">
                <a:solidFill>
                  <a:prstClr val="black"/>
                </a:solidFill>
              </a:rPr>
              <a:t>Usage of java this keyword:</a:t>
            </a:r>
          </a:p>
          <a:p>
            <a:pPr/>
            <a:endParaRPr lang="en-US">
              <a:solidFill>
                <a:prstClr val="black"/>
              </a:solidFill>
            </a:endParaRPr>
          </a:p>
          <a:p>
            <a:pPr marL="285750" indent="-285750">
              <a:buFont typeface="Arial" pitchFamily="34" charset="0"/>
              <a:buChar char="•"/>
            </a:pPr>
            <a:r>
              <a:rPr lang="en-US">
                <a:solidFill>
                  <a:prstClr val="black"/>
                </a:solidFill>
              </a:rPr>
              <a:t>this can be used to refer current class instance variable.</a:t>
            </a:r>
          </a:p>
          <a:p>
            <a:pPr marL="285750" indent="-285750">
              <a:buFont typeface="Arial" pitchFamily="34" charset="0"/>
              <a:buChar char="•"/>
            </a:pPr>
            <a:r>
              <a:rPr lang="en-US">
                <a:solidFill>
                  <a:prstClr val="black"/>
                </a:solidFill>
              </a:rPr>
              <a:t>this can be used to invoke current class method (implicitly)</a:t>
            </a:r>
          </a:p>
          <a:p>
            <a:pPr marL="285750" indent="-285750">
              <a:buFont typeface="Arial" pitchFamily="34" charset="0"/>
              <a:buChar char="•"/>
            </a:pPr>
            <a:r>
              <a:rPr lang="en-US">
                <a:solidFill>
                  <a:prstClr val="black"/>
                </a:solidFill>
              </a:rPr>
              <a:t>this() can be used to invoke current class constructor.</a:t>
            </a:r>
          </a:p>
        </p:txBody>
      </p:sp>
      <p:pic>
        <p:nvPicPr>
          <p:cNvPr id="5" name="Picture 4"/>
          <p:cNvPicPr>
            <a:picLocks noChangeAspect="1"/>
          </p:cNvPicPr>
          <p:nvPr/>
        </p:nvPicPr>
        <p:blipFill>
          <a:blip r:embed="rId3"/>
          <a:stretch>
            <a:fillRect/>
          </a:stretch>
        </p:blipFill>
        <p:spPr>
          <a:xfrm>
            <a:off x="7639404" y="1738596"/>
            <a:ext cx="4010025" cy="1743075"/>
          </a:xfrm>
          <a:prstGeom prst="rect">
            <a:avLst/>
          </a:prstGeom>
        </p:spPr>
      </p:pic>
      <p:sp>
        <p:nvSpPr>
          <p:cNvPr id="8" name="Rectangle 7"/>
          <p:cNvSpPr/>
          <p:nvPr/>
        </p:nvSpPr>
        <p:spPr>
          <a:xfrm>
            <a:off x="823415" y="4002543"/>
            <a:ext cx="6096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1) this: to refer current class instance variable</a:t>
            </a:r>
          </a:p>
          <a:p>
            <a:pPr/>
            <a:r>
              <a:rPr lang="en-US">
                <a:solidFill>
                  <a:prstClr val="black"/>
                </a:solidFill>
              </a:rPr>
              <a:t>The this keyword can be used to refer current class instance variable. If there is ambiguity between the instance variables and parameters, this keyword resolves the problem of ambiguity.</a:t>
            </a:r>
          </a:p>
          <a:p>
            <a:pPr/>
            <a:endParaRPr lang="en-US">
              <a:solidFill>
                <a:prstClr val="black"/>
              </a:solidFill>
            </a:endParaRPr>
          </a:p>
          <a:p>
            <a:pPr/>
            <a:endParaRPr lang="en-US">
              <a:solidFill>
                <a:prstClr val="black"/>
              </a:solidFill>
            </a:endParaRPr>
          </a:p>
        </p:txBody>
      </p:sp>
    </p:spTree>
    <p:extLst>
      <p:ext uri="{BB962C8B-B14F-4D97-AF65-F5344CB8AC3E}">
        <p14:creationId xmlns:p14="http://schemas.microsoft.com/office/powerpoint/2010/main" val="2037696984"/>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6945" t="8652" r="12775" b="9391"/>
          <a:stretch>
            <a:fillRect/>
          </a:stretch>
        </p:blipFill>
        <p:spPr>
          <a:xfrm>
            <a:off x="341193" y="477672"/>
            <a:ext cx="5835063" cy="3002508"/>
          </a:xfrm>
          <a:prstGeom prst="rect">
            <a:avLst/>
          </a:prstGeom>
        </p:spPr>
      </p:pic>
      <p:pic>
        <p:nvPicPr>
          <p:cNvPr id="6" name="Picture 5"/>
          <p:cNvPicPr>
            <a:picLocks noChangeAspect="1"/>
          </p:cNvPicPr>
          <p:nvPr/>
        </p:nvPicPr>
        <p:blipFill>
          <a:blip r:embed="rId3"/>
          <a:srcRect l="17686" t="27253" r="39328" b="22375"/>
          <a:stretch>
            <a:fillRect/>
          </a:stretch>
        </p:blipFill>
        <p:spPr>
          <a:xfrm>
            <a:off x="6441743" y="368491"/>
            <a:ext cx="5240741" cy="3070746"/>
          </a:xfrm>
          <a:prstGeom prst="rect">
            <a:avLst/>
          </a:prstGeom>
        </p:spPr>
      </p:pic>
      <p:pic>
        <p:nvPicPr>
          <p:cNvPr id="7" name="Picture 6"/>
          <p:cNvPicPr>
            <a:picLocks noChangeAspect="1"/>
          </p:cNvPicPr>
          <p:nvPr/>
        </p:nvPicPr>
        <p:blipFill>
          <a:blip r:embed="rId4"/>
          <a:srcRect l="17575" t="27053" r="39552" b="24366"/>
          <a:stretch>
            <a:fillRect/>
          </a:stretch>
        </p:blipFill>
        <p:spPr>
          <a:xfrm>
            <a:off x="368490" y="3630305"/>
            <a:ext cx="5732060" cy="2893325"/>
          </a:xfrm>
          <a:prstGeom prst="rect">
            <a:avLst/>
          </a:prstGeom>
        </p:spPr>
      </p:pic>
      <p:pic>
        <p:nvPicPr>
          <p:cNvPr id="8" name="Picture 7"/>
          <p:cNvPicPr>
            <a:picLocks noChangeAspect="1"/>
          </p:cNvPicPr>
          <p:nvPr/>
        </p:nvPicPr>
        <p:blipFill>
          <a:blip r:embed="rId5"/>
          <a:srcRect l="17688" t="31633" r="39327" b="20981"/>
          <a:stretch>
            <a:fillRect/>
          </a:stretch>
        </p:blipFill>
        <p:spPr>
          <a:xfrm>
            <a:off x="6455391" y="3509608"/>
            <a:ext cx="5595582" cy="3095909"/>
          </a:xfrm>
          <a:prstGeom prst="rect">
            <a:avLst/>
          </a:prstGeom>
        </p:spPr>
      </p:pic>
    </p:spTree>
    <p:extLst>
      <p:ext uri="{BB962C8B-B14F-4D97-AF65-F5344CB8AC3E}">
        <p14:creationId xmlns:p14="http://schemas.microsoft.com/office/powerpoint/2010/main" val="478939832"/>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457201" y="656601"/>
            <a:ext cx="6286500" cy="59093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Student </a:t>
            </a:r>
          </a:p>
          <a:p>
            <a:pPr/>
            <a:r>
              <a:rPr lang="en-US">
                <a:solidFill>
                  <a:prstClr val="black"/>
                </a:solidFill>
              </a:rPr>
              <a:t> { </a:t>
            </a:r>
          </a:p>
          <a:p>
            <a:pPr/>
            <a:r>
              <a:rPr lang="en-US">
                <a:solidFill>
                  <a:prstClr val="black"/>
                </a:solidFill>
              </a:rPr>
              <a:t>// Declaration of instance variables. </a:t>
            </a:r>
          </a:p>
          <a:p>
            <a:pPr/>
            <a:r>
              <a:rPr lang="en-US">
                <a:solidFill>
                  <a:prstClr val="black"/>
                </a:solidFill>
              </a:rPr>
              <a:t>     String name; </a:t>
            </a:r>
          </a:p>
          <a:p>
            <a:pPr/>
            <a:r>
              <a:rPr lang="en-US">
                <a:solidFill>
                  <a:prstClr val="black"/>
                </a:solidFill>
              </a:rPr>
              <a:t>     String schoolName; </a:t>
            </a:r>
          </a:p>
          <a:p>
            <a:pPr/>
            <a:r>
              <a:rPr lang="en-US">
                <a:solidFill>
                  <a:prstClr val="black"/>
                </a:solidFill>
              </a:rPr>
              <a:t>     int rollNo; </a:t>
            </a:r>
          </a:p>
          <a:p>
            <a:pPr/>
            <a:r>
              <a:rPr lang="en-US">
                <a:solidFill>
                  <a:prstClr val="black"/>
                </a:solidFill>
              </a:rPr>
              <a:t>Student(String name, String sName) </a:t>
            </a:r>
          </a:p>
          <a:p>
            <a:pPr/>
            <a:r>
              <a:rPr lang="en-US">
                <a:solidFill>
                  <a:prstClr val="black"/>
                </a:solidFill>
              </a:rPr>
              <a:t>{ </a:t>
            </a:r>
          </a:p>
          <a:p>
            <a:pPr/>
            <a:r>
              <a:rPr lang="en-US">
                <a:solidFill>
                  <a:prstClr val="black"/>
                </a:solidFill>
              </a:rPr>
              <a:t>   this.name = name; // Here, 'this' reference is used. </a:t>
            </a:r>
          </a:p>
          <a:p>
            <a:pPr/>
            <a:r>
              <a:rPr lang="en-US">
                <a:solidFill>
                  <a:prstClr val="black"/>
                </a:solidFill>
              </a:rPr>
              <a:t>   schoolName = sName; </a:t>
            </a:r>
          </a:p>
          <a:p>
            <a:pPr/>
            <a:r>
              <a:rPr lang="en-US">
                <a:solidFill>
                  <a:prstClr val="black"/>
                </a:solidFill>
              </a:rPr>
              <a:t> } </a:t>
            </a:r>
          </a:p>
          <a:p>
            <a:pPr/>
            <a:r>
              <a:rPr lang="en-US">
                <a:solidFill>
                  <a:prstClr val="black"/>
                </a:solidFill>
              </a:rPr>
              <a:t>Student(String name, String sName, int rollNo)</a:t>
            </a:r>
          </a:p>
          <a:p>
            <a:pPr/>
            <a:r>
              <a:rPr lang="en-US">
                <a:solidFill>
                  <a:prstClr val="black"/>
                </a:solidFill>
              </a:rPr>
              <a:t>{ </a:t>
            </a:r>
          </a:p>
          <a:p>
            <a:pPr/>
            <a:r>
              <a:rPr lang="en-US">
                <a:solidFill>
                  <a:prstClr val="black"/>
                </a:solidFill>
              </a:rPr>
              <a:t>   this.name = name; // this reference. </a:t>
            </a:r>
          </a:p>
          <a:p>
            <a:pPr/>
            <a:r>
              <a:rPr lang="en-US">
                <a:solidFill>
                  <a:prstClr val="black"/>
                </a:solidFill>
              </a:rPr>
              <a:t>   schoolName = sName; </a:t>
            </a:r>
          </a:p>
          <a:p>
            <a:pPr/>
            <a:r>
              <a:rPr lang="en-US">
                <a:solidFill>
                  <a:prstClr val="black"/>
                </a:solidFill>
              </a:rPr>
              <a:t>   this.rollNo = rollNo; </a:t>
            </a:r>
          </a:p>
          <a:p>
            <a:pPr/>
            <a:r>
              <a:rPr lang="en-US">
                <a:solidFill>
                  <a:prstClr val="black"/>
                </a:solidFill>
              </a:rPr>
              <a:t> }</a:t>
            </a:r>
          </a:p>
          <a:p>
            <a:pPr/>
            <a:r>
              <a:rPr lang="en-US">
                <a:solidFill>
                  <a:prstClr val="black"/>
                </a:solidFill>
              </a:rPr>
              <a:t> void details() </a:t>
            </a:r>
          </a:p>
          <a:p>
            <a:pPr/>
            <a:r>
              <a:rPr lang="en-US">
                <a:solidFill>
                  <a:prstClr val="black"/>
                </a:solidFill>
              </a:rPr>
              <a:t> { </a:t>
            </a:r>
          </a:p>
          <a:p>
            <a:pPr/>
            <a:r>
              <a:rPr lang="en-US">
                <a:solidFill>
                  <a:prstClr val="black"/>
                </a:solidFill>
              </a:rPr>
              <a:t>    System.out.println(name+ " " +schoolName+ " " +rollNo); </a:t>
            </a:r>
          </a:p>
          <a:p>
            <a:pPr/>
            <a:r>
              <a:rPr lang="en-US">
                <a:solidFill>
                  <a:prstClr val="black"/>
                </a:solidFill>
              </a:rPr>
              <a:t> } </a:t>
            </a:r>
          </a:p>
        </p:txBody>
      </p:sp>
      <p:sp>
        <p:nvSpPr>
          <p:cNvPr id="5" name="Rectangle 4"/>
          <p:cNvSpPr/>
          <p:nvPr/>
        </p:nvSpPr>
        <p:spPr>
          <a:xfrm>
            <a:off x="5634037" y="707589"/>
            <a:ext cx="6096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static void main(String[] args) </a:t>
            </a:r>
          </a:p>
          <a:p>
            <a:pPr/>
            <a:r>
              <a:rPr lang="en-US">
                <a:solidFill>
                  <a:prstClr val="black"/>
                </a:solidFill>
              </a:rPr>
              <a:t>{ </a:t>
            </a:r>
          </a:p>
          <a:p>
            <a:pPr/>
            <a:r>
              <a:rPr lang="en-US">
                <a:solidFill>
                  <a:prstClr val="black"/>
                </a:solidFill>
              </a:rPr>
              <a:t> // Create an object of class and pass the arguments to its constructors. </a:t>
            </a:r>
          </a:p>
          <a:p>
            <a:pPr/>
            <a:r>
              <a:rPr lang="en-US">
                <a:solidFill>
                  <a:prstClr val="black"/>
                </a:solidFill>
              </a:rPr>
              <a:t>      Student st = new Student("Riddhi", "DPS"); </a:t>
            </a:r>
          </a:p>
          <a:p>
            <a:pPr/>
            <a:r>
              <a:rPr lang="en-US">
                <a:solidFill>
                  <a:prstClr val="black"/>
                </a:solidFill>
              </a:rPr>
              <a:t>      Student st2 = new Student("Siddhi", "RSVM", 05); </a:t>
            </a:r>
          </a:p>
          <a:p>
            <a:pPr/>
            <a:r>
              <a:rPr lang="en-US">
                <a:solidFill>
                  <a:prstClr val="black"/>
                </a:solidFill>
              </a:rPr>
              <a:t>       st.details(); </a:t>
            </a:r>
          </a:p>
          <a:p>
            <a:pPr/>
            <a:r>
              <a:rPr lang="en-US">
                <a:solidFill>
                  <a:prstClr val="black"/>
                </a:solidFill>
              </a:rPr>
              <a:t>       st2.details(); </a:t>
            </a:r>
          </a:p>
          <a:p>
            <a:pPr/>
            <a:r>
              <a:rPr lang="en-US">
                <a:solidFill>
                  <a:prstClr val="black"/>
                </a:solidFill>
              </a:rPr>
              <a:t>  } </a:t>
            </a:r>
          </a:p>
          <a:p>
            <a:pPr/>
            <a:r>
              <a:rPr lang="en-US">
                <a:solidFill>
                  <a:prstClr val="black"/>
                </a:solidFill>
              </a:rPr>
              <a:t>}</a:t>
            </a:r>
          </a:p>
        </p:txBody>
      </p:sp>
    </p:spTree>
    <p:extLst>
      <p:ext uri="{BB962C8B-B14F-4D97-AF65-F5344CB8AC3E}">
        <p14:creationId xmlns:p14="http://schemas.microsoft.com/office/powerpoint/2010/main" val="714508214"/>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686937" y="342921"/>
            <a:ext cx="10708943"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10B4B"/>
                </a:solidFill>
              </a:rPr>
              <a:t>2) this: to invoke current class method</a:t>
            </a:r>
          </a:p>
          <a:p>
            <a:pPr/>
            <a:r>
              <a:rPr lang="en-US">
                <a:solidFill>
                  <a:srgbClr val="000000"/>
                </a:solidFill>
              </a:rPr>
              <a:t>You may invoke the method of the current class by using the this keyword. If you don't use the this keyword, compiler automatically adds this keyword while invoking the method. Let's see the example</a:t>
            </a:r>
          </a:p>
        </p:txBody>
      </p:sp>
      <p:pic>
        <p:nvPicPr>
          <p:cNvPr id="3" name="Picture 2"/>
          <p:cNvPicPr>
            <a:picLocks noChangeAspect="1"/>
          </p:cNvPicPr>
          <p:nvPr/>
        </p:nvPicPr>
        <p:blipFill>
          <a:blip r:embed="rId2"/>
          <a:stretch>
            <a:fillRect/>
          </a:stretch>
        </p:blipFill>
        <p:spPr>
          <a:xfrm>
            <a:off x="940416" y="1916159"/>
            <a:ext cx="5451800" cy="2219113"/>
          </a:xfrm>
          <a:prstGeom prst="rect">
            <a:avLst/>
          </a:prstGeom>
        </p:spPr>
      </p:pic>
      <p:sp>
        <p:nvSpPr>
          <p:cNvPr id="7" name="Rectangle 6"/>
          <p:cNvSpPr/>
          <p:nvPr/>
        </p:nvSpPr>
        <p:spPr>
          <a:xfrm>
            <a:off x="7124132" y="1367515"/>
            <a:ext cx="4462818" cy="50783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  </a:t>
            </a:r>
          </a:p>
          <a:p>
            <a:pPr/>
            <a:r>
              <a:rPr lang="en-US">
                <a:solidFill>
                  <a:prstClr val="black"/>
                </a:solidFill>
              </a:rPr>
              <a:t>void m(){System.out.println("hello m");}  </a:t>
            </a:r>
          </a:p>
          <a:p>
            <a:pPr/>
            <a:r>
              <a:rPr lang="en-US">
                <a:solidFill>
                  <a:prstClr val="black"/>
                </a:solidFill>
              </a:rPr>
              <a:t>void n(){  </a:t>
            </a:r>
          </a:p>
          <a:p>
            <a:pPr/>
            <a:r>
              <a:rPr lang="en-US" err="1">
                <a:solidFill>
                  <a:prstClr val="black"/>
                </a:solidFill>
              </a:rPr>
              <a:t>System.out.println("hello n");  </a:t>
            </a:r>
          </a:p>
          <a:p>
            <a:pPr/>
            <a:r>
              <a:rPr lang="en-US">
                <a:solidFill>
                  <a:prstClr val="black"/>
                </a:solidFill>
              </a:rPr>
              <a:t>//m();//same as this.m()  </a:t>
            </a:r>
          </a:p>
          <a:p>
            <a:pPr/>
            <a:r>
              <a:rPr lang="en-US" err="1">
                <a:solidFill>
                  <a:prstClr val="black"/>
                </a:solidFill>
              </a:rPr>
              <a:t>this.m();  </a:t>
            </a:r>
          </a:p>
          <a:p>
            <a:pPr/>
            <a:r>
              <a:rPr lang="en-US">
                <a:solidFill>
                  <a:prstClr val="black"/>
                </a:solidFill>
              </a:rPr>
              <a:t>}  </a:t>
            </a:r>
          </a:p>
          <a:p>
            <a:pPr/>
            <a:r>
              <a:rPr lang="en-US">
                <a:solidFill>
                  <a:prstClr val="black"/>
                </a:solidFill>
              </a:rPr>
              <a:t>}  </a:t>
            </a:r>
          </a:p>
          <a:p>
            <a:pPr/>
            <a:r>
              <a:rPr lang="en-US">
                <a:solidFill>
                  <a:prstClr val="black"/>
                </a:solidFill>
              </a:rPr>
              <a:t>class TestThis4{  </a:t>
            </a:r>
          </a:p>
          <a:p>
            <a:pPr/>
            <a:r>
              <a:rPr lang="en-US">
                <a:solidFill>
                  <a:prstClr val="black"/>
                </a:solidFill>
              </a:rPr>
              <a:t>public static void main(String args[]){  </a:t>
            </a:r>
          </a:p>
          <a:p>
            <a:pPr/>
            <a:r>
              <a:rPr lang="en-US">
                <a:solidFill>
                  <a:prstClr val="black"/>
                </a:solidFill>
              </a:rPr>
              <a:t>A a=new A();  </a:t>
            </a:r>
          </a:p>
          <a:p>
            <a:pPr/>
            <a:r>
              <a:rPr lang="en-US" err="1">
                <a:solidFill>
                  <a:prstClr val="black"/>
                </a:solidFill>
              </a:rPr>
              <a:t>a.n();  </a:t>
            </a:r>
          </a:p>
          <a:p>
            <a:pPr/>
            <a:r>
              <a:rPr lang="en-US">
                <a:solidFill>
                  <a:prstClr val="black"/>
                </a:solidFill>
              </a:rPr>
              <a:t>}}  </a:t>
            </a:r>
          </a:p>
          <a:p>
            <a:pPr/>
            <a:endParaRPr lang="en-US">
              <a:solidFill>
                <a:prstClr val="black"/>
              </a:solidFill>
            </a:endParaRPr>
          </a:p>
          <a:p>
            <a:pPr/>
            <a:r>
              <a:rPr lang="en-US" b="1">
                <a:solidFill>
                  <a:prstClr val="black"/>
                </a:solidFill>
              </a:rPr>
              <a:t>Output:</a:t>
            </a:r>
          </a:p>
          <a:p>
            <a:pPr/>
            <a:endParaRPr lang="en-US" b="1">
              <a:solidFill>
                <a:prstClr val="black"/>
              </a:solidFill>
            </a:endParaRPr>
          </a:p>
          <a:p>
            <a:pPr/>
            <a:r>
              <a:rPr lang="en-US" b="1">
                <a:solidFill>
                  <a:prstClr val="black"/>
                </a:solidFill>
              </a:rPr>
              <a:t>hello n</a:t>
            </a:r>
          </a:p>
          <a:p>
            <a:pPr/>
            <a:r>
              <a:rPr lang="en-US" b="1">
                <a:solidFill>
                  <a:prstClr val="black"/>
                </a:solidFill>
              </a:rPr>
              <a:t>hello m</a:t>
            </a:r>
          </a:p>
        </p:txBody>
      </p:sp>
    </p:spTree>
    <p:extLst>
      <p:ext uri="{BB962C8B-B14F-4D97-AF65-F5344CB8AC3E}">
        <p14:creationId xmlns:p14="http://schemas.microsoft.com/office/powerpoint/2010/main" val="990542028"/>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6119" t="24864" r="40224" b="20383"/>
          <a:stretch>
            <a:fillRect/>
          </a:stretch>
        </p:blipFill>
        <p:spPr>
          <a:xfrm>
            <a:off x="559559" y="1596788"/>
            <a:ext cx="5336276" cy="3762758"/>
          </a:xfrm>
          <a:prstGeom prst="rect">
            <a:avLst/>
          </a:prstGeom>
        </p:spPr>
      </p:pic>
      <p:pic>
        <p:nvPicPr>
          <p:cNvPr id="5" name="Picture 4"/>
          <p:cNvPicPr>
            <a:picLocks noChangeAspect="1"/>
          </p:cNvPicPr>
          <p:nvPr/>
        </p:nvPicPr>
        <p:blipFill>
          <a:blip r:embed="rId3"/>
          <a:srcRect l="18582" t="25460" r="42015" b="21776"/>
          <a:stretch>
            <a:fillRect/>
          </a:stretch>
        </p:blipFill>
        <p:spPr>
          <a:xfrm>
            <a:off x="6714698" y="1528547"/>
            <a:ext cx="4804012" cy="3616658"/>
          </a:xfrm>
          <a:prstGeom prst="rect">
            <a:avLst/>
          </a:prstGeom>
        </p:spPr>
      </p:pic>
      <p:sp>
        <p:nvSpPr>
          <p:cNvPr id="6" name="Rectangle 5"/>
          <p:cNvSpPr/>
          <p:nvPr/>
        </p:nvSpPr>
        <p:spPr>
          <a:xfrm>
            <a:off x="536812" y="493047"/>
            <a:ext cx="9726304"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610B4B"/>
                </a:solidFill>
              </a:rPr>
              <a:t>3) this() : to invoke current class constructor</a:t>
            </a:r>
          </a:p>
          <a:p>
            <a:pPr/>
            <a:r>
              <a:rPr lang="en-US">
                <a:solidFill>
                  <a:srgbClr val="000000"/>
                </a:solidFill>
              </a:rPr>
              <a:t>The this() constructor call can be used to invoke the current class constructor. It is used to reuse the constructor. In other words, it is used for </a:t>
            </a:r>
            <a:r>
              <a:rPr lang="en-US" b="1">
                <a:solidFill>
                  <a:srgbClr val="000000"/>
                </a:solidFill>
              </a:rPr>
              <a:t>constructor chaining.</a:t>
            </a:r>
          </a:p>
        </p:txBody>
      </p:sp>
    </p:spTree>
    <p:extLst>
      <p:ext uri="{BB962C8B-B14F-4D97-AF65-F5344CB8AC3E}">
        <p14:creationId xmlns:p14="http://schemas.microsoft.com/office/powerpoint/2010/main" val="2041660077"/>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678525" y="610462"/>
            <a:ext cx="8911687" cy="467711"/>
          </a:xfrm>
        </p:spPr>
        <p:txBody>
          <a:bodyPr>
            <a:normAutofit/>
          </a:bodyPr>
          <a:lstStyle>
            <a:defPPr/>
          </a:lstStyle>
          <a:p>
            <a:r>
              <a:rPr lang="en-US" sz="2000" b="1">
                <a:solidFill>
                  <a:schemeClr val="bg1">
                    <a:lumMod val="50000"/>
                  </a:schemeClr>
                </a:solidFill>
              </a:rPr>
              <a:t>Assigning Object Reference Variables</a:t>
            </a: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806052" y="1227499"/>
            <a:ext cx="7897505"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latin typeface="Perpetua" panose="02020502060401020303" pitchFamily="18" charset="0"/>
              </a:rPr>
              <a:t>Object reference variables act differently than you might expect when an assignment takes</a:t>
            </a:r>
          </a:p>
          <a:p>
            <a:pPr/>
            <a:r>
              <a:rPr lang="en-US">
                <a:solidFill>
                  <a:prstClr val="black"/>
                </a:solidFill>
                <a:latin typeface="Perpetua" panose="02020502060401020303" pitchFamily="18" charset="0"/>
              </a:rPr>
              <a:t>place. For example, what do you think the following fragment does?</a:t>
            </a:r>
          </a:p>
          <a:p>
            <a:pPr/>
            <a:endParaRPr lang="en-US">
              <a:solidFill>
                <a:prstClr val="black"/>
              </a:solidFill>
              <a:latin typeface="Perpetua" panose="02020502060401020303" pitchFamily="18" charset="0"/>
            </a:endParaRPr>
          </a:p>
          <a:p>
            <a:pPr/>
            <a:r>
              <a:rPr lang="en-US" b="1">
                <a:solidFill>
                  <a:prstClr val="black"/>
                </a:solidFill>
                <a:latin typeface="Perpetua" panose="02020502060401020303" pitchFamily="18" charset="0"/>
              </a:rPr>
              <a:t>Box b1 = new Box();</a:t>
            </a:r>
          </a:p>
          <a:p>
            <a:pPr/>
            <a:r>
              <a:rPr lang="en-US" b="1">
                <a:solidFill>
                  <a:prstClr val="black"/>
                </a:solidFill>
                <a:latin typeface="Perpetua" panose="02020502060401020303" pitchFamily="18" charset="0"/>
              </a:rPr>
              <a:t>Box b2 = b1;</a:t>
            </a:r>
          </a:p>
          <a:p>
            <a:pPr/>
            <a:endParaRPr lang="en-US" b="1">
              <a:solidFill>
                <a:prstClr val="black"/>
              </a:solidFill>
              <a:latin typeface="Perpetua" panose="02020502060401020303" pitchFamily="18" charset="0"/>
            </a:endParaRPr>
          </a:p>
          <a:p>
            <a:pPr/>
            <a:r>
              <a:rPr lang="en-US">
                <a:solidFill>
                  <a:prstClr val="black"/>
                </a:solidFill>
                <a:latin typeface="Perpetua" panose="02020502060401020303" pitchFamily="18" charset="0"/>
              </a:rPr>
              <a:t>You might think that b2 is being assigned a reference to a copy of the object referred to by</a:t>
            </a:r>
          </a:p>
          <a:p>
            <a:pPr/>
            <a:r>
              <a:rPr lang="en-US">
                <a:solidFill>
                  <a:prstClr val="black"/>
                </a:solidFill>
                <a:latin typeface="Perpetua" panose="02020502060401020303" pitchFamily="18" charset="0"/>
              </a:rPr>
              <a:t>b1. That is, you might think that b1 and b2 refer to separate and distinct objects. However,</a:t>
            </a:r>
          </a:p>
          <a:p>
            <a:pPr/>
            <a:r>
              <a:rPr lang="en-US">
                <a:solidFill>
                  <a:prstClr val="black"/>
                </a:solidFill>
                <a:latin typeface="Perpetua" panose="02020502060401020303" pitchFamily="18" charset="0"/>
              </a:rPr>
              <a:t>this would be wrong. Instead, after this fragment executes, b1 and b2 will both refer to the</a:t>
            </a:r>
          </a:p>
          <a:p>
            <a:pPr/>
            <a:r>
              <a:rPr lang="en-US">
                <a:solidFill>
                  <a:prstClr val="black"/>
                </a:solidFill>
                <a:latin typeface="Perpetua" panose="02020502060401020303" pitchFamily="18" charset="0"/>
              </a:rPr>
              <a:t>same object. </a:t>
            </a:r>
          </a:p>
        </p:txBody>
      </p:sp>
      <p:pic>
        <p:nvPicPr>
          <p:cNvPr id="6" name="Picture 5"/>
          <p:cNvPicPr>
            <a:picLocks noChangeAspect="1"/>
          </p:cNvPicPr>
          <p:nvPr/>
        </p:nvPicPr>
        <p:blipFill>
          <a:blip r:embed="rId3"/>
          <a:srcRect l="45783" t="40394" r="17500" b="35714"/>
          <a:stretch>
            <a:fillRect/>
          </a:stretch>
        </p:blipFill>
        <p:spPr>
          <a:xfrm>
            <a:off x="6346210" y="4189863"/>
            <a:ext cx="4476465" cy="1637731"/>
          </a:xfrm>
          <a:prstGeom prst="rect">
            <a:avLst/>
          </a:prstGeom>
        </p:spPr>
      </p:pic>
    </p:spTree>
    <p:extLst>
      <p:ext uri="{BB962C8B-B14F-4D97-AF65-F5344CB8AC3E}">
        <p14:creationId xmlns:p14="http://schemas.microsoft.com/office/powerpoint/2010/main" val="1377288639"/>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74209" y="777922"/>
            <a:ext cx="9730403" cy="1127078"/>
          </a:xfrm>
        </p:spPr>
        <p:txBody>
          <a:bodyPr>
            <a:noAutofit/>
          </a:bodyPr>
          <a:lstStyle>
            <a:defPPr/>
          </a:lstStyle>
          <a:p>
            <a:pPr/>
            <a:r>
              <a:rPr lang="en-US" sz="1800" b="1">
                <a:solidFill>
                  <a:schemeClr val="bg1">
                    <a:lumMod val="50000"/>
                  </a:schemeClr>
                </a:solidFill>
              </a:rPr>
              <a:t>Array of Objects in Java</a:t>
            </a:r>
            <a:br>
              <a:rPr lang="en-US" sz="1800" b="1">
                <a:solidFill>
                  <a:schemeClr val="bg1">
                    <a:lumMod val="50000"/>
                  </a:schemeClr>
                </a:solidFill>
              </a:rPr>
            </a:br>
            <a:br>
              <a:rPr lang="en-US" sz="1600"/>
            </a:br>
            <a:r>
              <a:rPr lang="en-US" sz="1600"/>
              <a:t>Java is an object-oriented programming language. Most of the work done with the help of objects. We know that an array is a collection of the same data type that dynamically creates objects and can have elements of primitive types. Java allows us to store objects in an array. In Java, the class is also a user-defined data type. </a:t>
            </a:r>
            <a:r>
              <a:rPr lang="en-US" sz="1600" b="1"/>
              <a:t>An array that contains class type elements are known as an array of objects. It stores the reference variable of the object.</a:t>
            </a: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pic>
        <p:nvPicPr>
          <p:cNvPr id="1026" name="Picture 2" descr="How to Create Array of Objects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2536" y="2816580"/>
            <a:ext cx="428625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872877"/>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19618" y="313898"/>
            <a:ext cx="9730403" cy="1127078"/>
          </a:xfrm>
        </p:spPr>
        <p:txBody>
          <a:bodyPr>
            <a:noAutofit/>
          </a:bodyPr>
          <a:lstStyle>
            <a:defPPr/>
          </a:lstStyle>
          <a:p>
            <a:pPr/>
            <a:r>
              <a:rPr lang="en-US" sz="1800" b="1">
                <a:solidFill>
                  <a:schemeClr val="bg1">
                    <a:lumMod val="50000"/>
                  </a:schemeClr>
                </a:solidFill>
              </a:rPr>
              <a:t>Array of Objects in Java</a:t>
            </a:r>
            <a:br>
              <a:rPr lang="en-US" sz="1800" b="1">
                <a:solidFill>
                  <a:schemeClr val="bg1">
                    <a:lumMod val="50000"/>
                  </a:schemeClr>
                </a:solidFill>
              </a:rPr>
            </a:br>
            <a:br>
              <a:rPr lang="en-US" sz="1600"/>
            </a:br>
            <a:endParaRPr lang="en-US" sz="1600" b="1"/>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3" name="Rectangle 2"/>
          <p:cNvSpPr/>
          <p:nvPr/>
        </p:nvSpPr>
        <p:spPr>
          <a:xfrm>
            <a:off x="6168788" y="0"/>
            <a:ext cx="6023212" cy="72943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latin typeface="Perpetua" panose="02020502060401020303" pitchFamily="18" charset="0"/>
              </a:rPr>
              <a:t>public class ArrayOfObjects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public static void main(String args[])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//create an array of product object   </a:t>
            </a:r>
          </a:p>
          <a:p>
            <a:pPr/>
            <a:r>
              <a:rPr lang="en-US">
                <a:solidFill>
                  <a:prstClr val="black"/>
                </a:solidFill>
                <a:latin typeface="Perpetua" panose="02020502060401020303" pitchFamily="18" charset="0"/>
              </a:rPr>
              <a:t>Product[] obj = new Product[5] ;  </a:t>
            </a:r>
          </a:p>
          <a:p>
            <a:pPr/>
            <a:r>
              <a:rPr lang="en-US">
                <a:solidFill>
                  <a:prstClr val="black"/>
                </a:solidFill>
                <a:latin typeface="Perpetua" panose="02020502060401020303" pitchFamily="18" charset="0"/>
              </a:rPr>
              <a:t>//create &amp; initialize actual product objects using constructor  </a:t>
            </a:r>
          </a:p>
          <a:p>
            <a:pPr/>
            <a:r>
              <a:rPr lang="en-US" err="1">
                <a:solidFill>
                  <a:prstClr val="black"/>
                </a:solidFill>
                <a:latin typeface="Perpetua" panose="02020502060401020303" pitchFamily="18" charset="0"/>
              </a:rPr>
              <a:t>obj[0] = new Product(23907,"Dell Laptop");  </a:t>
            </a:r>
          </a:p>
          <a:p>
            <a:pPr/>
            <a:r>
              <a:rPr lang="en-US" err="1">
                <a:solidFill>
                  <a:prstClr val="black"/>
                </a:solidFill>
                <a:latin typeface="Perpetua" panose="02020502060401020303" pitchFamily="18" charset="0"/>
              </a:rPr>
              <a:t>obj[1] = new Product(91240,"HP 630");  </a:t>
            </a:r>
          </a:p>
          <a:p>
            <a:pPr/>
            <a:r>
              <a:rPr lang="en-US" err="1">
                <a:solidFill>
                  <a:prstClr val="black"/>
                </a:solidFill>
                <a:latin typeface="Perpetua" panose="02020502060401020303" pitchFamily="18" charset="0"/>
              </a:rPr>
              <a:t>obj[2] = new Product(29823,"LG OLED TV");  </a:t>
            </a:r>
          </a:p>
          <a:p>
            <a:pPr/>
            <a:r>
              <a:rPr lang="en-US" err="1">
                <a:solidFill>
                  <a:prstClr val="black"/>
                </a:solidFill>
                <a:latin typeface="Perpetua" panose="02020502060401020303" pitchFamily="18" charset="0"/>
              </a:rPr>
              <a:t>obj[3] = new Product(11908,"MI Note Pro Max 9");  </a:t>
            </a:r>
          </a:p>
          <a:p>
            <a:pPr/>
            <a:r>
              <a:rPr lang="en-US" err="1">
                <a:solidFill>
                  <a:prstClr val="black"/>
                </a:solidFill>
                <a:latin typeface="Perpetua" panose="02020502060401020303" pitchFamily="18" charset="0"/>
              </a:rPr>
              <a:t>obj[4] = new Product(43590,"Kingston USB");  </a:t>
            </a:r>
          </a:p>
          <a:p>
            <a:pPr/>
            <a:r>
              <a:rPr lang="en-US">
                <a:solidFill>
                  <a:prstClr val="black"/>
                </a:solidFill>
                <a:latin typeface="Perpetua" panose="02020502060401020303" pitchFamily="18" charset="0"/>
              </a:rPr>
              <a:t>//display the product object data  </a:t>
            </a:r>
          </a:p>
          <a:p>
            <a:pPr/>
            <a:r>
              <a:rPr lang="en-US" err="1">
                <a:solidFill>
                  <a:prstClr val="black"/>
                </a:solidFill>
                <a:latin typeface="Perpetua" panose="02020502060401020303" pitchFamily="18" charset="0"/>
              </a:rPr>
              <a:t>System.out.println("Product Object 1:");  </a:t>
            </a:r>
          </a:p>
          <a:p>
            <a:pPr/>
            <a:r>
              <a:rPr lang="en-US" err="1">
                <a:solidFill>
                  <a:prstClr val="black"/>
                </a:solidFill>
                <a:latin typeface="Perpetua" panose="02020502060401020303" pitchFamily="18" charset="0"/>
              </a:rPr>
              <a:t>obj[0].display();  </a:t>
            </a:r>
          </a:p>
          <a:p>
            <a:pPr/>
            <a:r>
              <a:rPr lang="en-US" err="1">
                <a:solidFill>
                  <a:prstClr val="black"/>
                </a:solidFill>
                <a:latin typeface="Perpetua" panose="02020502060401020303" pitchFamily="18" charset="0"/>
              </a:rPr>
              <a:t>System.out.println("Product Object 2:");  </a:t>
            </a:r>
          </a:p>
          <a:p>
            <a:pPr/>
            <a:r>
              <a:rPr lang="en-US" err="1">
                <a:solidFill>
                  <a:prstClr val="black"/>
                </a:solidFill>
                <a:latin typeface="Perpetua" panose="02020502060401020303" pitchFamily="18" charset="0"/>
              </a:rPr>
              <a:t>obj[1].display();  </a:t>
            </a:r>
          </a:p>
          <a:p>
            <a:pPr/>
            <a:r>
              <a:rPr lang="en-US" err="1">
                <a:solidFill>
                  <a:prstClr val="black"/>
                </a:solidFill>
                <a:latin typeface="Perpetua" panose="02020502060401020303" pitchFamily="18" charset="0"/>
              </a:rPr>
              <a:t>System.out.println("Product Object 3:");  </a:t>
            </a:r>
          </a:p>
          <a:p>
            <a:pPr/>
            <a:r>
              <a:rPr lang="en-US" err="1">
                <a:solidFill>
                  <a:prstClr val="black"/>
                </a:solidFill>
                <a:latin typeface="Perpetua" panose="02020502060401020303" pitchFamily="18" charset="0"/>
              </a:rPr>
              <a:t>obj[2].display();  </a:t>
            </a:r>
          </a:p>
          <a:p>
            <a:pPr/>
            <a:r>
              <a:rPr lang="en-US" err="1">
                <a:solidFill>
                  <a:prstClr val="black"/>
                </a:solidFill>
                <a:latin typeface="Perpetua" panose="02020502060401020303" pitchFamily="18" charset="0"/>
              </a:rPr>
              <a:t>System.out.println("Product Object 4:");  </a:t>
            </a:r>
          </a:p>
          <a:p>
            <a:pPr/>
            <a:r>
              <a:rPr lang="en-US" err="1">
                <a:solidFill>
                  <a:prstClr val="black"/>
                </a:solidFill>
                <a:latin typeface="Perpetua" panose="02020502060401020303" pitchFamily="18" charset="0"/>
              </a:rPr>
              <a:t>obj[3].display();  </a:t>
            </a:r>
          </a:p>
          <a:p>
            <a:pPr/>
            <a:r>
              <a:rPr lang="en-US" err="1">
                <a:solidFill>
                  <a:prstClr val="black"/>
                </a:solidFill>
                <a:latin typeface="Perpetua" panose="02020502060401020303" pitchFamily="18" charset="0"/>
              </a:rPr>
              <a:t>System.out.println("Product Object 5:");  </a:t>
            </a:r>
          </a:p>
          <a:p>
            <a:pPr/>
            <a:r>
              <a:rPr lang="en-US" err="1">
                <a:solidFill>
                  <a:prstClr val="black"/>
                </a:solidFill>
                <a:latin typeface="Perpetua" panose="02020502060401020303" pitchFamily="18" charset="0"/>
              </a:rPr>
              <a:t>obj[4].display();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  </a:t>
            </a:r>
          </a:p>
        </p:txBody>
      </p:sp>
      <p:sp>
        <p:nvSpPr>
          <p:cNvPr id="5" name="Rectangle 4"/>
          <p:cNvSpPr/>
          <p:nvPr/>
        </p:nvSpPr>
        <p:spPr>
          <a:xfrm>
            <a:off x="1792406" y="987401"/>
            <a:ext cx="4676632" cy="48013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latin typeface="Perpetua" panose="02020502060401020303" pitchFamily="18" charset="0"/>
              </a:rPr>
              <a:t>class Product  </a:t>
            </a:r>
          </a:p>
          <a:p>
            <a:pPr/>
            <a:r>
              <a:rPr lang="en-US">
                <a:solidFill>
                  <a:prstClr val="black"/>
                </a:solidFill>
                <a:latin typeface="Perpetua" panose="02020502060401020303" pitchFamily="18" charset="0"/>
              </a:rPr>
              <a:t>{  </a:t>
            </a:r>
          </a:p>
          <a:p>
            <a:pPr/>
            <a:r>
              <a:rPr lang="en-US" err="1">
                <a:solidFill>
                  <a:prstClr val="black"/>
                </a:solidFill>
                <a:latin typeface="Perpetua" panose="02020502060401020303" pitchFamily="18" charset="0"/>
              </a:rPr>
              <a:t>int pro_Id;  </a:t>
            </a:r>
          </a:p>
          <a:p>
            <a:pPr/>
            <a:r>
              <a:rPr lang="en-US">
                <a:solidFill>
                  <a:prstClr val="black"/>
                </a:solidFill>
                <a:latin typeface="Perpetua" panose="02020502060401020303" pitchFamily="18" charset="0"/>
              </a:rPr>
              <a:t>String pro_name;  </a:t>
            </a:r>
          </a:p>
          <a:p>
            <a:pPr/>
            <a:r>
              <a:rPr lang="en-US">
                <a:solidFill>
                  <a:prstClr val="black"/>
                </a:solidFill>
                <a:latin typeface="Perpetua" panose="02020502060401020303" pitchFamily="18" charset="0"/>
              </a:rPr>
              <a:t>//Product class constructor  </a:t>
            </a:r>
          </a:p>
          <a:p>
            <a:pPr/>
            <a:r>
              <a:rPr lang="en-US">
                <a:solidFill>
                  <a:prstClr val="black"/>
                </a:solidFill>
                <a:latin typeface="Perpetua" panose="02020502060401020303" pitchFamily="18" charset="0"/>
              </a:rPr>
              <a:t>Product(int pid, String n)  </a:t>
            </a:r>
          </a:p>
          <a:p>
            <a:pPr/>
            <a:r>
              <a:rPr lang="en-US">
                <a:solidFill>
                  <a:prstClr val="black"/>
                </a:solidFill>
                <a:latin typeface="Perpetua" panose="02020502060401020303" pitchFamily="18" charset="0"/>
              </a:rPr>
              <a:t>{  </a:t>
            </a:r>
          </a:p>
          <a:p>
            <a:pPr/>
            <a:r>
              <a:rPr lang="en-US" err="1">
                <a:solidFill>
                  <a:prstClr val="black"/>
                </a:solidFill>
                <a:latin typeface="Perpetua" panose="02020502060401020303" pitchFamily="18" charset="0"/>
              </a:rPr>
              <a:t>pro_Id = pid;  </a:t>
            </a:r>
          </a:p>
          <a:p>
            <a:pPr/>
            <a:r>
              <a:rPr lang="en-US" err="1">
                <a:solidFill>
                  <a:prstClr val="black"/>
                </a:solidFill>
                <a:latin typeface="Perpetua" panose="02020502060401020303" pitchFamily="18" charset="0"/>
              </a:rPr>
              <a:t>pro_name = n;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public void display()  </a:t>
            </a:r>
          </a:p>
          <a:p>
            <a:pPr/>
            <a:r>
              <a:rPr lang="en-US">
                <a:solidFill>
                  <a:prstClr val="black"/>
                </a:solidFill>
                <a:latin typeface="Perpetua" panose="02020502060401020303" pitchFamily="18" charset="0"/>
              </a:rPr>
              <a:t>{  </a:t>
            </a:r>
          </a:p>
          <a:p>
            <a:pPr/>
            <a:r>
              <a:rPr lang="en-US" err="1">
                <a:solidFill>
                  <a:prstClr val="black"/>
                </a:solidFill>
                <a:latin typeface="Perpetua" panose="02020502060401020303" pitchFamily="18" charset="0"/>
              </a:rPr>
              <a:t>System.out.print("Product Id = "+pro_Id + "  " + " Product Name = "+pro_name);  </a:t>
            </a:r>
          </a:p>
          <a:p>
            <a:pPr/>
            <a:r>
              <a:rPr lang="en-US" err="1">
                <a:solidFill>
                  <a:prstClr val="black"/>
                </a:solidFill>
                <a:latin typeface="Perpetua" panose="02020502060401020303" pitchFamily="18" charset="0"/>
              </a:rPr>
              <a:t>System.out.println();  </a:t>
            </a:r>
          </a:p>
          <a:p>
            <a:pPr/>
            <a:r>
              <a:rPr lang="en-US">
                <a:solidFill>
                  <a:prstClr val="black"/>
                </a:solidFill>
                <a:latin typeface="Perpetua" panose="02020502060401020303" pitchFamily="18" charset="0"/>
              </a:rPr>
              <a:t>}  </a:t>
            </a:r>
          </a:p>
          <a:p>
            <a:pPr/>
            <a:r>
              <a:rPr lang="en-US">
                <a:solidFill>
                  <a:prstClr val="black"/>
                </a:solidFill>
                <a:latin typeface="Perpetua" panose="02020502060401020303" pitchFamily="18" charset="0"/>
              </a:rPr>
              <a:t>}  </a:t>
            </a:r>
          </a:p>
        </p:txBody>
      </p:sp>
    </p:spTree>
    <p:extLst>
      <p:ext uri="{BB962C8B-B14F-4D97-AF65-F5344CB8AC3E}">
        <p14:creationId xmlns:p14="http://schemas.microsoft.com/office/powerpoint/2010/main" val="2333868509"/>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a:t>	</a:t>
            </a:r>
            <a:r>
              <a:rPr lang="en-US" sz="2400" b="1"/>
              <a:t>Presented By</a:t>
            </a:r>
            <a:r>
              <a:rPr lang="en-US" sz="2900"/>
              <a:t>	</a:t>
            </a:r>
            <a:r>
              <a:rPr lang="en-US"/>
              <a:t>			       </a:t>
            </a:r>
            <a:r>
              <a:rPr lang="en-US" sz="2800" err="1"/>
              <a:t>Sudeshna Kundu (Mondal)</a:t>
            </a:r>
          </a:p>
        </p:txBody>
      </p:sp>
      <p:sp>
        <p:nvSpPr>
          <p:cNvPr id="2" name="Title 1"/>
          <p:cNvSpPr>
            <a:spLocks noGrp="1"/>
          </p:cNvSpPr>
          <p:nvPr>
            <p:ph type="ctrTitle"/>
          </p:nvPr>
        </p:nvSpPr>
        <p:spPr/>
        <p:txBody>
          <a:bodyPr/>
          <a:lstStyle>
            <a:defPPr/>
          </a:lstStyle>
          <a:p>
            <a:pPr/>
            <a:r>
              <a:rPr lang="en-US"/>
              <a:t>Object Oriented Programming using JAVA</a:t>
            </a:r>
          </a:p>
        </p:txBody>
      </p:sp>
    </p:spTree>
    <p:extLst>
      <p:ext uri="{BB962C8B-B14F-4D97-AF65-F5344CB8AC3E}">
        <p14:creationId xmlns:p14="http://schemas.microsoft.com/office/powerpoint/2010/main" val="3287337996"/>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914519" y="1257299"/>
            <a:ext cx="9615494" cy="1228725"/>
          </a:xfrm>
        </p:spPr>
        <p:txBody>
          <a:bodyPr>
            <a:noAutofit/>
          </a:bodyPr>
          <a:lstStyle>
            <a:defPPr/>
          </a:lstStyle>
          <a:p>
            <a:pPr/>
            <a:r>
              <a:rPr lang="en-US" sz="1600" b="1"/>
              <a:t>Polymorphism</a:t>
            </a:r>
          </a:p>
          <a:p>
            <a:pPr marL="0" indent="0">
              <a:buNone/>
            </a:pPr>
            <a:r>
              <a:rPr lang="en-US" sz="1600"/>
              <a:t>Polymorphism is the ability of an object to </a:t>
            </a:r>
            <a:r>
              <a:rPr lang="en-US" sz="1600" b="1"/>
              <a:t>one task is performed by different ways</a:t>
            </a:r>
            <a:r>
              <a:rPr lang="en-US" sz="1600"/>
              <a:t>. For example: to draw something e.g. shape or rectangle etc.</a:t>
            </a:r>
          </a:p>
          <a:p>
            <a:pPr marL="0" indent="0">
              <a:buNone/>
            </a:pPr>
            <a:r>
              <a:rPr lang="en-US" sz="1600"/>
              <a:t>In java, we use method overloading and method overriding to achieve polymorphism.</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p:txBody>
      </p:sp>
      <p:sp>
        <p:nvSpPr>
          <p:cNvPr id="4"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5" name="Picture 4"/>
          <p:cNvPicPr>
            <a:picLocks noChangeAspect="1"/>
          </p:cNvPicPr>
          <p:nvPr/>
        </p:nvPicPr>
        <p:blipFill>
          <a:blip r:embed="rId2"/>
          <a:stretch>
            <a:fillRect/>
          </a:stretch>
        </p:blipFill>
        <p:spPr>
          <a:xfrm>
            <a:off x="6868178" y="3095345"/>
            <a:ext cx="5150962" cy="2969279"/>
          </a:xfrm>
          <a:prstGeom prst="rect">
            <a:avLst/>
          </a:prstGeom>
        </p:spPr>
      </p:pic>
      <p:pic>
        <p:nvPicPr>
          <p:cNvPr id="8" name="Picture 7" descr="Untitled.png"/>
          <p:cNvPicPr>
            <a:picLocks noChangeAspect="1"/>
          </p:cNvPicPr>
          <p:nvPr/>
        </p:nvPicPr>
        <p:blipFill>
          <a:blip r:embed="rId3"/>
          <a:stretch>
            <a:fillRect/>
          </a:stretch>
        </p:blipFill>
        <p:spPr>
          <a:xfrm>
            <a:off x="1979748" y="3102708"/>
            <a:ext cx="4763165" cy="2857899"/>
          </a:xfrm>
          <a:prstGeom prst="rect">
            <a:avLst/>
          </a:prstGeom>
        </p:spPr>
      </p:pic>
    </p:spTree>
    <p:extLst>
      <p:ext uri="{BB962C8B-B14F-4D97-AF65-F5344CB8AC3E}">
        <p14:creationId xmlns:p14="http://schemas.microsoft.com/office/powerpoint/2010/main" val="560048328"/>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22914" y="356525"/>
            <a:ext cx="10363200" cy="1143000"/>
          </a:xfrm>
        </p:spPr>
        <p:txBody>
          <a:bodyPr>
            <a:normAutofit fontScale="90000"/>
          </a:bodyPr>
          <a:lstStyle>
            <a:defPPr/>
          </a:lstStyle>
          <a:p>
            <a:r>
              <a:rPr lang="en-US"/>
              <a:t>Java Variables</a:t>
            </a:r>
            <a:br>
              <a:rPr lang="en-US"/>
            </a:br>
            <a:endParaRPr lang="en-US"/>
          </a:p>
        </p:txBody>
      </p:sp>
      <p:sp>
        <p:nvSpPr>
          <p:cNvPr id="3" name="Content Placeholder 2"/>
          <p:cNvSpPr>
            <a:spLocks noGrp="1"/>
          </p:cNvSpPr>
          <p:nvPr>
            <p:ph sz="quarter" idx="1"/>
          </p:nvPr>
        </p:nvSpPr>
        <p:spPr>
          <a:xfrm>
            <a:off x="318448" y="1133902"/>
            <a:ext cx="11582400" cy="4572000"/>
          </a:xfrm>
        </p:spPr>
        <p:txBody>
          <a:bodyPr/>
          <a:lstStyle>
            <a:defPPr/>
          </a:lstStyle>
          <a:p>
            <a:pPr/>
            <a:r>
              <a:rPr lang="en-US" b="1"/>
              <a:t>Types of  Variables</a:t>
            </a:r>
          </a:p>
          <a:p>
            <a:pPr marL="0" indent="0">
              <a:buNone/>
            </a:pPr>
            <a:r>
              <a:rPr lang="en-US"/>
              <a:t>    There are three types of variables in Java:</a:t>
            </a:r>
          </a:p>
          <a:p>
            <a:pPr lvl="1"/>
            <a:r>
              <a:rPr lang="en-US"/>
              <a:t>local variable</a:t>
            </a:r>
          </a:p>
          <a:p>
            <a:pPr lvl="1"/>
            <a:r>
              <a:rPr lang="en-US"/>
              <a:t>instance variable</a:t>
            </a:r>
          </a:p>
          <a:p>
            <a:pPr lvl="1"/>
            <a:r>
              <a:rPr lang="en-US"/>
              <a:t>static variable</a:t>
            </a:r>
          </a:p>
        </p:txBody>
      </p:sp>
      <p:pic>
        <p:nvPicPr>
          <p:cNvPr id="1026" name="Picture 2" descr="types of variables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0207" y="255280"/>
            <a:ext cx="2792342" cy="2916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6686" y="3957557"/>
            <a:ext cx="6096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ü"/>
            </a:pPr>
            <a:r>
              <a:rPr lang="en-US">
                <a:solidFill>
                  <a:prstClr val="black"/>
                </a:solidFill>
              </a:rPr>
              <a:t>A variable in Java is a container that holds the value during the execution of Java program. In other words, Variable is the name of the memory location reserved for storing value.</a:t>
            </a:r>
          </a:p>
          <a:p>
            <a:pPr marL="285750" indent="-285750">
              <a:buFont typeface="Wingdings" pitchFamily="2" charset="2"/>
              <a:buChar char="ü"/>
            </a:pPr>
            <a:endParaRPr lang="en-US">
              <a:solidFill>
                <a:prstClr val="black"/>
              </a:solidFill>
            </a:endParaRPr>
          </a:p>
          <a:p>
            <a:pPr marL="285750" indent="-285750">
              <a:buFont typeface="Wingdings" pitchFamily="2" charset="2"/>
              <a:buChar char="ü"/>
            </a:pPr>
            <a:r>
              <a:rPr lang="en-US">
                <a:solidFill>
                  <a:prstClr val="black"/>
                </a:solidFill>
              </a:rPr>
              <a:t>Each variable in Java has a specific type that determines size of the memory. The size of the memory reserved depends on the data type</a:t>
            </a:r>
          </a:p>
        </p:txBody>
      </p:sp>
      <p:pic>
        <p:nvPicPr>
          <p:cNvPr id="1028" name="Picture 4" descr="Variables in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4172" y="3816210"/>
            <a:ext cx="4297890" cy="20796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263977403"/>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22914" y="356525"/>
            <a:ext cx="10363200" cy="1143000"/>
          </a:xfrm>
        </p:spPr>
        <p:txBody>
          <a:bodyPr>
            <a:normAutofit fontScale="90000"/>
          </a:bodyPr>
          <a:lstStyle>
            <a:defPPr/>
          </a:lstStyle>
          <a:p>
            <a:r>
              <a:rPr lang="en-US"/>
              <a:t>Java Variables</a:t>
            </a:r>
            <a:br>
              <a:rPr lang="en-US"/>
            </a:br>
            <a:endParaRPr lang="en-US"/>
          </a:p>
        </p:txBody>
      </p:sp>
      <p:pic>
        <p:nvPicPr>
          <p:cNvPr id="2050" name="Picture 2" descr="https://www.atnyla.com/library/java/variables-in-java/variable-initialization-and-declaration-in-java/int-data-type-in-java-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7963" y="861491"/>
            <a:ext cx="4935040" cy="2775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tnyla.com/library/java/variables-in-java/variable-initialization-and-declaration-in-java/int-data-type-in-java-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6335" y="806901"/>
            <a:ext cx="4981432" cy="28020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1719053913"/>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8135" t="16303" r="17947" b="9632"/>
          <a:stretch>
            <a:fillRect/>
          </a:stretch>
        </p:blipFill>
        <p:spPr>
          <a:xfrm>
            <a:off x="464024" y="586854"/>
            <a:ext cx="5868537" cy="382328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rcRect l="17575" t="13315" r="17947" b="7442"/>
          <a:stretch>
            <a:fillRect/>
          </a:stretch>
        </p:blipFill>
        <p:spPr>
          <a:xfrm>
            <a:off x="6725809" y="573205"/>
            <a:ext cx="4751958" cy="3862317"/>
          </a:xfrm>
          <a:prstGeom prst="rect">
            <a:avLst/>
          </a:prstGeom>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3900145378"/>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7351" t="6744" r="12350" b="11425"/>
          <a:stretch>
            <a:fillRect/>
          </a:stretch>
        </p:blipFill>
        <p:spPr>
          <a:xfrm>
            <a:off x="532262" y="423081"/>
            <a:ext cx="5547034" cy="363030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rcRect l="61008" t="77825" r="24776" b="10030"/>
          <a:stretch>
            <a:fillRect/>
          </a:stretch>
        </p:blipFill>
        <p:spPr>
          <a:xfrm>
            <a:off x="614149" y="4258102"/>
            <a:ext cx="1733266" cy="832513"/>
          </a:xfrm>
          <a:prstGeom prst="rect">
            <a:avLst/>
          </a:prstGeom>
        </p:spPr>
      </p:pic>
      <p:pic>
        <p:nvPicPr>
          <p:cNvPr id="7" name="Picture 6"/>
          <p:cNvPicPr>
            <a:picLocks noChangeAspect="1"/>
          </p:cNvPicPr>
          <p:nvPr/>
        </p:nvPicPr>
        <p:blipFill>
          <a:blip r:embed="rId4"/>
          <a:srcRect l="17575" t="15705" r="12910" b="7441"/>
          <a:stretch>
            <a:fillRect/>
          </a:stretch>
        </p:blipFill>
        <p:spPr>
          <a:xfrm>
            <a:off x="6305266" y="3074284"/>
            <a:ext cx="5609230" cy="3486575"/>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396625254"/>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18448" y="566342"/>
            <a:ext cx="5904932" cy="535531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1. A variable that is declared inside the class but outside the body of the method, constructor, or any block is called instance variable in java.</a:t>
            </a:r>
          </a:p>
          <a:p>
            <a:pPr/>
            <a:endParaRPr lang="en-US">
              <a:solidFill>
                <a:prstClr val="black"/>
              </a:solidFill>
            </a:endParaRPr>
          </a:p>
          <a:p>
            <a:pPr/>
            <a:r>
              <a:rPr lang="en-US">
                <a:solidFill>
                  <a:prstClr val="black"/>
                </a:solidFill>
              </a:rPr>
              <a:t>It is called instance variable because its value is instance specific and is not shared among instances.</a:t>
            </a:r>
          </a:p>
          <a:p>
            <a:pPr/>
            <a:endParaRPr lang="en-US">
              <a:solidFill>
                <a:prstClr val="black"/>
              </a:solidFill>
            </a:endParaRPr>
          </a:p>
          <a:p>
            <a:pPr/>
            <a:r>
              <a:rPr lang="en-US">
                <a:solidFill>
                  <a:prstClr val="black"/>
                </a:solidFill>
              </a:rPr>
              <a:t>2. Instance variables are created when an object is created using the keyword ‘new’ and destroyed when the object is destroyed.</a:t>
            </a:r>
          </a:p>
          <a:p>
            <a:pPr/>
            <a:endParaRPr lang="en-US">
              <a:solidFill>
                <a:prstClr val="black"/>
              </a:solidFill>
            </a:endParaRPr>
          </a:p>
          <a:p>
            <a:pPr/>
            <a:r>
              <a:rPr lang="en-US">
                <a:solidFill>
                  <a:prstClr val="black"/>
                </a:solidFill>
              </a:rPr>
              <a:t>3. We can also use access modifiers with instance variables. If we do not specify any modifiers, the default access modifiers will be used which can be accessed in the same package only.</a:t>
            </a:r>
          </a:p>
          <a:p>
            <a:pPr/>
            <a:endParaRPr lang="en-US">
              <a:solidFill>
                <a:prstClr val="black"/>
              </a:solidFill>
            </a:endParaRPr>
          </a:p>
          <a:p>
            <a:pPr/>
            <a:r>
              <a:rPr lang="en-US">
                <a:solidFill>
                  <a:prstClr val="black"/>
                </a:solidFill>
              </a:rPr>
              <a:t>4. It is not necessary to initialize the instance variable.</a:t>
            </a:r>
          </a:p>
          <a:p>
            <a:pPr/>
            <a:endParaRPr lang="en-US">
              <a:solidFill>
                <a:prstClr val="black"/>
              </a:solidFill>
            </a:endParaRPr>
          </a:p>
          <a:p>
            <a:pPr/>
            <a:r>
              <a:rPr lang="en-US">
                <a:solidFill>
                  <a:prstClr val="black"/>
                </a:solidFill>
              </a:rPr>
              <a:t>5. Instance variables have default values. For numbers, the default value is 0, for Booleans it is false. Values can be assigned during the declaration or within the constructor.</a:t>
            </a:r>
          </a:p>
        </p:txBody>
      </p:sp>
      <p:sp>
        <p:nvSpPr>
          <p:cNvPr id="5" name="Rectangle 4"/>
          <p:cNvSpPr/>
          <p:nvPr/>
        </p:nvSpPr>
        <p:spPr>
          <a:xfrm>
            <a:off x="552257" y="0"/>
            <a:ext cx="3424848"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lumMod val="95000"/>
                    <a:lumOff val="5000"/>
                  </a:prstClr>
                </a:solidFill>
              </a:rPr>
              <a:t>Instance Variables in Java</a:t>
            </a:r>
          </a:p>
        </p:txBody>
      </p:sp>
      <p:pic>
        <p:nvPicPr>
          <p:cNvPr id="7" name="Picture 6"/>
          <p:cNvPicPr>
            <a:picLocks noChangeAspect="1"/>
          </p:cNvPicPr>
          <p:nvPr/>
        </p:nvPicPr>
        <p:blipFill>
          <a:blip r:embed="rId2"/>
          <a:srcRect l="17914" t="17703" r="13116" b="6584"/>
          <a:stretch>
            <a:fillRect/>
          </a:stretch>
        </p:blipFill>
        <p:spPr>
          <a:xfrm>
            <a:off x="6196085" y="1571222"/>
            <a:ext cx="5746628" cy="3546689"/>
          </a:xfrm>
          <a:prstGeom prst="rect">
            <a:avLst/>
          </a:prstGeom>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cxnSp>
        <p:nvCxnSpPr>
          <p:cNvPr id="6" name="Straight Connector 5"/>
          <p:cNvCxnSpPr/>
          <p:nvPr/>
        </p:nvCxnSpPr>
        <p:spPr>
          <a:xfrm flipH="1">
            <a:off x="6761408" y="137803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76733" y="1222351"/>
            <a:ext cx="1503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Example{</a:t>
            </a:r>
            <a:endParaRPr lang="en-US"/>
          </a:p>
        </p:txBody>
      </p:sp>
    </p:spTree>
    <p:extLst>
      <p:ext uri="{BB962C8B-B14F-4D97-AF65-F5344CB8AC3E}">
        <p14:creationId xmlns:p14="http://schemas.microsoft.com/office/powerpoint/2010/main" val="3179047589"/>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668741" y="399032"/>
            <a:ext cx="444917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import java.io.*; </a:t>
            </a:r>
          </a:p>
          <a:p>
            <a:pPr/>
            <a:r>
              <a:rPr lang="en-US">
                <a:solidFill>
                  <a:prstClr val="black"/>
                </a:solidFill>
              </a:rPr>
              <a:t>class Marks { </a:t>
            </a:r>
          </a:p>
          <a:p>
            <a:pPr/>
            <a:r>
              <a:rPr lang="en-US">
                <a:solidFill>
                  <a:prstClr val="black"/>
                </a:solidFill>
              </a:rPr>
              <a:t>	// These variables are instance variables. </a:t>
            </a:r>
          </a:p>
          <a:p>
            <a:pPr/>
            <a:r>
              <a:rPr lang="en-US">
                <a:solidFill>
                  <a:prstClr val="black"/>
                </a:solidFill>
              </a:rPr>
              <a:t>	// These variables are in a class </a:t>
            </a:r>
          </a:p>
          <a:p>
            <a:pPr/>
            <a:r>
              <a:rPr lang="en-US">
                <a:solidFill>
                  <a:prstClr val="black"/>
                </a:solidFill>
              </a:rPr>
              <a:t>	// and are not inside any function </a:t>
            </a:r>
          </a:p>
          <a:p>
            <a:pPr/>
            <a:r>
              <a:rPr lang="en-US">
                <a:solidFill>
                  <a:prstClr val="black"/>
                </a:solidFill>
              </a:rPr>
              <a:t>	int engMarks; </a:t>
            </a:r>
          </a:p>
          <a:p>
            <a:pPr/>
            <a:r>
              <a:rPr lang="en-US">
                <a:solidFill>
                  <a:prstClr val="black"/>
                </a:solidFill>
              </a:rPr>
              <a:t>} </a:t>
            </a:r>
          </a:p>
          <a:p>
            <a:pPr/>
            <a:endParaRPr lang="en-US">
              <a:solidFill>
                <a:prstClr val="black"/>
              </a:solidFill>
            </a:endParaRPr>
          </a:p>
        </p:txBody>
      </p:sp>
      <p:sp>
        <p:nvSpPr>
          <p:cNvPr id="5" name="Rectangle 4"/>
          <p:cNvSpPr/>
          <p:nvPr/>
        </p:nvSpPr>
        <p:spPr>
          <a:xfrm>
            <a:off x="5572836" y="490016"/>
            <a:ext cx="6096000" cy="563231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MarksDemo { </a:t>
            </a:r>
          </a:p>
          <a:p>
            <a:pPr/>
            <a:r>
              <a:rPr lang="en-US">
                <a:solidFill>
                  <a:prstClr val="black"/>
                </a:solidFill>
              </a:rPr>
              <a:t>	public static void main(String args[]) </a:t>
            </a:r>
          </a:p>
          <a:p>
            <a:pPr/>
            <a:r>
              <a:rPr lang="en-US">
                <a:solidFill>
                  <a:prstClr val="black"/>
                </a:solidFill>
              </a:rPr>
              <a:t>	{ </a:t>
            </a:r>
          </a:p>
          <a:p>
            <a:pPr/>
            <a:r>
              <a:rPr lang="en-US">
                <a:solidFill>
                  <a:prstClr val="black"/>
                </a:solidFill>
              </a:rPr>
              <a:t>		// first object </a:t>
            </a:r>
          </a:p>
          <a:p>
            <a:pPr/>
            <a:r>
              <a:rPr lang="en-US">
                <a:solidFill>
                  <a:prstClr val="black"/>
                </a:solidFill>
              </a:rPr>
              <a:t>		Marks obj1 = new Marks(); </a:t>
            </a:r>
          </a:p>
          <a:p>
            <a:pPr/>
            <a:r>
              <a:rPr lang="en-US">
                <a:solidFill>
                  <a:prstClr val="black"/>
                </a:solidFill>
              </a:rPr>
              <a:t>		obj1.engMarks = 50; </a:t>
            </a:r>
          </a:p>
          <a:p>
            <a:pPr/>
            <a:r>
              <a:rPr lang="en-US">
                <a:solidFill>
                  <a:prstClr val="black"/>
                </a:solidFill>
              </a:rPr>
              <a:t>		</a:t>
            </a:r>
          </a:p>
          <a:p>
            <a:pPr/>
            <a:r>
              <a:rPr lang="en-US">
                <a:solidFill>
                  <a:prstClr val="black"/>
                </a:solidFill>
              </a:rPr>
              <a:t>		// second object </a:t>
            </a:r>
          </a:p>
          <a:p>
            <a:pPr/>
            <a:r>
              <a:rPr lang="en-US">
                <a:solidFill>
                  <a:prstClr val="black"/>
                </a:solidFill>
              </a:rPr>
              <a:t>		Marks obj2 = new Marks(); </a:t>
            </a:r>
          </a:p>
          <a:p>
            <a:pPr/>
            <a:r>
              <a:rPr lang="en-US">
                <a:solidFill>
                  <a:prstClr val="black"/>
                </a:solidFill>
              </a:rPr>
              <a:t>		obj2.engMarks = 80; </a:t>
            </a:r>
          </a:p>
          <a:p>
            <a:pPr/>
            <a:r>
              <a:rPr lang="en-US">
                <a:solidFill>
                  <a:prstClr val="black"/>
                </a:solidFill>
              </a:rPr>
              <a:t>		</a:t>
            </a:r>
          </a:p>
          <a:p>
            <a:pPr/>
            <a:r>
              <a:rPr lang="en-US">
                <a:solidFill>
                  <a:prstClr val="black"/>
                </a:solidFill>
              </a:rPr>
              <a:t>		// displaying marks for first object </a:t>
            </a:r>
          </a:p>
          <a:p>
            <a:pPr/>
            <a:r>
              <a:rPr lang="en-US">
                <a:solidFill>
                  <a:prstClr val="black"/>
                </a:solidFill>
              </a:rPr>
              <a:t>		System.out.println("Marks for first object:"); </a:t>
            </a:r>
          </a:p>
          <a:p>
            <a:pPr/>
            <a:r>
              <a:rPr lang="en-US">
                <a:solidFill>
                  <a:prstClr val="black"/>
                </a:solidFill>
              </a:rPr>
              <a:t>		System.out.println(obj1.engMarks); </a:t>
            </a:r>
          </a:p>
          <a:p>
            <a:pPr/>
            <a:r>
              <a:rPr lang="en-US">
                <a:solidFill>
                  <a:prstClr val="black"/>
                </a:solidFill>
              </a:rPr>
              <a:t>		</a:t>
            </a:r>
          </a:p>
          <a:p>
            <a:pPr/>
            <a:r>
              <a:rPr lang="en-US">
                <a:solidFill>
                  <a:prstClr val="black"/>
                </a:solidFill>
              </a:rPr>
              <a:t>		// displaying marks for second object </a:t>
            </a:r>
          </a:p>
          <a:p>
            <a:pPr/>
            <a:r>
              <a:rPr lang="en-US">
                <a:solidFill>
                  <a:prstClr val="black"/>
                </a:solidFill>
              </a:rPr>
              <a:t>		System.out.println("Marks for second object:"); </a:t>
            </a:r>
          </a:p>
          <a:p>
            <a:pPr/>
            <a:r>
              <a:rPr lang="en-US">
                <a:solidFill>
                  <a:prstClr val="black"/>
                </a:solidFill>
              </a:rPr>
              <a:t>		System.out.println(obj2.engMarks); </a:t>
            </a:r>
          </a:p>
          <a:p>
            <a:pPr/>
            <a:r>
              <a:rPr lang="en-US">
                <a:solidFill>
                  <a:prstClr val="black"/>
                </a:solidFill>
              </a:rPr>
              <a:t>			} </a:t>
            </a:r>
          </a:p>
          <a:p>
            <a:pPr/>
            <a:r>
              <a:rPr lang="en-US">
                <a:solidFill>
                  <a:prstClr val="black"/>
                </a:solidFill>
              </a:rPr>
              <a:t>} </a:t>
            </a:r>
          </a:p>
        </p:txBody>
      </p:sp>
      <p:sp>
        <p:nvSpPr>
          <p:cNvPr id="6" name="Rectangle 5"/>
          <p:cNvSpPr/>
          <p:nvPr/>
        </p:nvSpPr>
        <p:spPr>
          <a:xfrm>
            <a:off x="768824" y="3282750"/>
            <a:ext cx="6096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r>
              <a:rPr lang="en-US" b="1">
                <a:solidFill>
                  <a:prstClr val="black"/>
                </a:solidFill>
              </a:rPr>
              <a:t>Marks for first object:</a:t>
            </a:r>
          </a:p>
          <a:p>
            <a:pPr/>
            <a:r>
              <a:rPr lang="en-US" b="1">
                <a:solidFill>
                  <a:prstClr val="black"/>
                </a:solidFill>
              </a:rPr>
              <a:t>50</a:t>
            </a:r>
          </a:p>
          <a:p>
            <a:pPr/>
            <a:r>
              <a:rPr lang="en-US" b="1">
                <a:solidFill>
                  <a:prstClr val="black"/>
                </a:solidFill>
              </a:rPr>
              <a:t>Marks for second object:</a:t>
            </a:r>
          </a:p>
          <a:p>
            <a:pPr/>
            <a:r>
              <a:rPr lang="en-US" b="1">
                <a:solidFill>
                  <a:prstClr val="black"/>
                </a:solidFill>
              </a:rPr>
              <a:t>80</a:t>
            </a: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1518872344"/>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64107" y="492036"/>
            <a:ext cx="6096000" cy="57861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b="1">
                <a:solidFill>
                  <a:prstClr val="black"/>
                </a:solidFill>
              </a:rPr>
              <a:t>Static Variables</a:t>
            </a:r>
          </a:p>
          <a:p>
            <a:pPr marL="285750" indent="-285750">
              <a:buFont typeface="Arial" pitchFamily="34" charset="0"/>
              <a:buChar char="•"/>
            </a:pPr>
            <a:r>
              <a:rPr lang="en-US">
                <a:solidFill>
                  <a:prstClr val="black"/>
                </a:solidFill>
              </a:rPr>
              <a:t>Static variables are also known as Class variables.</a:t>
            </a:r>
          </a:p>
          <a:p>
            <a:pPr marL="285750" indent="-285750">
              <a:buFont typeface="Arial" pitchFamily="34" charset="0"/>
              <a:buChar char="•"/>
            </a:pPr>
            <a:r>
              <a:rPr lang="en-US">
                <a:solidFill>
                  <a:prstClr val="black"/>
                </a:solidFill>
              </a:rPr>
              <a:t>These variables are declared similarly as instance variables, the difference is that static variables are declared using the static keyword within a class outside any method constructor or block.</a:t>
            </a:r>
          </a:p>
          <a:p>
            <a:pPr marL="285750" indent="-285750">
              <a:buFont typeface="Arial" pitchFamily="34" charset="0"/>
              <a:buChar char="•"/>
            </a:pPr>
            <a:r>
              <a:rPr lang="en-US">
                <a:solidFill>
                  <a:prstClr val="black"/>
                </a:solidFill>
              </a:rPr>
              <a:t>Unlike instance variables, we can only have one copy of a static variable per class irrespective of how many objects we create.</a:t>
            </a:r>
          </a:p>
          <a:p>
            <a:pPr marL="285750" indent="-285750">
              <a:buFont typeface="Arial" pitchFamily="34" charset="0"/>
              <a:buChar char="•"/>
            </a:pPr>
            <a:r>
              <a:rPr lang="en-US">
                <a:solidFill>
                  <a:prstClr val="black"/>
                </a:solidFill>
              </a:rPr>
              <a:t>Static variables are created at the start of program execution and destroyed automatically when execution ends.</a:t>
            </a:r>
          </a:p>
          <a:p>
            <a:pPr marL="285750" indent="-285750">
              <a:buFont typeface="Arial" pitchFamily="34" charset="0"/>
              <a:buChar char="•"/>
            </a:pPr>
            <a:r>
              <a:rPr lang="en-US">
                <a:solidFill>
                  <a:prstClr val="black"/>
                </a:solidFill>
              </a:rPr>
              <a:t>Initialization of Static Variable is not Mandatory. Its default value is 0</a:t>
            </a:r>
          </a:p>
          <a:p>
            <a:pPr marL="285750" indent="-285750">
              <a:buFont typeface="Arial" pitchFamily="34" charset="0"/>
              <a:buChar char="•"/>
            </a:pPr>
            <a:r>
              <a:rPr lang="en-US">
                <a:solidFill>
                  <a:prstClr val="black"/>
                </a:solidFill>
              </a:rPr>
              <a:t>If we access the static variable like Instance variable (through an object), the compiler will show the warning message and it won’t halt the program. The compiler will replace the object name to class name automatically.</a:t>
            </a:r>
          </a:p>
          <a:p>
            <a:pPr marL="285750" indent="-285750">
              <a:buFont typeface="Arial" pitchFamily="34" charset="0"/>
              <a:buChar char="•"/>
            </a:pPr>
            <a:r>
              <a:rPr lang="en-US">
                <a:solidFill>
                  <a:prstClr val="black"/>
                </a:solidFill>
              </a:rPr>
              <a:t>If we access the static variable without the class name, Compiler will automatically append the class name.</a:t>
            </a:r>
          </a:p>
          <a:p>
            <a:pPr/>
            <a:r>
              <a:rPr lang="en-US" b="1">
                <a:solidFill>
                  <a:prstClr val="black"/>
                </a:solidFill>
              </a:rPr>
              <a:t>To access static variables, we need not create an object of that class, we can simply access the variable as</a:t>
            </a:r>
          </a:p>
          <a:p>
            <a:pPr/>
            <a:endParaRPr lang="en-US" b="1">
              <a:solidFill>
                <a:prstClr val="black"/>
              </a:solidFill>
            </a:endParaRPr>
          </a:p>
          <a:p>
            <a:pPr/>
            <a:r>
              <a:rPr lang="en-US" b="1" err="1">
                <a:solidFill>
                  <a:prstClr val="black"/>
                </a:solidFill>
              </a:rPr>
              <a:t>class_name.variable_name;</a:t>
            </a:r>
          </a:p>
        </p:txBody>
      </p:sp>
      <p:pic>
        <p:nvPicPr>
          <p:cNvPr id="3074" name="Picture 2" descr="Static variabl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909" y="916628"/>
            <a:ext cx="5324475" cy="5156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4287777332"/>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Table 3"/>
          <p:cNvGraphicFramePr>
            <a:graphicFrameLocks noGrp="1"/>
          </p:cNvGraphicFramePr>
          <p:nvPr/>
        </p:nvGraphicFramePr>
        <p:xfrm>
          <a:off x="1009934" y="1459586"/>
          <a:ext cx="9062114" cy="4916625"/>
        </p:xfrm>
        <a:graphic>
          <a:graphicData uri="http://schemas.openxmlformats.org/drawingml/2006/table">
            <a:tbl>
              <a:tblPr>
                <a:tableStyleId>{775DCB02-9BB8-47FD-8907-85C794F793BA}</a:tableStyleId>
              </a:tblPr>
              <a:tblGrid>
                <a:gridCol w="4421545">
                  <a:extLst>
                    <a:ext uri="{9D8B030D-6E8A-4147-A177-3AD203B41FA5}">
                      <a16:colId xmlns:a16="http://schemas.microsoft.com/office/drawing/2014/main" val="20000"/>
                    </a:ext>
                  </a:extLst>
                </a:gridCol>
                <a:gridCol w="4640569">
                  <a:extLst>
                    <a:ext uri="{9D8B030D-6E8A-4147-A177-3AD203B41FA5}">
                      <a16:colId xmlns:a16="http://schemas.microsoft.com/office/drawing/2014/main" val="20001"/>
                    </a:ext>
                  </a:extLst>
                </a:gridCol>
              </a:tblGrid>
              <a:tr h="369792">
                <a:tc>
                  <a:txBody>
                    <a:bodyPr vert="horz" wrap="square"/>
                    <a:lstStyle>
                      <a:defPPr/>
                    </a:lstStyle>
                    <a:p>
                      <a:pPr algn="ctr" fontAlgn="t"/>
                      <a:r>
                        <a:rPr lang="en-US" sz="1800" b="1">
                          <a:effectLst/>
                        </a:rPr>
                        <a:t>Instance variables</a:t>
                      </a:r>
                    </a:p>
                  </a:txBody>
                  <a:tcPr marL="49267" marR="49267" marT="49267" marB="49267"/>
                </a:tc>
                <a:tc>
                  <a:txBody>
                    <a:bodyPr vert="horz" wrap="square"/>
                    <a:lstStyle>
                      <a:defPPr/>
                    </a:lstStyle>
                    <a:p>
                      <a:pPr algn="ctr" fontAlgn="t"/>
                      <a:r>
                        <a:rPr lang="en-US" sz="1800" b="1">
                          <a:effectLst/>
                        </a:rPr>
                        <a:t>Static (class) variables</a:t>
                      </a:r>
                    </a:p>
                  </a:txBody>
                  <a:tcPr marL="49267" marR="49267" marT="49267" marB="49267"/>
                </a:tc>
                <a:extLst>
                  <a:ext uri="{0D108BD9-81ED-4DB2-BD59-A6C34878D82A}">
                    <a16:rowId xmlns:a16="http://schemas.microsoft.com/office/drawing/2014/main" val="10000"/>
                  </a:ext>
                </a:extLst>
              </a:tr>
              <a:tr h="913926">
                <a:tc>
                  <a:txBody>
                    <a:bodyPr vert="horz" wrap="square"/>
                    <a:lstStyle>
                      <a:defPPr/>
                    </a:lstStyle>
                    <a:p>
                      <a:pPr fontAlgn="t"/>
                      <a:r>
                        <a:rPr lang="en-US" sz="1800">
                          <a:effectLst/>
                        </a:rPr>
                        <a:t>Instance variables are declared in a class, but outside a method, constructor or any block.</a:t>
                      </a:r>
                    </a:p>
                  </a:txBody>
                  <a:tcPr marL="49267" marR="49267" marT="49267" marB="49267"/>
                </a:tc>
                <a:tc>
                  <a:txBody>
                    <a:bodyPr vert="horz" wrap="square"/>
                    <a:lstStyle>
                      <a:defPPr/>
                    </a:lstStyle>
                    <a:p>
                      <a:pPr fontAlgn="t"/>
                      <a:r>
                        <a:rPr lang="en-US" sz="1800">
                          <a:effectLst/>
                        </a:rPr>
                        <a:t>Class variables also known as static variables are declared with the static keyword in a class, but outside a method, constructor or a block.</a:t>
                      </a:r>
                    </a:p>
                  </a:txBody>
                  <a:tcPr marL="49267" marR="49267" marT="49267" marB="49267"/>
                </a:tc>
                <a:extLst>
                  <a:ext uri="{0D108BD9-81ED-4DB2-BD59-A6C34878D82A}">
                    <a16:rowId xmlns:a16="http://schemas.microsoft.com/office/drawing/2014/main" val="10001"/>
                  </a:ext>
                </a:extLst>
              </a:tr>
              <a:tr h="913926">
                <a:tc>
                  <a:txBody>
                    <a:bodyPr vert="horz" wrap="square"/>
                    <a:lstStyle>
                      <a:defPPr/>
                    </a:lstStyle>
                    <a:p>
                      <a:pPr fontAlgn="t"/>
                      <a:r>
                        <a:rPr lang="en-US" sz="1800">
                          <a:effectLst/>
                        </a:rPr>
                        <a:t>Instance variables are created when an object is created with the use of the keyword 'new' and destroyed when the object is destroyed.</a:t>
                      </a:r>
                    </a:p>
                  </a:txBody>
                  <a:tcPr marL="49267" marR="49267" marT="49267" marB="49267"/>
                </a:tc>
                <a:tc>
                  <a:txBody>
                    <a:bodyPr vert="horz" wrap="square"/>
                    <a:lstStyle>
                      <a:defPPr/>
                    </a:lstStyle>
                    <a:p>
                      <a:pPr fontAlgn="t"/>
                      <a:r>
                        <a:rPr lang="en-US" sz="1800">
                          <a:effectLst/>
                        </a:rPr>
                        <a:t>Static variables are created when the program starts and destroyed when the program stops.</a:t>
                      </a:r>
                    </a:p>
                  </a:txBody>
                  <a:tcPr marL="49267" marR="49267" marT="49267" marB="49267"/>
                </a:tc>
                <a:extLst>
                  <a:ext uri="{0D108BD9-81ED-4DB2-BD59-A6C34878D82A}">
                    <a16:rowId xmlns:a16="http://schemas.microsoft.com/office/drawing/2014/main" val="10002"/>
                  </a:ext>
                </a:extLst>
              </a:tr>
              <a:tr h="1504969">
                <a:tc>
                  <a:txBody>
                    <a:bodyPr vert="horz" wrap="square"/>
                    <a:lstStyle>
                      <a:defPPr/>
                    </a:lstStyle>
                    <a:p>
                      <a:pPr fontAlgn="t"/>
                      <a:r>
                        <a:rPr lang="en-US" sz="1800">
                          <a:effectLst/>
                        </a:rPr>
                        <a:t>Instance variables can be accessed directly by calling the variable name inside the class. However, within static methods (when instance variables are given accessibility), they should be called using the fully qualified name. ObjectReference.VariableName.</a:t>
                      </a:r>
                    </a:p>
                  </a:txBody>
                  <a:tcPr marL="49267" marR="49267" marT="49267" marB="49267"/>
                </a:tc>
                <a:tc>
                  <a:txBody>
                    <a:bodyPr vert="horz" wrap="square"/>
                    <a:lstStyle>
                      <a:defPPr/>
                    </a:lstStyle>
                    <a:p>
                      <a:pPr fontAlgn="t"/>
                      <a:r>
                        <a:rPr lang="en-US" sz="1800">
                          <a:effectLst/>
                        </a:rPr>
                        <a:t>Static variables can be accessed by calling with the class name ClassName.VariableName.</a:t>
                      </a:r>
                    </a:p>
                  </a:txBody>
                  <a:tcPr marL="49267" marR="49267" marT="49267" marB="49267"/>
                </a:tc>
                <a:extLst>
                  <a:ext uri="{0D108BD9-81ED-4DB2-BD59-A6C34878D82A}">
                    <a16:rowId xmlns:a16="http://schemas.microsoft.com/office/drawing/2014/main" val="10003"/>
                  </a:ext>
                </a:extLst>
              </a:tr>
              <a:tr h="1185993">
                <a:tc>
                  <a:txBody>
                    <a:bodyPr vert="horz" wrap="square"/>
                    <a:lstStyle>
                      <a:defPPr/>
                    </a:lstStyle>
                    <a:p>
                      <a:pPr fontAlgn="t"/>
                      <a:r>
                        <a:rPr lang="en-US" sz="1800">
                          <a:effectLst/>
                        </a:rPr>
                        <a:t>Instance variables hold values that must be referenced by more than one method, constructor or block, or essential parts of an object's state that must be present throughout the class.</a:t>
                      </a:r>
                    </a:p>
                  </a:txBody>
                  <a:tcPr marL="49267" marR="49267" marT="49267" marB="49267"/>
                </a:tc>
                <a:tc>
                  <a:txBody>
                    <a:bodyPr vert="horz" wrap="square"/>
                    <a:lstStyle>
                      <a:defPPr/>
                    </a:lstStyle>
                    <a:p>
                      <a:pPr fontAlgn="t"/>
                      <a:r>
                        <a:rPr lang="en-US" sz="1800">
                          <a:effectLst/>
                        </a:rPr>
                        <a:t>There would only be one copy of each class variable per class, regardless of how many objects are created from it.</a:t>
                      </a:r>
                    </a:p>
                  </a:txBody>
                  <a:tcPr marL="49267" marR="49267" marT="49267" marB="49267"/>
                </a:tc>
                <a:extLst>
                  <a:ext uri="{0D108BD9-81ED-4DB2-BD59-A6C34878D82A}">
                    <a16:rowId xmlns:a16="http://schemas.microsoft.com/office/drawing/2014/main" val="10004"/>
                  </a:ext>
                </a:extLst>
              </a:tr>
            </a:tbl>
          </a:graphicData>
        </a:graphic>
      </p:graphicFrame>
      <p:sp>
        <p:nvSpPr>
          <p:cNvPr id="5" name="Rectangle 4"/>
          <p:cNvSpPr/>
          <p:nvPr/>
        </p:nvSpPr>
        <p:spPr>
          <a:xfrm>
            <a:off x="675087" y="391953"/>
            <a:ext cx="8628965"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lumMod val="95000"/>
                    <a:lumOff val="5000"/>
                  </a:prstClr>
                </a:solidFill>
              </a:rPr>
              <a:t>Difference between Instance Variables and Static variables in Java</a:t>
            </a: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2407701747"/>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br>
              <a:rPr lang="en-US"/>
            </a:br>
            <a:r>
              <a:rPr lang="en-US"/>
              <a:t>Method in Java</a:t>
            </a:r>
          </a:p>
        </p:txBody>
      </p:sp>
      <p:sp>
        <p:nvSpPr>
          <p:cNvPr id="3" name="Content Placeholder 2"/>
          <p:cNvSpPr>
            <a:spLocks noGrp="1"/>
          </p:cNvSpPr>
          <p:nvPr>
            <p:ph sz="quarter" idx="1"/>
          </p:nvPr>
        </p:nvSpPr>
        <p:spPr/>
        <p:txBody>
          <a:bodyPr>
            <a:normAutofit/>
          </a:bodyPr>
          <a:lstStyle>
            <a:defPPr/>
          </a:lstStyle>
          <a:p>
            <a:r>
              <a:rPr lang="en-US" sz="2000"/>
              <a:t>In general, a </a:t>
            </a:r>
            <a:r>
              <a:rPr lang="en-US" sz="2000" b="1"/>
              <a:t>method</a:t>
            </a:r>
            <a:r>
              <a:rPr lang="en-US" sz="2000"/>
              <a:t> is a way to perform some task. Similarly, the </a:t>
            </a:r>
            <a:r>
              <a:rPr lang="en-US" sz="2000" b="1"/>
              <a:t>method in Java</a:t>
            </a:r>
            <a:r>
              <a:rPr lang="en-US" sz="2000"/>
              <a:t> is a collection of instructions that performs a specific task. </a:t>
            </a:r>
          </a:p>
          <a:p>
            <a:r>
              <a:rPr lang="en-US" sz="2000"/>
              <a:t>It is used to achieve the </a:t>
            </a:r>
            <a:r>
              <a:rPr lang="en-US" sz="2000" b="1"/>
              <a:t>reusability</a:t>
            </a:r>
            <a:r>
              <a:rPr lang="en-US" sz="2000"/>
              <a:t> of code. We write a method once and use it many times. We do not require to write code again and again. </a:t>
            </a:r>
          </a:p>
          <a:p>
            <a:r>
              <a:rPr lang="en-US" sz="2000"/>
              <a:t>It also provides the </a:t>
            </a:r>
            <a:r>
              <a:rPr lang="en-US" sz="2000" b="1"/>
              <a:t>easy modification</a:t>
            </a:r>
            <a:r>
              <a:rPr lang="en-US" sz="2000"/>
              <a:t> and </a:t>
            </a:r>
            <a:r>
              <a:rPr lang="en-US" sz="2000" b="1"/>
              <a:t>readability</a:t>
            </a:r>
            <a:r>
              <a:rPr lang="en-US" sz="2000"/>
              <a:t> of code, just by adding or removing a chunk of code.</a:t>
            </a:r>
          </a:p>
        </p:txBody>
      </p:sp>
    </p:spTree>
    <p:extLst>
      <p:ext uri="{BB962C8B-B14F-4D97-AF65-F5344CB8AC3E}">
        <p14:creationId xmlns:p14="http://schemas.microsoft.com/office/powerpoint/2010/main" val="2271312498"/>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82221" y="424764"/>
            <a:ext cx="10363200" cy="1143000"/>
          </a:xfrm>
        </p:spPr>
        <p:txBody>
          <a:bodyPr>
            <a:normAutofit/>
          </a:bodyPr>
          <a:lstStyle>
            <a:defPPr/>
          </a:lstStyle>
          <a:p>
            <a:r>
              <a:rPr lang="en-US" sz="3600"/>
              <a:t>Types of methods in Java</a:t>
            </a:r>
          </a:p>
        </p:txBody>
      </p:sp>
      <p:pic>
        <p:nvPicPr>
          <p:cNvPr id="1026" name="Picture 2" descr="Types of methods in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6084" y="1437018"/>
            <a:ext cx="5995916" cy="38310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3164" y="1951335"/>
            <a:ext cx="6096000" cy="163121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rgbClr val="D34817"/>
              </a:buClr>
              <a:buSzPct val="85000"/>
              <a:buFont typeface="Wingdings 2"/>
              <a:buChar char=""/>
            </a:pPr>
            <a:r>
              <a:rPr lang="en-US" sz="2000">
                <a:solidFill>
                  <a:prstClr val="black"/>
                </a:solidFill>
              </a:rPr>
              <a:t>Generally, there are two basic types of methods in Java but programmers can develop any kind of method depending on the scenario.</a:t>
            </a:r>
            <a:br>
              <a:rPr lang="en-US" sz="2000">
                <a:solidFill>
                  <a:prstClr val="black"/>
                </a:solidFill>
              </a:rPr>
            </a:br>
            <a:r>
              <a:rPr lang="en-US" sz="2000">
                <a:solidFill>
                  <a:prstClr val="black"/>
                </a:solidFill>
              </a:rPr>
              <a:t>1. Predefined methods</a:t>
            </a:r>
            <a:br>
              <a:rPr lang="en-US" sz="2000">
                <a:solidFill>
                  <a:prstClr val="black"/>
                </a:solidFill>
              </a:rPr>
            </a:br>
            <a:r>
              <a:rPr lang="en-US" sz="2000">
                <a:solidFill>
                  <a:prstClr val="black"/>
                </a:solidFill>
              </a:rPr>
              <a:t>2. User-defined methods (Programmer-defined methods)</a:t>
            </a:r>
          </a:p>
        </p:txBody>
      </p:sp>
    </p:spTree>
    <p:extLst>
      <p:ext uri="{BB962C8B-B14F-4D97-AF65-F5344CB8AC3E}">
        <p14:creationId xmlns:p14="http://schemas.microsoft.com/office/powerpoint/2010/main" val="2817982188"/>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914519" y="1257299"/>
            <a:ext cx="9615494" cy="1311089"/>
          </a:xfrm>
        </p:spPr>
        <p:txBody>
          <a:bodyPr>
            <a:noAutofit/>
          </a:bodyPr>
          <a:lstStyle>
            <a:defPPr/>
          </a:lstStyle>
          <a:p>
            <a:pPr/>
            <a:r>
              <a:rPr lang="en-US" sz="1600" b="1"/>
              <a:t>Abstraction</a:t>
            </a:r>
          </a:p>
          <a:p>
            <a:pPr marL="0" indent="0">
              <a:buNone/>
            </a:pPr>
            <a:r>
              <a:rPr lang="en-US" sz="1600" b="1"/>
              <a:t>Hiding internal details and showing functionality</a:t>
            </a:r>
            <a:r>
              <a:rPr lang="en-US" sz="1600"/>
              <a:t> is known as abstraction. For example: phone call, we don't know the internal processing.</a:t>
            </a:r>
          </a:p>
          <a:p>
            <a:pPr marL="0" indent="0">
              <a:buNone/>
            </a:pPr>
            <a:r>
              <a:rPr lang="en-US" sz="1600"/>
              <a:t>In java, we use abstract class and interface to achieve abstraction.</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a:endParaRPr lang="en-US" sz="1600" b="1"/>
          </a:p>
          <a:p>
            <a:pPr/>
            <a:endParaRPr lang="en-US" sz="1600" b="1"/>
          </a:p>
        </p:txBody>
      </p:sp>
      <p:sp>
        <p:nvSpPr>
          <p:cNvPr id="4"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802" y="2809875"/>
            <a:ext cx="5781675" cy="2152650"/>
          </a:xfrm>
          <a:prstGeom prst="rect">
            <a:avLst/>
          </a:prstGeom>
        </p:spPr>
      </p:pic>
    </p:spTree>
    <p:extLst>
      <p:ext uri="{BB962C8B-B14F-4D97-AF65-F5344CB8AC3E}">
        <p14:creationId xmlns:p14="http://schemas.microsoft.com/office/powerpoint/2010/main" val="3976294602"/>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82221" y="424764"/>
            <a:ext cx="10363200" cy="435045"/>
          </a:xfrm>
        </p:spPr>
        <p:txBody>
          <a:bodyPr>
            <a:normAutofit fontScale="90000"/>
          </a:bodyPr>
          <a:lstStyle>
            <a:defPPr/>
          </a:lstStyle>
          <a:p>
            <a:pPr>
              <a:spcBef>
                <a:spcPts val="580"/>
              </a:spcBef>
              <a:buClr>
                <a:schemeClr val="accent1"/>
              </a:buClr>
              <a:buSzPct val="85000"/>
            </a:pPr>
            <a:r>
              <a:rPr lang="en-US" sz="3600"/>
              <a:t>Method Declaration</a:t>
            </a:r>
          </a:p>
        </p:txBody>
      </p:sp>
      <p:sp>
        <p:nvSpPr>
          <p:cNvPr id="5" name="Rectangle 4"/>
          <p:cNvSpPr/>
          <p:nvPr/>
        </p:nvSpPr>
        <p:spPr>
          <a:xfrm>
            <a:off x="755176" y="477376"/>
            <a:ext cx="11172968" cy="44012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The method declaration provides information about method attributes, such as visibility, return-type, name, and arguments. It has six components that are known as method header, as we have shown in the following figure.</a:t>
            </a:r>
          </a:p>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Method in Java</a:t>
            </a:r>
          </a:p>
          <a:p>
            <a:pPr marL="274320" indent="-274320">
              <a:spcBef>
                <a:spcPts val="580"/>
              </a:spcBef>
              <a:buClr>
                <a:srgbClr val="D34817"/>
              </a:buClr>
              <a:buSzPct val="85000"/>
              <a:buFont typeface="Wingdings 2"/>
              <a:buChar char=""/>
            </a:pPr>
            <a:r>
              <a:rPr lang="en-US" sz="2000">
                <a:solidFill>
                  <a:prstClr val="black"/>
                </a:solidFill>
              </a:rPr>
              <a:t>Method Signature: Every method has a method signature. It is a part of the method declaration. It includes the method name and parameter list.</a:t>
            </a:r>
          </a:p>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Access Specifier: Access specifier or modifier is the access type of the method. It specifies the visibility of the method. Java provides four types of access specifier:</a:t>
            </a:r>
          </a:p>
          <a:p>
            <a:pPr marL="274320" indent="-274320">
              <a:spcBef>
                <a:spcPts val="580"/>
              </a:spcBef>
              <a:buClr>
                <a:srgbClr val="D34817"/>
              </a:buClr>
              <a:buSzPct val="85000"/>
              <a:buFont typeface="Wingdings 2"/>
              <a:buChar char=""/>
            </a:pPr>
            <a:endParaRPr lang="en-US" sz="2000">
              <a:solidFill>
                <a:prstClr val="black"/>
              </a:solidFill>
            </a:endParaRPr>
          </a:p>
          <a:p>
            <a:pPr>
              <a:spcBef>
                <a:spcPts val="580"/>
              </a:spcBef>
              <a:buClr>
                <a:srgbClr val="D34817"/>
              </a:buClr>
              <a:buSzPct val="85000"/>
            </a:pPr>
            <a:endParaRPr lang="en-US" sz="2000">
              <a:solidFill>
                <a:prstClr val="black"/>
              </a:solidFill>
            </a:endParaRPr>
          </a:p>
        </p:txBody>
      </p:sp>
      <p:pic>
        <p:nvPicPr>
          <p:cNvPr id="5122" name="Picture 2" descr="Method in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2799" y="3771899"/>
            <a:ext cx="66675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344326"/>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82221" y="424764"/>
            <a:ext cx="10363200" cy="435045"/>
          </a:xfrm>
        </p:spPr>
        <p:txBody>
          <a:bodyPr>
            <a:normAutofit fontScale="90000"/>
          </a:bodyPr>
          <a:lstStyle>
            <a:defPPr/>
          </a:lstStyle>
          <a:p>
            <a:pPr>
              <a:spcBef>
                <a:spcPts val="580"/>
              </a:spcBef>
              <a:buClr>
                <a:schemeClr val="accent1"/>
              </a:buClr>
              <a:buSzPct val="85000"/>
            </a:pPr>
            <a:r>
              <a:rPr lang="en-US" sz="3600"/>
              <a:t>Method Declaration</a:t>
            </a:r>
          </a:p>
        </p:txBody>
      </p:sp>
      <p:sp>
        <p:nvSpPr>
          <p:cNvPr id="5" name="Rectangle 4"/>
          <p:cNvSpPr/>
          <p:nvPr/>
        </p:nvSpPr>
        <p:spPr>
          <a:xfrm>
            <a:off x="336645" y="245364"/>
            <a:ext cx="11855355" cy="64017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Public: The method is accessible by all classes when we use public specifier in our application.</a:t>
            </a:r>
          </a:p>
          <a:p>
            <a:pPr marL="274320" indent="-274320">
              <a:spcBef>
                <a:spcPts val="580"/>
              </a:spcBef>
              <a:buClr>
                <a:srgbClr val="D34817"/>
              </a:buClr>
              <a:buSzPct val="85000"/>
              <a:buFont typeface="Wingdings 2"/>
              <a:buChar char=""/>
            </a:pPr>
            <a:r>
              <a:rPr lang="en-US" sz="2000">
                <a:solidFill>
                  <a:prstClr val="black"/>
                </a:solidFill>
              </a:rPr>
              <a:t>Private: When we use a private access specifier, the method is accessible only in the classes in which it is defined.</a:t>
            </a:r>
          </a:p>
          <a:p>
            <a:pPr marL="274320" indent="-274320">
              <a:spcBef>
                <a:spcPts val="580"/>
              </a:spcBef>
              <a:buClr>
                <a:srgbClr val="D34817"/>
              </a:buClr>
              <a:buSzPct val="85000"/>
              <a:buFont typeface="Wingdings 2"/>
              <a:buChar char=""/>
            </a:pPr>
            <a:r>
              <a:rPr lang="en-US" sz="2000">
                <a:solidFill>
                  <a:prstClr val="black"/>
                </a:solidFill>
              </a:rPr>
              <a:t>Protected: When we use protected access specifier, the method is accessible within the same package or subclasses in a different package.</a:t>
            </a:r>
          </a:p>
          <a:p>
            <a:pPr marL="274320" indent="-274320">
              <a:spcBef>
                <a:spcPts val="580"/>
              </a:spcBef>
              <a:buClr>
                <a:srgbClr val="D34817"/>
              </a:buClr>
              <a:buSzPct val="85000"/>
              <a:buFont typeface="Wingdings 2"/>
              <a:buChar char=""/>
            </a:pPr>
            <a:r>
              <a:rPr lang="en-US" sz="2000">
                <a:solidFill>
                  <a:prstClr val="black"/>
                </a:solidFill>
              </a:rPr>
              <a:t>Default: When we do not use any access specifier in the method declaration, Java uses default access specifier by default. It is visible only from the same package only.</a:t>
            </a:r>
          </a:p>
          <a:p>
            <a:pPr marL="274320" indent="-274320">
              <a:spcBef>
                <a:spcPts val="580"/>
              </a:spcBef>
              <a:buClr>
                <a:srgbClr val="D34817"/>
              </a:buClr>
              <a:buSzPct val="85000"/>
              <a:buFont typeface="Wingdings 2"/>
              <a:buChar char=""/>
            </a:pPr>
            <a:r>
              <a:rPr lang="en-US" sz="2000">
                <a:solidFill>
                  <a:prstClr val="black"/>
                </a:solidFill>
              </a:rPr>
              <a:t>Return Type: Return type is a data type that the method returns. It may have a primitive data type, object, collection, void, etc. If the method does not return anything, we use void keyword.</a:t>
            </a:r>
          </a:p>
          <a:p>
            <a:pPr marL="274320" indent="-274320">
              <a:spcBef>
                <a:spcPts val="580"/>
              </a:spcBef>
              <a:buClr>
                <a:srgbClr val="D34817"/>
              </a:buClr>
              <a:buSzPct val="85000"/>
              <a:buFont typeface="Wingdings 2"/>
              <a:buChar char=""/>
            </a:pPr>
            <a:r>
              <a:rPr lang="en-US" sz="2000">
                <a:solidFill>
                  <a:prstClr val="black"/>
                </a:solidFill>
              </a:rPr>
              <a:t>Method Name: It is a unique name that is used to define the name of a method. It must be corresponding to the functionality of the method. Suppose, if we are creating a method for subtraction of two numbers, the method name must be subtraction(). A method is invoked by its name.</a:t>
            </a:r>
          </a:p>
          <a:p>
            <a:pPr marL="274320" indent="-274320">
              <a:spcBef>
                <a:spcPts val="580"/>
              </a:spcBef>
              <a:buClr>
                <a:srgbClr val="D34817"/>
              </a:buClr>
              <a:buSzPct val="85000"/>
              <a:buFont typeface="Wingdings 2"/>
              <a:buChar char=""/>
            </a:pPr>
            <a:r>
              <a:rPr lang="en-US" sz="2000">
                <a:solidFill>
                  <a:prstClr val="black"/>
                </a:solidFill>
              </a:rPr>
              <a:t>Parameter List: It is the list of parameters separated by a comma and enclosed in the pair of parentheses. It contains the data type and variable name. If the method has no parameter, left the parentheses blank.</a:t>
            </a:r>
          </a:p>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Method Body: It is a part of the method declaration. It contains all the actions to be performed. It is enclosed within the pair of curly braces.</a:t>
            </a:r>
          </a:p>
        </p:txBody>
      </p:sp>
    </p:spTree>
    <p:extLst>
      <p:ext uri="{BB962C8B-B14F-4D97-AF65-F5344CB8AC3E}">
        <p14:creationId xmlns:p14="http://schemas.microsoft.com/office/powerpoint/2010/main" val="2130563542"/>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Predefined methods in Java with Example Program</a:t>
            </a:r>
          </a:p>
        </p:txBody>
      </p:sp>
      <p:sp>
        <p:nvSpPr>
          <p:cNvPr id="5" name="Rectangle 4"/>
          <p:cNvSpPr/>
          <p:nvPr/>
        </p:nvSpPr>
        <p:spPr>
          <a:xfrm>
            <a:off x="181969" y="995992"/>
            <a:ext cx="11759822"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rgbClr val="D34817"/>
              </a:buClr>
              <a:buSzPct val="85000"/>
              <a:buFont typeface="Wingdings 2"/>
              <a:buChar char=""/>
            </a:pPr>
            <a:r>
              <a:rPr lang="en-US" sz="2000">
                <a:solidFill>
                  <a:prstClr val="black"/>
                </a:solidFill>
              </a:rPr>
              <a:t>Predefined methods are those methods that are already defined in the Java API (Application Programming Interface) to use in an application. Java Programming language contains predefined classes that are organized in different predefined packages.</a:t>
            </a:r>
          </a:p>
          <a:p>
            <a:pPr marL="274320" indent="-274320">
              <a:spcBef>
                <a:spcPts val="580"/>
              </a:spcBef>
              <a:buClr>
                <a:srgbClr val="D34817"/>
              </a:buClr>
              <a:buSzPct val="85000"/>
              <a:buFont typeface="Wingdings 2"/>
              <a:buChar char=""/>
            </a:pPr>
            <a:r>
              <a:rPr lang="en-US" sz="2000">
                <a:solidFill>
                  <a:prstClr val="black"/>
                </a:solidFill>
              </a:rPr>
              <a:t>Within these predefined classes, there are located predefined methods. In fact, Java has over 160 predefined packages that contain more than 3000 predefined classes.</a:t>
            </a:r>
          </a:p>
          <a:p>
            <a:pPr marL="274320" indent="-274320">
              <a:spcBef>
                <a:spcPts val="580"/>
              </a:spcBef>
              <a:buClr>
                <a:srgbClr val="D34817"/>
              </a:buClr>
              <a:buSzPct val="85000"/>
              <a:buFont typeface="Wingdings 2"/>
              <a:buChar char=""/>
            </a:pPr>
            <a:endParaRPr lang="en-US" sz="2000">
              <a:solidFill>
                <a:prstClr val="black"/>
              </a:solidFill>
            </a:endParaRPr>
          </a:p>
          <a:p>
            <a:pPr marL="274320" indent="-274320">
              <a:spcBef>
                <a:spcPts val="580"/>
              </a:spcBef>
              <a:buClr>
                <a:srgbClr val="D34817"/>
              </a:buClr>
              <a:buSzPct val="85000"/>
              <a:buFont typeface="Wingdings 2"/>
              <a:buChar char=""/>
            </a:pPr>
            <a:r>
              <a:rPr lang="en-US" sz="2000">
                <a:solidFill>
                  <a:prstClr val="black"/>
                </a:solidFill>
              </a:rPr>
              <a:t>These classes have many more thousands of individual predefined methods. All are available to the programmers via Java API.</a:t>
            </a:r>
          </a:p>
          <a:p>
            <a:pPr marL="274320" indent="-274320">
              <a:spcBef>
                <a:spcPts val="580"/>
              </a:spcBef>
              <a:buClr>
                <a:srgbClr val="D34817"/>
              </a:buClr>
              <a:buSzPct val="85000"/>
              <a:buFont typeface="Wingdings 2"/>
              <a:buChar char=""/>
            </a:pPr>
            <a:r>
              <a:rPr lang="en-US" sz="2000">
                <a:solidFill>
                  <a:prstClr val="black"/>
                </a:solidFill>
              </a:rPr>
              <a:t>For example:</a:t>
            </a:r>
          </a:p>
          <a:p>
            <a:pPr lvl="1">
              <a:spcBef>
                <a:spcPts val="580"/>
              </a:spcBef>
              <a:buClr>
                <a:srgbClr val="D34817"/>
              </a:buClr>
              <a:buSzPct val="85000"/>
            </a:pPr>
            <a:r>
              <a:rPr lang="en-US" sz="2000" b="1">
                <a:solidFill>
                  <a:prstClr val="black"/>
                </a:solidFill>
              </a:rPr>
              <a:t>1. print() is a predefined method present in the package java.io.PrintSteam. The print(“….”) prints the string inside the quotation marks.</a:t>
            </a:r>
          </a:p>
          <a:p>
            <a:pPr lvl="1">
              <a:spcBef>
                <a:spcPts val="580"/>
              </a:spcBef>
              <a:buClr>
                <a:srgbClr val="D34817"/>
              </a:buClr>
              <a:buSzPct val="85000"/>
            </a:pPr>
            <a:endParaRPr lang="en-US" sz="2000" b="1">
              <a:solidFill>
                <a:prstClr val="black"/>
              </a:solidFill>
            </a:endParaRPr>
          </a:p>
          <a:p>
            <a:pPr lvl="1">
              <a:spcBef>
                <a:spcPts val="580"/>
              </a:spcBef>
              <a:buClr>
                <a:srgbClr val="D34817"/>
              </a:buClr>
              <a:buSzPct val="85000"/>
            </a:pPr>
            <a:r>
              <a:rPr lang="en-US" sz="2000" b="1">
                <a:solidFill>
                  <a:prstClr val="black"/>
                </a:solidFill>
              </a:rPr>
              <a:t>2. sqrt() is a method of Math class which is present in package java.lang. It calculates the square root of a number. Let’ take an example program based on java predefined methods.</a:t>
            </a:r>
          </a:p>
        </p:txBody>
      </p:sp>
    </p:spTree>
    <p:extLst>
      <p:ext uri="{BB962C8B-B14F-4D97-AF65-F5344CB8AC3E}">
        <p14:creationId xmlns:p14="http://schemas.microsoft.com/office/powerpoint/2010/main" val="3529829271"/>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Predefined methods in Java with Example Program</a:t>
            </a:r>
          </a:p>
        </p:txBody>
      </p:sp>
      <p:sp>
        <p:nvSpPr>
          <p:cNvPr id="14" name="Rectangle 13"/>
          <p:cNvSpPr/>
          <p:nvPr/>
        </p:nvSpPr>
        <p:spPr>
          <a:xfrm>
            <a:off x="777083" y="1171679"/>
            <a:ext cx="6382043"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public class Demo   </a:t>
            </a:r>
          </a:p>
          <a:p>
            <a:pPr/>
            <a:r>
              <a:rPr lang="en-US" sz="2000">
                <a:solidFill>
                  <a:prstClr val="black"/>
                </a:solidFill>
              </a:rPr>
              <a:t>{  </a:t>
            </a:r>
          </a:p>
          <a:p>
            <a:pPr/>
            <a:r>
              <a:rPr lang="en-US" sz="2000">
                <a:solidFill>
                  <a:prstClr val="black"/>
                </a:solidFill>
              </a:rPr>
              <a:t>public static void main(String[] args)   </a:t>
            </a:r>
          </a:p>
          <a:p>
            <a:pPr/>
            <a:r>
              <a:rPr lang="en-US" sz="2000">
                <a:solidFill>
                  <a:prstClr val="black"/>
                </a:solidFill>
              </a:rPr>
              <a:t>{  </a:t>
            </a:r>
          </a:p>
          <a:p>
            <a:pPr/>
            <a:r>
              <a:rPr lang="en-US" sz="2000">
                <a:solidFill>
                  <a:prstClr val="black"/>
                </a:solidFill>
              </a:rPr>
              <a:t>// using the max() method of Math class  </a:t>
            </a:r>
          </a:p>
          <a:p>
            <a:pPr/>
            <a:r>
              <a:rPr lang="en-US" sz="2000" err="1">
                <a:solidFill>
                  <a:prstClr val="black"/>
                </a:solidFill>
              </a:rPr>
              <a:t>System.out.print("The maximum number is: " + Math.max(9,7));  </a:t>
            </a:r>
          </a:p>
          <a:p>
            <a:pPr/>
            <a:r>
              <a:rPr lang="en-US" sz="2000">
                <a:solidFill>
                  <a:prstClr val="black"/>
                </a:solidFill>
              </a:rPr>
              <a:t>}  </a:t>
            </a:r>
          </a:p>
          <a:p>
            <a:pPr/>
            <a:r>
              <a:rPr lang="en-US" sz="2000">
                <a:solidFill>
                  <a:prstClr val="black"/>
                </a:solidFill>
              </a:rPr>
              <a:t>} </a:t>
            </a:r>
          </a:p>
        </p:txBody>
      </p:sp>
    </p:spTree>
    <p:extLst>
      <p:ext uri="{BB962C8B-B14F-4D97-AF65-F5344CB8AC3E}">
        <p14:creationId xmlns:p14="http://schemas.microsoft.com/office/powerpoint/2010/main" val="2737493276"/>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796119" y="329229"/>
            <a:ext cx="10363200" cy="1143000"/>
          </a:xfrm>
        </p:spPr>
        <p:txBody>
          <a:bodyPr>
            <a:noAutofit/>
          </a:bodyPr>
          <a:lstStyle>
            <a:defPPr/>
          </a:lstStyle>
          <a:p>
            <a:pPr/>
            <a:br>
              <a:rPr lang="en-US" sz="2400"/>
            </a:br>
            <a:r>
              <a:rPr lang="en-US" sz="2400"/>
              <a:t>The different forms of declaration a static method can be seen at the below screenshot.</a:t>
            </a:r>
          </a:p>
        </p:txBody>
      </p:sp>
      <p:pic>
        <p:nvPicPr>
          <p:cNvPr id="2050" name="Picture 2" descr="Static method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0060" y="1617260"/>
            <a:ext cx="9771797" cy="524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875068"/>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User-defined methods in Java with Example Program</a:t>
            </a:r>
          </a:p>
        </p:txBody>
      </p:sp>
      <p:sp>
        <p:nvSpPr>
          <p:cNvPr id="3" name="Rectangle 2"/>
          <p:cNvSpPr/>
          <p:nvPr/>
        </p:nvSpPr>
        <p:spPr>
          <a:xfrm>
            <a:off x="441278" y="899953"/>
            <a:ext cx="6096000" cy="369331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80"/>
              </a:spcBef>
              <a:buClr>
                <a:srgbClr val="D34817"/>
              </a:buClr>
              <a:buSzPct val="85000"/>
            </a:pPr>
            <a:r>
              <a:rPr lang="en-US" sz="2400" b="1">
                <a:solidFill>
                  <a:prstClr val="black"/>
                </a:solidFill>
              </a:rPr>
              <a:t>Static Method</a:t>
            </a:r>
          </a:p>
          <a:p>
            <a:pPr marL="274320" indent="-274320">
              <a:spcBef>
                <a:spcPts val="580"/>
              </a:spcBef>
              <a:buClr>
                <a:srgbClr val="D34817"/>
              </a:buClr>
              <a:buSzPct val="85000"/>
              <a:buFont typeface="Wingdings 2"/>
              <a:buChar char=""/>
            </a:pPr>
            <a:r>
              <a:rPr lang="en-US" sz="2000">
                <a:solidFill>
                  <a:prstClr val="black"/>
                </a:solidFill>
              </a:rPr>
              <a:t>A method that has static keyword is known as static method. In other words, a method that belongs to a class rather than an instance of a class is known as a static method. We can also create a static method by using the keyword static before the method name.</a:t>
            </a:r>
          </a:p>
          <a:p>
            <a:pPr marL="274320" indent="-274320">
              <a:spcBef>
                <a:spcPts val="580"/>
              </a:spcBef>
              <a:buClr>
                <a:srgbClr val="D34817"/>
              </a:buClr>
              <a:buSzPct val="85000"/>
              <a:buFont typeface="Wingdings 2"/>
              <a:buChar char=""/>
            </a:pPr>
            <a:r>
              <a:rPr lang="en-US" sz="2000">
                <a:solidFill>
                  <a:prstClr val="black"/>
                </a:solidFill>
              </a:rPr>
              <a:t>The main </a:t>
            </a:r>
            <a:r>
              <a:rPr lang="en-US" sz="2000" b="1">
                <a:solidFill>
                  <a:prstClr val="black"/>
                </a:solidFill>
              </a:rPr>
              <a:t>advantage</a:t>
            </a:r>
            <a:r>
              <a:rPr lang="en-US" sz="2000">
                <a:solidFill>
                  <a:prstClr val="black"/>
                </a:solidFill>
              </a:rPr>
              <a:t> of a static method is that </a:t>
            </a:r>
            <a:r>
              <a:rPr lang="en-US" sz="2000" b="1">
                <a:solidFill>
                  <a:prstClr val="black"/>
                </a:solidFill>
              </a:rPr>
              <a:t>we can call it without creating an object</a:t>
            </a:r>
            <a:r>
              <a:rPr lang="en-US" sz="2000">
                <a:solidFill>
                  <a:prstClr val="black"/>
                </a:solidFill>
              </a:rPr>
              <a:t>. It can access static data members and also change the value of it. It is used to create an instance method. It is invoked by using the class name. The best example of a static method is the main() method.</a:t>
            </a:r>
          </a:p>
        </p:txBody>
      </p:sp>
      <p:sp>
        <p:nvSpPr>
          <p:cNvPr id="4" name="Rectangle 3"/>
          <p:cNvSpPr/>
          <p:nvPr/>
        </p:nvSpPr>
        <p:spPr>
          <a:xfrm>
            <a:off x="6842078" y="1408963"/>
            <a:ext cx="5099713"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Display  </a:t>
            </a:r>
          </a:p>
          <a:p>
            <a:pPr/>
            <a:r>
              <a:rPr lang="en-US">
                <a:solidFill>
                  <a:prstClr val="black"/>
                </a:solidFill>
              </a:rPr>
              <a:t>{  </a:t>
            </a:r>
          </a:p>
          <a:p>
            <a:pPr/>
            <a:r>
              <a:rPr lang="en-US">
                <a:solidFill>
                  <a:prstClr val="black"/>
                </a:solidFill>
              </a:rPr>
              <a:t>public static void main(String[] args)   </a:t>
            </a:r>
          </a:p>
          <a:p>
            <a:pPr/>
            <a:r>
              <a:rPr lang="en-US">
                <a:solidFill>
                  <a:prstClr val="black"/>
                </a:solidFill>
              </a:rPr>
              <a:t>{  </a:t>
            </a:r>
          </a:p>
          <a:p>
            <a:pPr/>
            <a:r>
              <a:rPr lang="en-US">
                <a:solidFill>
                  <a:prstClr val="black"/>
                </a:solidFill>
              </a:rPr>
              <a:t>show();  </a:t>
            </a:r>
          </a:p>
          <a:p>
            <a:pPr/>
            <a:r>
              <a:rPr lang="en-US">
                <a:solidFill>
                  <a:prstClr val="black"/>
                </a:solidFill>
              </a:rPr>
              <a:t>}  </a:t>
            </a:r>
          </a:p>
          <a:p>
            <a:pPr/>
            <a:r>
              <a:rPr lang="en-US">
                <a:solidFill>
                  <a:prstClr val="black"/>
                </a:solidFill>
              </a:rPr>
              <a:t>static void show()   </a:t>
            </a:r>
          </a:p>
          <a:p>
            <a:pPr/>
            <a:r>
              <a:rPr lang="en-US">
                <a:solidFill>
                  <a:prstClr val="black"/>
                </a:solidFill>
              </a:rPr>
              <a:t>{  </a:t>
            </a:r>
          </a:p>
          <a:p>
            <a:pPr/>
            <a:r>
              <a:rPr lang="en-US" err="1">
                <a:solidFill>
                  <a:prstClr val="black"/>
                </a:solidFill>
              </a:rPr>
              <a:t>System.out.println("It is an example of static method.");  </a:t>
            </a:r>
          </a:p>
          <a:p>
            <a:pPr/>
            <a:r>
              <a:rPr lang="en-US">
                <a:solidFill>
                  <a:prstClr val="black"/>
                </a:solidFill>
              </a:rPr>
              <a:t>}  </a:t>
            </a:r>
          </a:p>
          <a:p>
            <a:pPr/>
            <a:r>
              <a:rPr lang="en-US">
                <a:solidFill>
                  <a:prstClr val="black"/>
                </a:solidFill>
              </a:rPr>
              <a:t>} </a:t>
            </a:r>
          </a:p>
        </p:txBody>
      </p:sp>
    </p:spTree>
    <p:extLst>
      <p:ext uri="{BB962C8B-B14F-4D97-AF65-F5344CB8AC3E}">
        <p14:creationId xmlns:p14="http://schemas.microsoft.com/office/powerpoint/2010/main" val="3142148364"/>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User-defined methods in Java with Example Program</a:t>
            </a:r>
          </a:p>
        </p:txBody>
      </p:sp>
      <p:sp>
        <p:nvSpPr>
          <p:cNvPr id="3" name="Rectangle 2"/>
          <p:cNvSpPr/>
          <p:nvPr/>
        </p:nvSpPr>
        <p:spPr>
          <a:xfrm>
            <a:off x="468574" y="845362"/>
            <a:ext cx="6096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Instance Method</a:t>
            </a:r>
          </a:p>
          <a:p>
            <a:pPr marL="342900" indent="-342900">
              <a:buFont typeface="Arial" pitchFamily="34" charset="0"/>
              <a:buChar char="•"/>
            </a:pPr>
            <a:r>
              <a:rPr lang="en-US" sz="2400">
                <a:solidFill>
                  <a:prstClr val="black"/>
                </a:solidFill>
              </a:rPr>
              <a:t>The method of the class is known as an </a:t>
            </a:r>
            <a:r>
              <a:rPr lang="en-US" sz="2400" b="1">
                <a:solidFill>
                  <a:prstClr val="black"/>
                </a:solidFill>
              </a:rPr>
              <a:t>instance method</a:t>
            </a:r>
            <a:r>
              <a:rPr lang="en-US" sz="2400">
                <a:solidFill>
                  <a:prstClr val="black"/>
                </a:solidFill>
              </a:rPr>
              <a:t>. It is a </a:t>
            </a:r>
            <a:r>
              <a:rPr lang="en-US" sz="2400" b="1">
                <a:solidFill>
                  <a:prstClr val="black"/>
                </a:solidFill>
              </a:rPr>
              <a:t>non-static</a:t>
            </a:r>
            <a:r>
              <a:rPr lang="en-US" sz="2400">
                <a:solidFill>
                  <a:prstClr val="black"/>
                </a:solidFill>
              </a:rPr>
              <a:t> method defined in the class. Before calling or invoking the instance method, it is necessary to create an object of its class. Let's see an example of an instance method.</a:t>
            </a:r>
          </a:p>
        </p:txBody>
      </p:sp>
      <p:sp>
        <p:nvSpPr>
          <p:cNvPr id="5" name="Rectangle 4"/>
          <p:cNvSpPr/>
          <p:nvPr/>
        </p:nvSpPr>
        <p:spPr>
          <a:xfrm>
            <a:off x="6528179" y="848901"/>
            <a:ext cx="5509146" cy="535531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InstanceMethodExample  </a:t>
            </a:r>
          </a:p>
          <a:p>
            <a:pPr/>
            <a:r>
              <a:rPr lang="en-US">
                <a:solidFill>
                  <a:prstClr val="black"/>
                </a:solidFill>
              </a:rPr>
              <a:t>{  </a:t>
            </a:r>
          </a:p>
          <a:p>
            <a:pPr/>
            <a:r>
              <a:rPr lang="en-US" err="1">
                <a:solidFill>
                  <a:prstClr val="black"/>
                </a:solidFill>
              </a:rPr>
              <a:t>int s;  </a:t>
            </a:r>
          </a:p>
          <a:p>
            <a:pPr/>
            <a:r>
              <a:rPr lang="en-US">
                <a:solidFill>
                  <a:prstClr val="black"/>
                </a:solidFill>
              </a:rPr>
              <a:t>//user-defined method because we have not used static keyword  </a:t>
            </a:r>
          </a:p>
          <a:p>
            <a:pPr/>
            <a:r>
              <a:rPr lang="en-US">
                <a:solidFill>
                  <a:prstClr val="black"/>
                </a:solidFill>
              </a:rPr>
              <a:t>public int add(int a, int b)  </a:t>
            </a:r>
          </a:p>
          <a:p>
            <a:pPr/>
            <a:r>
              <a:rPr lang="en-US">
                <a:solidFill>
                  <a:prstClr val="black"/>
                </a:solidFill>
              </a:rPr>
              <a:t>{  </a:t>
            </a:r>
          </a:p>
          <a:p>
            <a:pPr/>
            <a:r>
              <a:rPr lang="en-US">
                <a:solidFill>
                  <a:prstClr val="black"/>
                </a:solidFill>
              </a:rPr>
              <a:t>s = a+b;  </a:t>
            </a:r>
          </a:p>
          <a:p>
            <a:pPr/>
            <a:r>
              <a:rPr lang="en-US">
                <a:solidFill>
                  <a:prstClr val="black"/>
                </a:solidFill>
              </a:rPr>
              <a:t>//returning the sum  </a:t>
            </a:r>
          </a:p>
          <a:p>
            <a:pPr/>
            <a:r>
              <a:rPr lang="en-US">
                <a:solidFill>
                  <a:prstClr val="black"/>
                </a:solidFill>
              </a:rPr>
              <a:t>return s;  </a:t>
            </a:r>
          </a:p>
          <a:p>
            <a:pPr/>
            <a:r>
              <a:rPr lang="en-US">
                <a:solidFill>
                  <a:prstClr val="black"/>
                </a:solidFill>
              </a:rPr>
              <a:t>}  </a:t>
            </a:r>
          </a:p>
          <a:p>
            <a:pPr/>
            <a:r>
              <a:rPr lang="en-US">
                <a:solidFill>
                  <a:prstClr val="black"/>
                </a:solidFill>
              </a:rPr>
              <a:t>public static void main(String [] args)  </a:t>
            </a:r>
          </a:p>
          <a:p>
            <a:pPr/>
            <a:r>
              <a:rPr lang="en-US">
                <a:solidFill>
                  <a:prstClr val="black"/>
                </a:solidFill>
              </a:rPr>
              <a:t>{  </a:t>
            </a:r>
          </a:p>
          <a:p>
            <a:pPr/>
            <a:r>
              <a:rPr lang="en-US">
                <a:solidFill>
                  <a:prstClr val="black"/>
                </a:solidFill>
              </a:rPr>
              <a:t>//Creating an object of the class  </a:t>
            </a:r>
          </a:p>
          <a:p>
            <a:pPr/>
            <a:r>
              <a:rPr lang="en-US" err="1">
                <a:solidFill>
                  <a:prstClr val="black"/>
                </a:solidFill>
              </a:rPr>
              <a:t>InstanceMethodExample obj = new InstanceMethodExample();  </a:t>
            </a:r>
          </a:p>
          <a:p>
            <a:pPr/>
            <a:r>
              <a:rPr lang="en-US">
                <a:solidFill>
                  <a:prstClr val="black"/>
                </a:solidFill>
              </a:rPr>
              <a:t>//invoking instance method   </a:t>
            </a:r>
          </a:p>
          <a:p>
            <a:pPr/>
            <a:r>
              <a:rPr lang="en-US" err="1">
                <a:solidFill>
                  <a:prstClr val="black"/>
                </a:solidFill>
              </a:rPr>
              <a:t>System.out.println("The sum is: "+obj.add(12, 13));  </a:t>
            </a:r>
          </a:p>
          <a:p>
            <a:pPr/>
            <a:r>
              <a:rPr lang="en-US">
                <a:solidFill>
                  <a:prstClr val="black"/>
                </a:solidFill>
              </a:rPr>
              <a:t>}  </a:t>
            </a:r>
          </a:p>
          <a:p>
            <a:pPr/>
            <a:endParaRPr lang="en-US">
              <a:solidFill>
                <a:prstClr val="black"/>
              </a:solidFill>
            </a:endParaRPr>
          </a:p>
          <a:p>
            <a:pPr/>
            <a:r>
              <a:rPr lang="en-US">
                <a:solidFill>
                  <a:prstClr val="black"/>
                </a:solidFill>
              </a:rPr>
              <a:t>} </a:t>
            </a:r>
          </a:p>
        </p:txBody>
      </p:sp>
    </p:spTree>
    <p:extLst>
      <p:ext uri="{BB962C8B-B14F-4D97-AF65-F5344CB8AC3E}">
        <p14:creationId xmlns:p14="http://schemas.microsoft.com/office/powerpoint/2010/main" val="2432103476"/>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Difference between Instance Methods and Static Methods</a:t>
            </a:r>
          </a:p>
        </p:txBody>
      </p:sp>
      <p:pic>
        <p:nvPicPr>
          <p:cNvPr id="1026" name="Picture 2" descr="Structure and Members of the Java Program - GeeksforGeek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8866" y="1071846"/>
            <a:ext cx="9512489" cy="517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52371"/>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4924" y="122829"/>
            <a:ext cx="10363200" cy="680659"/>
          </a:xfrm>
        </p:spPr>
        <p:txBody>
          <a:bodyPr>
            <a:normAutofit fontScale="90000"/>
          </a:bodyPr>
          <a:lstStyle>
            <a:defPPr/>
          </a:lstStyle>
          <a:p>
            <a:r>
              <a:rPr lang="en-US" sz="3600"/>
              <a:t>Why instance variable is not available to static method?</a:t>
            </a:r>
          </a:p>
        </p:txBody>
      </p:sp>
      <p:sp>
        <p:nvSpPr>
          <p:cNvPr id="3" name="Rectangle 2"/>
          <p:cNvSpPr/>
          <p:nvPr/>
        </p:nvSpPr>
        <p:spPr>
          <a:xfrm>
            <a:off x="523164" y="951005"/>
            <a:ext cx="11118376"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When we declare a static method in Java, the JVM first executes the static method, and then it creates the objects of the class. Since the objects are not available at the time of calling the static method.</a:t>
            </a:r>
          </a:p>
          <a:p>
            <a:pPr/>
            <a:endParaRPr lang="en-US">
              <a:solidFill>
                <a:prstClr val="black"/>
              </a:solidFill>
            </a:endParaRPr>
          </a:p>
          <a:p>
            <a:pPr/>
            <a:r>
              <a:rPr lang="en-US">
                <a:solidFill>
                  <a:prstClr val="black"/>
                </a:solidFill>
              </a:rPr>
              <a:t>Therefore, the instance variables are also not available to a static method. Due to which a static method cannot access an instance variable in the class. </a:t>
            </a:r>
          </a:p>
        </p:txBody>
      </p:sp>
    </p:spTree>
    <p:extLst>
      <p:ext uri="{BB962C8B-B14F-4D97-AF65-F5344CB8AC3E}">
        <p14:creationId xmlns:p14="http://schemas.microsoft.com/office/powerpoint/2010/main" val="898008934"/>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678287" y="86018"/>
            <a:ext cx="11114467" cy="70077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Objective: </a:t>
            </a:r>
            <a:r>
              <a:rPr lang="en-US" sz="1400">
                <a:effectLst/>
                <a:latin typeface="Calibri" panose="020f0502020204030204" pitchFamily="34" charset="0"/>
                <a:ea typeface="Calibri" panose="020f0502020204030204" pitchFamily="34" charset="0"/>
                <a:cs typeface="Times New Roman" panose="02020603050405020304" pitchFamily="18" charset="0"/>
              </a:rPr>
              <a:t>To understand the concepts of Array and Constructor.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Assignments 3: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calculate Sum &amp; Average of an integer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2.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implement stack using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3.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implement Queue using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4.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calculate Sum of two 2-dimensional arrays.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5.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find the range of a 1D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6.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search an element in an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7.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find the sum of even numbers in an integer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8.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find the sum of diagonal elements in a 2D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9. </a:t>
            </a:r>
            <a:r>
              <a:rPr lang="en-US" sz="1400">
                <a:effectLst/>
                <a:latin typeface="Calibri" panose="020f0502020204030204" pitchFamily="34" charset="0"/>
                <a:ea typeface="Calibri" panose="020f0502020204030204" pitchFamily="34" charset="0"/>
                <a:cs typeface="Times New Roman" panose="02020603050405020304" pitchFamily="18" charset="0"/>
              </a:rPr>
              <a:t>Reverse the elements in an array of integers without using a second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10.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enter n elements in an array and find smallest number among them.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11. </a:t>
            </a:r>
            <a:r>
              <a:rPr lang="en-US" sz="1400">
                <a:effectLst/>
                <a:latin typeface="Calibri" panose="020f0502020204030204" pitchFamily="34" charset="0"/>
                <a:ea typeface="Calibri" panose="020f0502020204030204" pitchFamily="34" charset="0"/>
                <a:cs typeface="Times New Roman" panose="02020603050405020304" pitchFamily="18" charset="0"/>
              </a:rPr>
              <a:t>Write Java program to find the sum of all odd numbers in a 2D array.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12.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print transpose of matrix.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13.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check whether a given matrix is sparse or not. </a:t>
            </a:r>
          </a:p>
          <a:p>
            <a:pPr>
              <a:lnSpc>
                <a:spcPct val="107000"/>
              </a:lnSpc>
              <a:spcAft>
                <a:spcPts val="80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14. </a:t>
            </a:r>
            <a:r>
              <a:rPr lang="en-US" sz="1400">
                <a:effectLst/>
                <a:latin typeface="Calibri" panose="020f0502020204030204" pitchFamily="34" charset="0"/>
                <a:ea typeface="Calibri" panose="020f0502020204030204" pitchFamily="34" charset="0"/>
                <a:cs typeface="Times New Roman" panose="02020603050405020304" pitchFamily="18" charset="0"/>
              </a:rPr>
              <a:t>Write a Java program to count the prime numbers in an array. </a:t>
            </a:r>
          </a:p>
          <a:p>
            <a:pPr/>
            <a:r>
              <a:rPr lang="en-US" sz="2000"/>
              <a:t>15. Write a Java program to find second highest element of an array. </a:t>
            </a:r>
          </a:p>
          <a:p>
            <a:pPr/>
            <a:r>
              <a:rPr lang="en-US" sz="2000"/>
              <a:t>16. Write a Java program which counts the non-zero elements in an integer array. </a:t>
            </a:r>
          </a:p>
          <a:p>
            <a:pPr/>
            <a:r>
              <a:rPr lang="en-US" sz="2000"/>
              <a:t>17. Write a Java program to merge two float arrays. </a:t>
            </a:r>
          </a:p>
          <a:p>
            <a:pPr>
              <a:lnSpc>
                <a:spcPct val="107000"/>
              </a:lnSpc>
              <a:spcAft>
                <a:spcPts val="800"/>
              </a:spcAft>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729510"/>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914519" y="1257299"/>
            <a:ext cx="9615494" cy="1311089"/>
          </a:xfrm>
        </p:spPr>
        <p:txBody>
          <a:bodyPr>
            <a:noAutofit/>
          </a:bodyPr>
          <a:lstStyle>
            <a:defPPr/>
          </a:lstStyle>
          <a:p>
            <a:pPr/>
            <a:r>
              <a:rPr lang="en-US" sz="1600" b="1"/>
              <a:t>Abstraction</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a:endParaRPr lang="en-US" sz="1600" b="1"/>
          </a:p>
          <a:p>
            <a:pPr/>
            <a:endParaRPr lang="en-US" sz="1600" b="1"/>
          </a:p>
        </p:txBody>
      </p:sp>
      <p:sp>
        <p:nvSpPr>
          <p:cNvPr id="4"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2" name="Picture 1"/>
          <p:cNvPicPr>
            <a:picLocks noChangeAspect="1"/>
          </p:cNvPicPr>
          <p:nvPr/>
        </p:nvPicPr>
        <p:blipFill>
          <a:blip r:embed="rId2"/>
          <a:srcRect l="15337" t="19289" r="16939" b="2663"/>
          <a:stretch>
            <a:fillRect/>
          </a:stretch>
        </p:blipFill>
        <p:spPr>
          <a:xfrm>
            <a:off x="3166279" y="1992572"/>
            <a:ext cx="6414449" cy="3572511"/>
          </a:xfrm>
          <a:prstGeom prst="rect">
            <a:avLst/>
          </a:prstGeom>
        </p:spPr>
      </p:pic>
    </p:spTree>
    <p:extLst>
      <p:ext uri="{BB962C8B-B14F-4D97-AF65-F5344CB8AC3E}">
        <p14:creationId xmlns:p14="http://schemas.microsoft.com/office/powerpoint/2010/main" val="3885438703"/>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44699" y="0"/>
            <a:ext cx="12080382" cy="61863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18. Write a Java program where elements of two integer arrays get added index wise and get stored into a third array. </a:t>
            </a:r>
          </a:p>
          <a:p>
            <a:pPr/>
            <a:r>
              <a:rPr lang="en-US"/>
              <a:t>19. Write a Java program to multiply two matrices. </a:t>
            </a:r>
          </a:p>
          <a:p>
            <a:pPr/>
            <a:r>
              <a:rPr lang="en-US"/>
              <a:t>20. Write a Java program to subtract two matrices. </a:t>
            </a:r>
          </a:p>
          <a:p>
            <a:pPr/>
            <a:r>
              <a:rPr lang="en-US"/>
              <a:t>21. Write a Java program to find duplicate elements in a 1D array and find their frequency of occurrence. </a:t>
            </a:r>
          </a:p>
          <a:p>
            <a:pPr/>
            <a:r>
              <a:rPr lang="en-US"/>
              <a:t>22. Write a Java program to print every alternate number of a given array. </a:t>
            </a:r>
          </a:p>
          <a:p>
            <a:pPr/>
            <a:r>
              <a:rPr lang="en-US"/>
              <a:t> </a:t>
            </a:r>
          </a:p>
          <a:p>
            <a:pPr/>
            <a:r>
              <a:rPr lang="en-US"/>
              <a:t> </a:t>
            </a:r>
          </a:p>
          <a:p>
            <a:pPr/>
            <a:r>
              <a:rPr lang="en-US"/>
              <a:t>23. Given are two one-dimensional arrays A &amp; B, which are sorted in ascending order. Write a Java program to merge them into single sorted array C that contains every item from arrays A &amp; B, in ascending order. </a:t>
            </a:r>
          </a:p>
          <a:p>
            <a:pPr/>
            <a:r>
              <a:rPr lang="en-US"/>
              <a:t>24. Write a Java program to show 0-arguments constructor. </a:t>
            </a:r>
          </a:p>
          <a:p>
            <a:pPr/>
            <a:r>
              <a:rPr lang="en-US"/>
              <a:t>25. Write a Java program to show parameterized constructor. </a:t>
            </a:r>
          </a:p>
          <a:p>
            <a:pPr/>
            <a:r>
              <a:rPr lang="en-US"/>
              <a:t>26. Write a class, Grader, which has an instance variable, score, an appropriate constructor and appropriate methods. A method, letterGrade() that returns the letter grade as O/E/A/B/C/F. </a:t>
            </a:r>
          </a:p>
          <a:p>
            <a:pPr/>
            <a:r>
              <a:rPr lang="en-US"/>
              <a:t> </a:t>
            </a:r>
          </a:p>
          <a:p>
            <a:pPr/>
            <a:r>
              <a:rPr lang="en-US"/>
              <a:t>Now write a demo class to test the Grader class by reading a score from the user, using it to create a Grader object after validating that the value is not negative and is not greater than 100. Finally, call the letterGrade() method to get and print the grade. </a:t>
            </a:r>
          </a:p>
          <a:p>
            <a:pPr/>
            <a:r>
              <a:rPr lang="en-US"/>
              <a:t>27. Write a class, Commission, which has an instance variable, sales; an appropriate constructor; and a method, commission() that returns the commission. </a:t>
            </a:r>
          </a:p>
          <a:p>
            <a:pPr/>
            <a:r>
              <a:rPr lang="en-US"/>
              <a:t> </a:t>
            </a:r>
          </a:p>
          <a:p>
            <a:pPr/>
            <a:r>
              <a:rPr lang="en-US"/>
              <a:t>Now write a demo class to test the Commission class by reading a sale from the user, using it to create a Commission object after validating that the value is not negative. Finally, call the commission() method to get and print the commission. If the sales are negative, your demo should print the message “Invalid Input”.</a:t>
            </a:r>
          </a:p>
        </p:txBody>
      </p:sp>
    </p:spTree>
    <p:extLst>
      <p:ext uri="{BB962C8B-B14F-4D97-AF65-F5344CB8AC3E}">
        <p14:creationId xmlns:p14="http://schemas.microsoft.com/office/powerpoint/2010/main" val="3518998269"/>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smtClean="0"/>
              <a:t>	</a:t>
            </a:r>
            <a:r>
              <a:rPr lang="en-US" sz="2400" b="1" smtClean="0"/>
              <a:t>Presented By</a:t>
            </a:r>
            <a:r>
              <a:rPr lang="en-US" sz="2900" smtClean="0"/>
              <a:t>	</a:t>
            </a:r>
            <a:r>
              <a:rPr lang="en-US" smtClean="0"/>
              <a:t>			       </a:t>
            </a:r>
            <a:r>
              <a:rPr lang="en-US" sz="2800" err="1" smtClean="0"/>
              <a:t>Sudeshna Kundu (Mondal)</a:t>
            </a:r>
            <a:endParaRPr lang="en-US" sz="2800"/>
          </a:p>
        </p:txBody>
      </p:sp>
      <p:sp>
        <p:nvSpPr>
          <p:cNvPr id="2" name="Title 1"/>
          <p:cNvSpPr>
            <a:spLocks noGrp="1"/>
          </p:cNvSpPr>
          <p:nvPr>
            <p:ph type="ctrTitle"/>
          </p:nvPr>
        </p:nvSpPr>
        <p:spPr/>
        <p:txBody>
          <a:bodyPr/>
          <a:lstStyle>
            <a:defPPr/>
          </a:lstStyle>
          <a:p>
            <a:pPr/>
            <a:r>
              <a:rPr lang="en-US" smtClean="0"/>
              <a:t>Object Oriented Programming using JAVA</a:t>
            </a:r>
            <a:br>
              <a:rPr lang="en-US"/>
            </a:br>
            <a:endParaRPr lang="en-US"/>
          </a:p>
        </p:txBody>
      </p:sp>
    </p:spTree>
    <p:extLst>
      <p:ext uri="{BB962C8B-B14F-4D97-AF65-F5344CB8AC3E}">
        <p14:creationId xmlns:p14="http://schemas.microsoft.com/office/powerpoint/2010/main" val="3908193504"/>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057400" y="304800"/>
            <a:ext cx="8534400"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Polymorphism in Java</a:t>
            </a:r>
          </a:p>
          <a:p>
            <a:pPr/>
            <a:r>
              <a:rPr lang="en-US" b="1">
                <a:solidFill>
                  <a:prstClr val="black"/>
                </a:solidFill>
              </a:rPr>
              <a:t>The process of representing one form in multiple forms is known as Polymorphism.</a:t>
            </a:r>
          </a:p>
          <a:p>
            <a:pPr/>
            <a:endParaRPr lang="en-US">
              <a:solidFill>
                <a:prstClr val="black"/>
              </a:solidFill>
            </a:endParaRPr>
          </a:p>
          <a:p>
            <a:pPr/>
            <a:r>
              <a:rPr lang="en-US">
                <a:solidFill>
                  <a:prstClr val="black"/>
                </a:solidFill>
              </a:rPr>
              <a:t>Polymorphism is derived from 2 greek words: </a:t>
            </a:r>
            <a:r>
              <a:rPr lang="en-US" b="1">
                <a:solidFill>
                  <a:prstClr val="black"/>
                </a:solidFill>
              </a:rPr>
              <a:t>poly and morphs. The word "poly" means many and "morphs" means forms. So polymorphism means many forms.</a:t>
            </a:r>
          </a:p>
        </p:txBody>
      </p:sp>
      <p:sp>
        <p:nvSpPr>
          <p:cNvPr id="6" name="Rectangle 5"/>
          <p:cNvSpPr/>
          <p:nvPr/>
        </p:nvSpPr>
        <p:spPr>
          <a:xfrm>
            <a:off x="2133600" y="2057401"/>
            <a:ext cx="7315200"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Real life example of polymorphism in Java</a:t>
            </a:r>
          </a:p>
          <a:p>
            <a:pPr/>
            <a:endParaRPr lang="en-US" sz="2400" b="1">
              <a:solidFill>
                <a:prstClr val="black"/>
              </a:solidFill>
            </a:endParaRPr>
          </a:p>
          <a:p>
            <a:pPr/>
            <a:r>
              <a:rPr lang="en-US">
                <a:solidFill>
                  <a:prstClr val="black"/>
                </a:solidFill>
              </a:rPr>
              <a:t>Suppose if you are in class room that time you behave like a student, when you are in market at that time you behave like a customer, when you at your home at that time you behave like a son or daughter, Here one person present in different-different behaviors.</a:t>
            </a:r>
          </a:p>
          <a:p>
            <a:pPr/>
            <a:endParaRPr lang="en-US">
              <a:solidFill>
                <a:prstClr val="black"/>
              </a:solidFill>
            </a:endParaRPr>
          </a:p>
        </p:txBody>
      </p:sp>
      <p:pic>
        <p:nvPicPr>
          <p:cNvPr id="7" name="Picture 6"/>
          <p:cNvPicPr>
            <a:picLocks noChangeAspect="1"/>
          </p:cNvPicPr>
          <p:nvPr/>
        </p:nvPicPr>
        <p:blipFill>
          <a:blip r:embed="rId2"/>
          <a:stretch>
            <a:fillRect/>
          </a:stretch>
        </p:blipFill>
        <p:spPr>
          <a:xfrm>
            <a:off x="5029201" y="3733801"/>
            <a:ext cx="4924425" cy="2886075"/>
          </a:xfrm>
          <a:prstGeom prst="rect">
            <a:avLst/>
          </a:prstGeom>
        </p:spPr>
      </p:pic>
    </p:spTree>
    <p:extLst>
      <p:ext uri="{BB962C8B-B14F-4D97-AF65-F5344CB8AC3E}">
        <p14:creationId xmlns:p14="http://schemas.microsoft.com/office/powerpoint/2010/main" val="653902051"/>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p:cNvPicPr>
            <a:picLocks noChangeAspect="1"/>
          </p:cNvPicPr>
          <p:nvPr/>
        </p:nvPicPr>
        <p:blipFill>
          <a:blip r:embed="rId2"/>
          <a:srcRect l="29403" t="18608" r="9851" b="9715"/>
          <a:stretch>
            <a:fillRect/>
          </a:stretch>
        </p:blipFill>
        <p:spPr>
          <a:xfrm>
            <a:off x="2438401" y="762000"/>
            <a:ext cx="7466187" cy="4953000"/>
          </a:xfrm>
          <a:prstGeom prst="rect">
            <a:avLst/>
          </a:prstGeom>
        </p:spPr>
      </p:pic>
    </p:spTree>
    <p:extLst>
      <p:ext uri="{BB962C8B-B14F-4D97-AF65-F5344CB8AC3E}">
        <p14:creationId xmlns:p14="http://schemas.microsoft.com/office/powerpoint/2010/main" val="3225257764"/>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28049" t="19966" r="7774" b="5463"/>
          <a:stretch>
            <a:fillRect/>
          </a:stretch>
        </p:blipFill>
        <p:spPr>
          <a:xfrm>
            <a:off x="2209800" y="762000"/>
            <a:ext cx="7848600" cy="5334000"/>
          </a:xfrm>
          <a:prstGeom prst="rect">
            <a:avLst/>
          </a:prstGeom>
        </p:spPr>
      </p:pic>
    </p:spTree>
    <p:extLst>
      <p:ext uri="{BB962C8B-B14F-4D97-AF65-F5344CB8AC3E}">
        <p14:creationId xmlns:p14="http://schemas.microsoft.com/office/powerpoint/2010/main" val="3860176279"/>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Method Overloading in Java </a:t>
            </a:r>
          </a:p>
        </p:txBody>
      </p:sp>
      <p:sp>
        <p:nvSpPr>
          <p:cNvPr id="3" name="Content Placeholder 2"/>
          <p:cNvSpPr>
            <a:spLocks noGrp="1"/>
          </p:cNvSpPr>
          <p:nvPr>
            <p:ph sz="quarter" idx="1"/>
          </p:nvPr>
        </p:nvSpPr>
        <p:spPr>
          <a:xfrm>
            <a:off x="2362200" y="1752600"/>
            <a:ext cx="7772400" cy="4572000"/>
          </a:xfrm>
        </p:spPr>
        <p:txBody>
          <a:bodyPr>
            <a:normAutofit/>
          </a:bodyPr>
          <a:lstStyle>
            <a:defPPr/>
          </a:lstStyle>
          <a:p>
            <a:r>
              <a:rPr lang="en-US" sz="2000"/>
              <a:t>If a class has multiple methods having same name but different in parameters, it is known as Method Overloading.</a:t>
            </a:r>
          </a:p>
          <a:p>
            <a:endParaRPr lang="en-US" sz="2000"/>
          </a:p>
          <a:p>
            <a:r>
              <a:rPr lang="en-US" sz="2000"/>
              <a:t>If we have to perform only one operation, having same name of the methods increases the readability of the program.</a:t>
            </a:r>
          </a:p>
          <a:p>
            <a:endParaRPr lang="en-US" sz="2000"/>
          </a:p>
          <a:p>
            <a:r>
              <a:rPr lang="en-US" sz="2000"/>
              <a:t>Suppose you have to perform addition of the given numbers but there can be any number of arguments, if you write the method such as a(int,int) for two parameters, and b(int,int,int) for three parameters then it may be difficult for you as well as other programmers to understand the behavior of the method because its name differs.</a:t>
            </a:r>
          </a:p>
        </p:txBody>
      </p:sp>
    </p:spTree>
    <p:extLst>
      <p:ext uri="{BB962C8B-B14F-4D97-AF65-F5344CB8AC3E}">
        <p14:creationId xmlns:p14="http://schemas.microsoft.com/office/powerpoint/2010/main" val="3220232610"/>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p:txBody>
          <a:bodyPr>
            <a:normAutofit/>
          </a:bodyPr>
          <a:lstStyle>
            <a:defPPr/>
          </a:lstStyle>
          <a:p>
            <a:pPr>
              <a:buFont typeface="Wingdings" pitchFamily="2" charset="2"/>
              <a:buChar char="q"/>
            </a:pPr>
            <a:r>
              <a:rPr lang="en-US" sz="2000" b="1"/>
              <a:t>Advantage of method overloading</a:t>
            </a:r>
          </a:p>
          <a:p>
            <a:r>
              <a:rPr lang="en-US" sz="2000"/>
              <a:t>Method overloading increases the readability of the program.</a:t>
            </a:r>
          </a:p>
          <a:p>
            <a:pPr>
              <a:buFont typeface="Wingdings" pitchFamily="2" charset="2"/>
              <a:buChar char="q"/>
            </a:pPr>
            <a:endParaRPr lang="en-US" sz="2000" b="1"/>
          </a:p>
          <a:p>
            <a:pPr>
              <a:buFont typeface="Wingdings" pitchFamily="2" charset="2"/>
              <a:buChar char="q"/>
            </a:pPr>
            <a:r>
              <a:rPr lang="en-US" sz="2000" b="1"/>
              <a:t>Different ways to overload the method</a:t>
            </a:r>
          </a:p>
          <a:p>
            <a:pPr marL="0" indent="0">
              <a:buNone/>
            </a:pPr>
            <a:r>
              <a:rPr lang="en-US" sz="2000"/>
              <a:t>There are two ways to overload the method in java</a:t>
            </a:r>
          </a:p>
          <a:p>
            <a:endParaRPr lang="en-US" sz="2000"/>
          </a:p>
          <a:p>
            <a:r>
              <a:rPr lang="en-US" sz="2000"/>
              <a:t>By changing number of arguments</a:t>
            </a:r>
          </a:p>
          <a:p>
            <a:r>
              <a:rPr lang="en-US" sz="2000"/>
              <a:t>By changing the data type</a:t>
            </a:r>
          </a:p>
        </p:txBody>
      </p:sp>
      <p:sp>
        <p:nvSpPr>
          <p:cNvPr id="4" name="Title 1"/>
          <p:cNvSpPr>
            <a:spLocks noGrp="1"/>
          </p:cNvSpPr>
          <p:nvPr>
            <p:ph type="title"/>
          </p:nvPr>
        </p:nvSpPr>
        <p:spPr/>
        <p:txBody>
          <a:bodyPr/>
          <a:lstStyle>
            <a:defPPr/>
          </a:lstStyle>
          <a:p>
            <a:pPr/>
            <a:r>
              <a:rPr lang="en-US"/>
              <a:t>Method Overloading in Java </a:t>
            </a:r>
          </a:p>
        </p:txBody>
      </p:sp>
    </p:spTree>
    <p:extLst>
      <p:ext uri="{BB962C8B-B14F-4D97-AF65-F5344CB8AC3E}">
        <p14:creationId xmlns:p14="http://schemas.microsoft.com/office/powerpoint/2010/main" val="3841851058"/>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905000" y="228600"/>
            <a:ext cx="7391400" cy="731838"/>
          </a:xfrm>
        </p:spPr>
        <p:txBody>
          <a:bodyPr>
            <a:normAutofit fontScale="90000"/>
          </a:bodyPr>
          <a:lstStyle>
            <a:defPPr/>
          </a:lstStyle>
          <a:p>
            <a:r>
              <a:rPr lang="en-US"/>
              <a:t>Method Overloading in Java </a:t>
            </a:r>
          </a:p>
        </p:txBody>
      </p:sp>
      <p:sp>
        <p:nvSpPr>
          <p:cNvPr id="5" name="Rectangle 4"/>
          <p:cNvSpPr/>
          <p:nvPr/>
        </p:nvSpPr>
        <p:spPr>
          <a:xfrm>
            <a:off x="1981200" y="3657601"/>
            <a:ext cx="4572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Adder{  </a:t>
            </a:r>
          </a:p>
          <a:p>
            <a:pPr/>
            <a:r>
              <a:rPr lang="en-US">
                <a:solidFill>
                  <a:prstClr val="black"/>
                </a:solidFill>
              </a:rPr>
              <a:t>static int add(int a,int b){return a+b;}  </a:t>
            </a:r>
          </a:p>
          <a:p>
            <a:pPr/>
            <a:r>
              <a:rPr lang="en-US">
                <a:solidFill>
                  <a:prstClr val="black"/>
                </a:solidFill>
              </a:rPr>
              <a:t>static int add(int a,int b,int c){return a+b+c;}  </a:t>
            </a:r>
          </a:p>
          <a:p>
            <a:pPr/>
            <a:r>
              <a:rPr lang="en-US">
                <a:solidFill>
                  <a:prstClr val="black"/>
                </a:solidFill>
              </a:rPr>
              <a:t>}  </a:t>
            </a:r>
          </a:p>
          <a:p>
            <a:pPr/>
            <a:r>
              <a:rPr lang="en-US">
                <a:solidFill>
                  <a:prstClr val="black"/>
                </a:solidFill>
              </a:rPr>
              <a:t>class TestOverloading1{  </a:t>
            </a:r>
          </a:p>
          <a:p>
            <a:pPr/>
            <a:r>
              <a:rPr lang="en-US">
                <a:solidFill>
                  <a:prstClr val="black"/>
                </a:solidFill>
              </a:rPr>
              <a:t>public static void main(String[] args){  </a:t>
            </a:r>
          </a:p>
          <a:p>
            <a:pPr/>
            <a:r>
              <a:rPr lang="en-US" err="1">
                <a:solidFill>
                  <a:prstClr val="black"/>
                </a:solidFill>
              </a:rPr>
              <a:t>System.out.println(Adder.add(11,11));  </a:t>
            </a:r>
          </a:p>
          <a:p>
            <a:pPr/>
            <a:r>
              <a:rPr lang="en-US" err="1">
                <a:solidFill>
                  <a:prstClr val="black"/>
                </a:solidFill>
              </a:rPr>
              <a:t>System.out.println(Adder.add(11,11,11));  </a:t>
            </a:r>
          </a:p>
          <a:p>
            <a:pPr/>
            <a:r>
              <a:rPr lang="en-US">
                <a:solidFill>
                  <a:prstClr val="black"/>
                </a:solidFill>
              </a:rPr>
              <a:t>}} </a:t>
            </a:r>
          </a:p>
        </p:txBody>
      </p:sp>
      <p:sp>
        <p:nvSpPr>
          <p:cNvPr id="6" name="Rectangle 5"/>
          <p:cNvSpPr/>
          <p:nvPr/>
        </p:nvSpPr>
        <p:spPr>
          <a:xfrm>
            <a:off x="1828800" y="1066801"/>
            <a:ext cx="7620000"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1) Method Overloading: changing no. of arguments</a:t>
            </a:r>
          </a:p>
          <a:p>
            <a:pPr/>
            <a:r>
              <a:rPr lang="en-US" sz="2000">
                <a:solidFill>
                  <a:prstClr val="black"/>
                </a:solidFill>
              </a:rPr>
              <a:t>In this example, we have created two methods, first add() method performs addition of two numbers and second add method performs addition of three numbers.</a:t>
            </a:r>
          </a:p>
          <a:p>
            <a:pPr/>
            <a:endParaRPr lang="en-US" sz="2000">
              <a:solidFill>
                <a:prstClr val="black"/>
              </a:solidFill>
            </a:endParaRPr>
          </a:p>
          <a:p>
            <a:pPr/>
            <a:r>
              <a:rPr lang="en-US" sz="2000">
                <a:solidFill>
                  <a:prstClr val="black"/>
                </a:solidFill>
              </a:rPr>
              <a:t>In this example, we are creating static methods so that we don't need to create instance for calling methods.</a:t>
            </a:r>
          </a:p>
        </p:txBody>
      </p:sp>
      <p:sp>
        <p:nvSpPr>
          <p:cNvPr id="2" name="Rectangle 1"/>
          <p:cNvSpPr/>
          <p:nvPr/>
        </p:nvSpPr>
        <p:spPr>
          <a:xfrm>
            <a:off x="7924800" y="4038601"/>
            <a:ext cx="990600" cy="1200329"/>
          </a:xfrm>
          <a:prstGeom prst="rect">
            <a:avLst/>
          </a:prstGeom>
          <a:solidFill>
            <a:schemeClr val="accent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endParaRPr lang="en-US" b="1">
              <a:solidFill>
                <a:prstClr val="black"/>
              </a:solidFill>
            </a:endParaRPr>
          </a:p>
          <a:p>
            <a:pPr/>
            <a:r>
              <a:rPr lang="en-US" b="1">
                <a:solidFill>
                  <a:prstClr val="black"/>
                </a:solidFill>
              </a:rPr>
              <a:t>22</a:t>
            </a:r>
          </a:p>
          <a:p>
            <a:pPr/>
            <a:r>
              <a:rPr lang="en-US" b="1">
                <a:solidFill>
                  <a:prstClr val="black"/>
                </a:solidFill>
              </a:rPr>
              <a:t>33</a:t>
            </a:r>
          </a:p>
        </p:txBody>
      </p:sp>
    </p:spTree>
    <p:extLst>
      <p:ext uri="{BB962C8B-B14F-4D97-AF65-F5344CB8AC3E}">
        <p14:creationId xmlns:p14="http://schemas.microsoft.com/office/powerpoint/2010/main" val="3091159106"/>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905000" y="228600"/>
            <a:ext cx="7391400" cy="731838"/>
          </a:xfrm>
        </p:spPr>
        <p:txBody>
          <a:bodyPr>
            <a:normAutofit fontScale="90000"/>
          </a:bodyPr>
          <a:lstStyle>
            <a:defPPr/>
          </a:lstStyle>
          <a:p>
            <a:r>
              <a:rPr lang="en-US"/>
              <a:t>Method Overloading in Java </a:t>
            </a:r>
          </a:p>
        </p:txBody>
      </p:sp>
      <p:sp>
        <p:nvSpPr>
          <p:cNvPr id="6" name="Rectangle 5"/>
          <p:cNvSpPr/>
          <p:nvPr/>
        </p:nvSpPr>
        <p:spPr>
          <a:xfrm>
            <a:off x="1828800" y="1066801"/>
            <a:ext cx="762000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2) Method Overloading: changing data type of arguments</a:t>
            </a:r>
          </a:p>
          <a:p>
            <a:pPr/>
            <a:r>
              <a:rPr lang="en-US" sz="2000">
                <a:solidFill>
                  <a:prstClr val="black"/>
                </a:solidFill>
              </a:rPr>
              <a:t>In this example, we have created two methods that differs in data type. The first add method receives two integer arguments and second add method receives two double arguments.</a:t>
            </a:r>
          </a:p>
        </p:txBody>
      </p:sp>
      <p:sp>
        <p:nvSpPr>
          <p:cNvPr id="2" name="Rectangle 1"/>
          <p:cNvSpPr/>
          <p:nvPr/>
        </p:nvSpPr>
        <p:spPr>
          <a:xfrm>
            <a:off x="7620000" y="4038601"/>
            <a:ext cx="1295400" cy="1200329"/>
          </a:xfrm>
          <a:prstGeom prst="rect">
            <a:avLst/>
          </a:prstGeom>
          <a:solidFill>
            <a:schemeClr val="accent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endParaRPr lang="en-US" b="1">
              <a:solidFill>
                <a:prstClr val="black"/>
              </a:solidFill>
            </a:endParaRPr>
          </a:p>
          <a:p>
            <a:pPr/>
            <a:r>
              <a:rPr lang="en-US" b="1">
                <a:solidFill>
                  <a:prstClr val="black"/>
                </a:solidFill>
              </a:rPr>
              <a:t>22</a:t>
            </a:r>
          </a:p>
          <a:p>
            <a:pPr/>
            <a:r>
              <a:rPr lang="en-US" b="1">
                <a:solidFill>
                  <a:prstClr val="black"/>
                </a:solidFill>
              </a:rPr>
              <a:t>24.9</a:t>
            </a:r>
          </a:p>
        </p:txBody>
      </p:sp>
      <p:sp>
        <p:nvSpPr>
          <p:cNvPr id="3" name="Rectangle 2"/>
          <p:cNvSpPr/>
          <p:nvPr/>
        </p:nvSpPr>
        <p:spPr>
          <a:xfrm>
            <a:off x="1981200" y="3276601"/>
            <a:ext cx="4572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Adder{  </a:t>
            </a:r>
          </a:p>
          <a:p>
            <a:pPr/>
            <a:r>
              <a:rPr lang="en-US">
                <a:solidFill>
                  <a:prstClr val="black"/>
                </a:solidFill>
              </a:rPr>
              <a:t>static int add(int a, int b){return a+b;}  </a:t>
            </a:r>
          </a:p>
          <a:p>
            <a:pPr/>
            <a:r>
              <a:rPr lang="en-US">
                <a:solidFill>
                  <a:prstClr val="black"/>
                </a:solidFill>
              </a:rPr>
              <a:t>static double add(double a, double b){return a+b;}  </a:t>
            </a:r>
          </a:p>
          <a:p>
            <a:pPr/>
            <a:r>
              <a:rPr lang="en-US">
                <a:solidFill>
                  <a:prstClr val="black"/>
                </a:solidFill>
              </a:rPr>
              <a:t>}  </a:t>
            </a:r>
          </a:p>
          <a:p>
            <a:pPr/>
            <a:r>
              <a:rPr lang="en-US">
                <a:solidFill>
                  <a:prstClr val="black"/>
                </a:solidFill>
              </a:rPr>
              <a:t>class TestOverloading2{  </a:t>
            </a:r>
          </a:p>
          <a:p>
            <a:pPr/>
            <a:r>
              <a:rPr lang="en-US">
                <a:solidFill>
                  <a:prstClr val="black"/>
                </a:solidFill>
              </a:rPr>
              <a:t>public static void main(String[] args){  </a:t>
            </a:r>
          </a:p>
          <a:p>
            <a:pPr/>
            <a:r>
              <a:rPr lang="en-US" err="1">
                <a:solidFill>
                  <a:prstClr val="black"/>
                </a:solidFill>
              </a:rPr>
              <a:t>System.out.println(Adder.add(11,11));  </a:t>
            </a:r>
          </a:p>
          <a:p>
            <a:pPr/>
            <a:r>
              <a:rPr lang="en-US" err="1">
                <a:solidFill>
                  <a:prstClr val="black"/>
                </a:solidFill>
              </a:rPr>
              <a:t>System.out.println(Adder.add(12.3,12.6));  </a:t>
            </a:r>
          </a:p>
          <a:p>
            <a:pPr/>
            <a:r>
              <a:rPr lang="en-US">
                <a:solidFill>
                  <a:prstClr val="black"/>
                </a:solidFill>
              </a:rPr>
              <a:t>}} </a:t>
            </a:r>
          </a:p>
        </p:txBody>
      </p:sp>
    </p:spTree>
    <p:extLst>
      <p:ext uri="{BB962C8B-B14F-4D97-AF65-F5344CB8AC3E}">
        <p14:creationId xmlns:p14="http://schemas.microsoft.com/office/powerpoint/2010/main" val="634038132"/>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905000" y="228600"/>
            <a:ext cx="7391400" cy="731838"/>
          </a:xfrm>
        </p:spPr>
        <p:txBody>
          <a:bodyPr>
            <a:normAutofit fontScale="90000"/>
          </a:bodyPr>
          <a:lstStyle>
            <a:defPPr/>
          </a:lstStyle>
          <a:p>
            <a:r>
              <a:rPr lang="en-US"/>
              <a:t>Method Overloading in Java </a:t>
            </a:r>
          </a:p>
        </p:txBody>
      </p:sp>
      <p:sp>
        <p:nvSpPr>
          <p:cNvPr id="3" name="Rectangle 2"/>
          <p:cNvSpPr/>
          <p:nvPr/>
        </p:nvSpPr>
        <p:spPr>
          <a:xfrm>
            <a:off x="1905000" y="1295401"/>
            <a:ext cx="8458200"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Why Method Overloading is not possible by changing the return type of method only?</a:t>
            </a:r>
          </a:p>
          <a:p>
            <a:pPr/>
            <a:r>
              <a:rPr lang="en-US">
                <a:solidFill>
                  <a:prstClr val="black"/>
                </a:solidFill>
              </a:rPr>
              <a:t>In java, method overloading is not possible by changing the return type of the method only because of ambiguity. Let's see how ambiguity may occur:</a:t>
            </a:r>
          </a:p>
          <a:p>
            <a:pPr/>
            <a:endParaRPr lang="en-US">
              <a:solidFill>
                <a:prstClr val="black"/>
              </a:solidFill>
            </a:endParaRPr>
          </a:p>
          <a:p>
            <a:pPr/>
            <a:r>
              <a:rPr lang="en-US">
                <a:solidFill>
                  <a:prstClr val="black"/>
                </a:solidFill>
              </a:rPr>
              <a:t>class Adder{  </a:t>
            </a:r>
          </a:p>
          <a:p>
            <a:pPr/>
            <a:r>
              <a:rPr lang="en-US">
                <a:solidFill>
                  <a:prstClr val="black"/>
                </a:solidFill>
              </a:rPr>
              <a:t>static int add(int a,int b){return a+b;}  </a:t>
            </a:r>
          </a:p>
          <a:p>
            <a:pPr/>
            <a:r>
              <a:rPr lang="en-US">
                <a:solidFill>
                  <a:prstClr val="black"/>
                </a:solidFill>
              </a:rPr>
              <a:t>static double add(int a,int b){return a+b;}  </a:t>
            </a:r>
          </a:p>
          <a:p>
            <a:pPr/>
            <a:r>
              <a:rPr lang="en-US">
                <a:solidFill>
                  <a:prstClr val="black"/>
                </a:solidFill>
              </a:rPr>
              <a:t>}  </a:t>
            </a:r>
          </a:p>
          <a:p>
            <a:pPr/>
            <a:r>
              <a:rPr lang="en-US">
                <a:solidFill>
                  <a:prstClr val="black"/>
                </a:solidFill>
              </a:rPr>
              <a:t>class TestOverloading3{  </a:t>
            </a:r>
          </a:p>
          <a:p>
            <a:pPr/>
            <a:r>
              <a:rPr lang="en-US">
                <a:solidFill>
                  <a:prstClr val="black"/>
                </a:solidFill>
              </a:rPr>
              <a:t>public static void main(String[] args){  </a:t>
            </a:r>
          </a:p>
          <a:p>
            <a:pPr/>
            <a:r>
              <a:rPr lang="en-US" err="1">
                <a:solidFill>
                  <a:prstClr val="black"/>
                </a:solidFill>
              </a:rPr>
              <a:t>System.out.println(Adder.add(11,11));//ambiguity  </a:t>
            </a:r>
          </a:p>
          <a:p>
            <a:pPr/>
            <a:r>
              <a:rPr lang="en-US">
                <a:solidFill>
                  <a:prstClr val="black"/>
                </a:solidFill>
              </a:rPr>
              <a:t>}} </a:t>
            </a:r>
          </a:p>
        </p:txBody>
      </p:sp>
      <p:sp>
        <p:nvSpPr>
          <p:cNvPr id="7" name="Rectangle 6"/>
          <p:cNvSpPr/>
          <p:nvPr/>
        </p:nvSpPr>
        <p:spPr>
          <a:xfrm>
            <a:off x="1953904" y="5326377"/>
            <a:ext cx="8256896"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r>
              <a:rPr lang="en-US">
                <a:solidFill>
                  <a:prstClr val="black"/>
                </a:solidFill>
              </a:rPr>
              <a:t>:</a:t>
            </a:r>
          </a:p>
          <a:p>
            <a:pPr/>
            <a:endParaRPr lang="en-US">
              <a:solidFill>
                <a:prstClr val="black"/>
              </a:solidFill>
            </a:endParaRPr>
          </a:p>
          <a:p>
            <a:pPr/>
            <a:r>
              <a:rPr lang="en-US">
                <a:solidFill>
                  <a:prstClr val="black"/>
                </a:solidFill>
              </a:rPr>
              <a:t>Compile Time Error: method add(int,int) is already defined in class Adder</a:t>
            </a:r>
          </a:p>
        </p:txBody>
      </p:sp>
    </p:spTree>
    <p:extLst>
      <p:ext uri="{BB962C8B-B14F-4D97-AF65-F5344CB8AC3E}">
        <p14:creationId xmlns:p14="http://schemas.microsoft.com/office/powerpoint/2010/main" val="730276318"/>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914519" y="1257299"/>
            <a:ext cx="9615494" cy="2099855"/>
          </a:xfrm>
        </p:spPr>
        <p:txBody>
          <a:bodyPr>
            <a:normAutofit/>
          </a:bodyPr>
          <a:lstStyle>
            <a:defPPr/>
          </a:lstStyle>
          <a:p>
            <a:r>
              <a:rPr lang="en-US" sz="1600" b="1"/>
              <a:t>Encapsulation</a:t>
            </a:r>
          </a:p>
          <a:p>
            <a:pPr marL="0" indent="0">
              <a:buNone/>
            </a:pPr>
            <a:r>
              <a:rPr lang="en-US" sz="1600" b="1"/>
              <a:t>Binding (or wrapping) code and data together into a single unit is known as encapsulation</a:t>
            </a:r>
            <a:r>
              <a:rPr lang="en-US" sz="1600"/>
              <a:t>. For example: capsule, it is wrapped with different medicines.</a:t>
            </a:r>
          </a:p>
          <a:p>
            <a:pPr marL="0" indent="0">
              <a:buNone/>
            </a:pPr>
            <a:endParaRPr lang="en-US" sz="1600"/>
          </a:p>
          <a:p>
            <a:pPr marL="0" indent="0">
              <a:buNone/>
            </a:pPr>
            <a:r>
              <a:rPr lang="en-US" sz="1600"/>
              <a:t>It provides you the </a:t>
            </a:r>
            <a:r>
              <a:rPr lang="en-US" sz="1600" b="1"/>
              <a:t>control over the data  </a:t>
            </a:r>
            <a:r>
              <a:rPr lang="en-US" sz="1600"/>
              <a:t>by declaring the variables of a class as private.</a:t>
            </a:r>
          </a:p>
          <a:p>
            <a:pPr>
              <a:buNone/>
            </a:pPr>
            <a:r>
              <a:rPr lang="en-US" sz="1600"/>
              <a:t>Provide public setter and getter methods to modify and view the variables values.</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4"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2" name="Picture 1"/>
          <p:cNvPicPr>
            <a:picLocks noChangeAspect="1"/>
          </p:cNvPicPr>
          <p:nvPr/>
        </p:nvPicPr>
        <p:blipFill>
          <a:blip r:embed="rId2"/>
          <a:stretch>
            <a:fillRect/>
          </a:stretch>
        </p:blipFill>
        <p:spPr>
          <a:xfrm>
            <a:off x="8796085" y="3704454"/>
            <a:ext cx="2853082" cy="2290586"/>
          </a:xfrm>
          <a:prstGeom prst="rect">
            <a:avLst/>
          </a:prstGeom>
        </p:spPr>
      </p:pic>
      <p:pic>
        <p:nvPicPr>
          <p:cNvPr id="1028" name="Picture 4" descr="The Television interface exampl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7201" y="3743556"/>
            <a:ext cx="6871606" cy="26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37079"/>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905000" y="228600"/>
            <a:ext cx="7391400" cy="731838"/>
          </a:xfrm>
        </p:spPr>
        <p:txBody>
          <a:bodyPr>
            <a:normAutofit fontScale="90000"/>
          </a:bodyPr>
          <a:lstStyle>
            <a:defPPr/>
          </a:lstStyle>
          <a:p>
            <a:r>
              <a:rPr lang="en-US"/>
              <a:t>Method Overloading in Java </a:t>
            </a:r>
          </a:p>
        </p:txBody>
      </p:sp>
      <p:sp>
        <p:nvSpPr>
          <p:cNvPr id="7" name="Rectangle 6"/>
          <p:cNvSpPr/>
          <p:nvPr/>
        </p:nvSpPr>
        <p:spPr>
          <a:xfrm>
            <a:off x="1953904" y="5326377"/>
            <a:ext cx="8256896"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r>
              <a:rPr lang="en-US">
                <a:solidFill>
                  <a:prstClr val="black"/>
                </a:solidFill>
              </a:rPr>
              <a:t>:</a:t>
            </a:r>
          </a:p>
          <a:p>
            <a:pPr/>
            <a:endParaRPr lang="en-US">
              <a:solidFill>
                <a:prstClr val="black"/>
              </a:solidFill>
            </a:endParaRPr>
          </a:p>
          <a:p>
            <a:pPr/>
            <a:r>
              <a:rPr lang="en-US">
                <a:solidFill>
                  <a:prstClr val="black"/>
                </a:solidFill>
              </a:rPr>
              <a:t>main with String[]</a:t>
            </a:r>
          </a:p>
        </p:txBody>
      </p:sp>
      <p:sp>
        <p:nvSpPr>
          <p:cNvPr id="2" name="Rectangle 1"/>
          <p:cNvSpPr/>
          <p:nvPr/>
        </p:nvSpPr>
        <p:spPr>
          <a:xfrm>
            <a:off x="1905000" y="1066801"/>
            <a:ext cx="83820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Can we overload java main() method?</a:t>
            </a:r>
          </a:p>
          <a:p>
            <a:pPr/>
            <a:endParaRPr lang="en-US" b="1">
              <a:solidFill>
                <a:prstClr val="black"/>
              </a:solidFill>
            </a:endParaRPr>
          </a:p>
          <a:p>
            <a:pPr/>
            <a:r>
              <a:rPr lang="en-US">
                <a:solidFill>
                  <a:prstClr val="black"/>
                </a:solidFill>
              </a:rPr>
              <a:t>Yes, by method overloading. You can have any number of main methods in a class by method overloading. But JVM calls main() method which receives string array as arguments only. Let's see the simple example:</a:t>
            </a:r>
          </a:p>
          <a:p>
            <a:pPr/>
            <a:endParaRPr lang="en-US">
              <a:solidFill>
                <a:prstClr val="black"/>
              </a:solidFill>
            </a:endParaRPr>
          </a:p>
          <a:p>
            <a:pPr/>
            <a:r>
              <a:rPr lang="en-US">
                <a:solidFill>
                  <a:prstClr val="black"/>
                </a:solidFill>
              </a:rPr>
              <a:t>class TestOverloading4{  </a:t>
            </a:r>
          </a:p>
          <a:p>
            <a:pPr/>
            <a:r>
              <a:rPr lang="en-US">
                <a:solidFill>
                  <a:prstClr val="black"/>
                </a:solidFill>
              </a:rPr>
              <a:t>public static void main(String[] args){System.out.println("main with String[]");}  </a:t>
            </a:r>
          </a:p>
          <a:p>
            <a:pPr/>
            <a:r>
              <a:rPr lang="en-US">
                <a:solidFill>
                  <a:prstClr val="black"/>
                </a:solidFill>
              </a:rPr>
              <a:t>public static void main(String args){System.out.println("main with String");}  </a:t>
            </a:r>
          </a:p>
          <a:p>
            <a:pPr/>
            <a:r>
              <a:rPr lang="en-US">
                <a:solidFill>
                  <a:prstClr val="black"/>
                </a:solidFill>
              </a:rPr>
              <a:t>public static void main(){System.out.println("main without args");}  </a:t>
            </a:r>
          </a:p>
          <a:p>
            <a:pPr/>
            <a:r>
              <a:rPr lang="en-US">
                <a:solidFill>
                  <a:prstClr val="black"/>
                </a:solidFill>
              </a:rPr>
              <a:t>} </a:t>
            </a:r>
          </a:p>
        </p:txBody>
      </p:sp>
    </p:spTree>
    <p:extLst>
      <p:ext uri="{BB962C8B-B14F-4D97-AF65-F5344CB8AC3E}">
        <p14:creationId xmlns:p14="http://schemas.microsoft.com/office/powerpoint/2010/main" val="4253675041"/>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145509" y="1585912"/>
            <a:ext cx="7608091" cy="471488"/>
          </a:xfrm>
        </p:spPr>
        <p:txBody>
          <a:bodyPr>
            <a:normAutofit fontScale="90000"/>
          </a:bodyPr>
          <a:lstStyle>
            <a:defPPr/>
          </a:lstStyle>
          <a:p>
            <a:r>
              <a:rPr lang="en-US" b="1"/>
              <a:t>Constructor Overloading in Java</a:t>
            </a:r>
            <a:br>
              <a:rPr lang="en-US" b="1"/>
            </a:br>
            <a:endParaRPr lang="en-US"/>
          </a:p>
        </p:txBody>
      </p:sp>
      <p:sp>
        <p:nvSpPr>
          <p:cNvPr id="3" name="Content Placeholder 2"/>
          <p:cNvSpPr>
            <a:spLocks noGrp="1"/>
          </p:cNvSpPr>
          <p:nvPr>
            <p:ph sz="quarter" idx="1"/>
          </p:nvPr>
        </p:nvSpPr>
        <p:spPr>
          <a:xfrm>
            <a:off x="1828801" y="2028825"/>
            <a:ext cx="3670697" cy="2235994"/>
          </a:xfrm>
        </p:spPr>
        <p:txBody>
          <a:bodyPr>
            <a:noAutofit/>
          </a:bodyPr>
          <a:lstStyle>
            <a:defPPr/>
          </a:lstStyle>
          <a:p>
            <a:pPr/>
            <a:r>
              <a:rPr lang="en-US" sz="1800"/>
              <a:t>Constructor overloading in Java means to define multiple constructors but each one must have a different signature. It is a technique in Java in which a class can have more than one constructor that differ in the parameters list.</a:t>
            </a:r>
          </a:p>
          <a:p>
            <a:pPr/>
            <a:r>
              <a:rPr lang="en-US" sz="1800"/>
              <a:t>The Java compiler differentiates these constructors based on the number of the parameter list and their types. Therefore, the signature of each constructor must be different. The signature of a constructor consists of its name and sequence of parameter types.</a:t>
            </a:r>
          </a:p>
        </p:txBody>
      </p:sp>
      <p:pic>
        <p:nvPicPr>
          <p:cNvPr id="4" name="Picture 3"/>
          <p:cNvPicPr>
            <a:picLocks noChangeAspect="1"/>
          </p:cNvPicPr>
          <p:nvPr/>
        </p:nvPicPr>
        <p:blipFill>
          <a:blip r:embed="rId3"/>
          <a:stretch>
            <a:fillRect/>
          </a:stretch>
        </p:blipFill>
        <p:spPr>
          <a:xfrm>
            <a:off x="5395915" y="1914526"/>
            <a:ext cx="5150643" cy="4791075"/>
          </a:xfrm>
          <a:prstGeom prst="rect">
            <a:avLst/>
          </a:prstGeom>
        </p:spPr>
      </p:pic>
    </p:spTree>
    <p:extLst>
      <p:ext uri="{BB962C8B-B14F-4D97-AF65-F5344CB8AC3E}">
        <p14:creationId xmlns:p14="http://schemas.microsoft.com/office/powerpoint/2010/main" val="135998947"/>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806178" y="1181101"/>
            <a:ext cx="7772400" cy="857250"/>
          </a:xfrm>
        </p:spPr>
        <p:txBody>
          <a:bodyPr>
            <a:normAutofit fontScale="90000"/>
          </a:bodyPr>
          <a:lstStyle>
            <a:defPPr/>
          </a:lstStyle>
          <a:p>
            <a:r>
              <a:rPr lang="en-US"/>
              <a:t>Advantage of Constructor Overloading in Java</a:t>
            </a:r>
            <a:br>
              <a:rPr lang="en-US"/>
            </a:br>
            <a:endParaRPr lang="en-US"/>
          </a:p>
        </p:txBody>
      </p:sp>
      <p:sp>
        <p:nvSpPr>
          <p:cNvPr id="3" name="Content Placeholder 2"/>
          <p:cNvSpPr>
            <a:spLocks noGrp="1"/>
          </p:cNvSpPr>
          <p:nvPr>
            <p:ph sz="quarter" idx="1"/>
          </p:nvPr>
        </p:nvSpPr>
        <p:spPr>
          <a:xfrm>
            <a:off x="1838325" y="1760934"/>
            <a:ext cx="7772400" cy="3429000"/>
          </a:xfrm>
        </p:spPr>
        <p:txBody>
          <a:bodyPr>
            <a:normAutofit/>
          </a:bodyPr>
          <a:lstStyle>
            <a:defPPr/>
          </a:lstStyle>
          <a:p>
            <a:pPr marL="0" indent="0">
              <a:buNone/>
            </a:pPr>
            <a:r>
              <a:rPr lang="en-US" sz="1800" b="1"/>
              <a:t>The advantages of using constructor overloading in java programming are as follows:</a:t>
            </a:r>
          </a:p>
          <a:p>
            <a:r>
              <a:rPr lang="en-US" sz="1800"/>
              <a:t>1. Java constructor overloading helps to achieve static polymorphism.</a:t>
            </a:r>
          </a:p>
          <a:p>
            <a:r>
              <a:rPr lang="en-US" sz="1800"/>
              <a:t>2. The main advantage of constructor overloading is to allow an instance of a class to be initialized in various ways.</a:t>
            </a:r>
          </a:p>
          <a:p>
            <a:r>
              <a:rPr lang="en-US" sz="1800"/>
              <a:t>3. It allows to define multiple constructors of a class with different signatures. </a:t>
            </a:r>
          </a:p>
        </p:txBody>
      </p:sp>
    </p:spTree>
    <p:extLst>
      <p:ext uri="{BB962C8B-B14F-4D97-AF65-F5344CB8AC3E}">
        <p14:creationId xmlns:p14="http://schemas.microsoft.com/office/powerpoint/2010/main" val="1228432936"/>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1905000" y="304801"/>
            <a:ext cx="8055988"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rgbClr val="696464"/>
                </a:solidFill>
                <a:latin typeface="Franklin Gothic Book"/>
              </a:rPr>
              <a:t>Method Overloading and Type Promotion</a:t>
            </a:r>
          </a:p>
        </p:txBody>
      </p:sp>
      <p:pic>
        <p:nvPicPr>
          <p:cNvPr id="11266" name="Picture 2" descr="Java Method Overloading with Type Promo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5001" y="1371600"/>
            <a:ext cx="4368799" cy="3886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05000" y="1066801"/>
            <a:ext cx="30480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One type is promoted to another implicitly if no matching datatype is found. Let's understand the concept by the figure given below:</a:t>
            </a:r>
          </a:p>
          <a:p>
            <a:pPr/>
            <a:r>
              <a:rPr lang="en-US">
                <a:solidFill>
                  <a:prstClr val="black"/>
                </a:solidFill>
              </a:rPr>
              <a:t>As displayed in the above diagram, byte can be promoted to short, int, long, float or double. The short datatype can be promoted to int, long, float or double. The char datatype can be promoted to int,long,float or double and so on.</a:t>
            </a:r>
            <a:endParaRPr lang="en-US">
              <a:solidFill>
                <a:prstClr val="black"/>
              </a:solidFill>
            </a:endParaRPr>
          </a:p>
        </p:txBody>
      </p:sp>
    </p:spTree>
    <p:extLst>
      <p:ext uri="{BB962C8B-B14F-4D97-AF65-F5344CB8AC3E}">
        <p14:creationId xmlns:p14="http://schemas.microsoft.com/office/powerpoint/2010/main" val="2190259175"/>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1905000" y="304801"/>
            <a:ext cx="8055988"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rgbClr val="696464"/>
                </a:solidFill>
                <a:latin typeface="Franklin Gothic Book"/>
              </a:rPr>
              <a:t>Method Overloading and Type Promotion</a:t>
            </a:r>
          </a:p>
        </p:txBody>
      </p:sp>
      <p:sp>
        <p:nvSpPr>
          <p:cNvPr id="2" name="Rectangle 1"/>
          <p:cNvSpPr/>
          <p:nvPr/>
        </p:nvSpPr>
        <p:spPr>
          <a:xfrm>
            <a:off x="1828800" y="1143000"/>
            <a:ext cx="7620000"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 of Method Overloading with TypePromotion</a:t>
            </a:r>
            <a:endParaRPr lang="en-US" b="1">
              <a:solidFill>
                <a:prstClr val="black"/>
              </a:solidFill>
            </a:endParaRPr>
          </a:p>
          <a:p>
            <a:pPr/>
            <a:endParaRPr lang="en-US" b="1">
              <a:solidFill>
                <a:prstClr val="black"/>
              </a:solidFill>
            </a:endParaRPr>
          </a:p>
          <a:p>
            <a:pPr/>
            <a:r>
              <a:rPr lang="en-US">
                <a:solidFill>
                  <a:prstClr val="black"/>
                </a:solidFill>
              </a:rPr>
              <a:t>class OverloadingCalculation1{  </a:t>
            </a:r>
          </a:p>
          <a:p>
            <a:pPr/>
            <a:r>
              <a:rPr lang="en-US">
                <a:solidFill>
                  <a:prstClr val="black"/>
                </a:solidFill>
              </a:rPr>
              <a:t>  void sum(int a,long b){System.out.println(a+b);}  </a:t>
            </a:r>
          </a:p>
          <a:p>
            <a:pPr/>
            <a:r>
              <a:rPr lang="en-US">
                <a:solidFill>
                  <a:prstClr val="black"/>
                </a:solidFill>
              </a:rPr>
              <a:t>  void sum(int a,int b,int c){System.out.println(a+b+c);}  </a:t>
            </a:r>
          </a:p>
          <a:p>
            <a:pPr/>
            <a:r>
              <a:rPr lang="en-US">
                <a:solidFill>
                  <a:prstClr val="black"/>
                </a:solidFill>
              </a:rPr>
              <a:t>  </a:t>
            </a:r>
          </a:p>
          <a:p>
            <a:pPr/>
            <a:r>
              <a:rPr lang="en-US">
                <a:solidFill>
                  <a:prstClr val="black"/>
                </a:solidFill>
              </a:rPr>
              <a:t>  public static void main(String args[]){  </a:t>
            </a:r>
          </a:p>
          <a:p>
            <a:pPr/>
            <a:r>
              <a:rPr lang="en-US">
                <a:solidFill>
                  <a:prstClr val="black"/>
                </a:solidFill>
              </a:rPr>
              <a:t>  OverloadingCalculation1 obj=new OverloadingCalculation1();  </a:t>
            </a:r>
          </a:p>
          <a:p>
            <a:pPr/>
            <a:r>
              <a:rPr lang="en-US">
                <a:solidFill>
                  <a:prstClr val="black"/>
                </a:solidFill>
              </a:rPr>
              <a:t>  obj.sum(20,20);//now second int literal will be promoted to long  </a:t>
            </a:r>
          </a:p>
          <a:p>
            <a:pPr/>
            <a:r>
              <a:rPr lang="en-US">
                <a:solidFill>
                  <a:prstClr val="black"/>
                </a:solidFill>
              </a:rPr>
              <a:t>  obj.sum(20,20,20);  </a:t>
            </a:r>
          </a:p>
          <a:p>
            <a:pPr/>
            <a:r>
              <a:rPr lang="en-US">
                <a:solidFill>
                  <a:prstClr val="black"/>
                </a:solidFill>
              </a:rPr>
              <a:t>  </a:t>
            </a:r>
          </a:p>
          <a:p>
            <a:pPr/>
            <a:r>
              <a:rPr lang="en-US">
                <a:solidFill>
                  <a:prstClr val="black"/>
                </a:solidFill>
              </a:rPr>
              <a:t>  }  </a:t>
            </a:r>
          </a:p>
          <a:p>
            <a:pPr/>
            <a:r>
              <a:rPr lang="en-US">
                <a:solidFill>
                  <a:prstClr val="black"/>
                </a:solidFill>
              </a:rPr>
              <a:t>}  </a:t>
            </a:r>
          </a:p>
          <a:p>
            <a:pPr/>
            <a:endParaRPr lang="en-US">
              <a:solidFill>
                <a:prstClr val="black"/>
              </a:solidFill>
            </a:endParaRPr>
          </a:p>
        </p:txBody>
      </p:sp>
      <p:sp>
        <p:nvSpPr>
          <p:cNvPr id="3" name="Rectangle 1"/>
          <p:cNvSpPr>
            <a:spLocks noChangeArrowheads="1"/>
          </p:cNvSpPr>
          <p:nvPr/>
        </p:nvSpPr>
        <p:spPr bwMode="auto">
          <a:xfrm>
            <a:off x="2133601" y="4826170"/>
            <a:ext cx="104868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US" altLang="en-US" sz="2000" b="1">
                <a:solidFill>
                  <a:srgbClr val="000000"/>
                </a:solidFill>
              </a:rPr>
              <a:t>Output:</a:t>
            </a:r>
          </a:p>
          <a:p>
            <a:pPr eaLnBrk="0" fontAlgn="base" hangingPunct="0">
              <a:spcBef>
                <a:spcPct val="0"/>
              </a:spcBef>
              <a:spcAft>
                <a:spcPct val="0"/>
              </a:spcAft>
            </a:pPr>
            <a:r>
              <a:rPr lang="en-US" altLang="en-US" sz="2000" b="1">
                <a:solidFill>
                  <a:srgbClr val="000000"/>
                </a:solidFill>
              </a:rPr>
              <a:t>40</a:t>
            </a:r>
          </a:p>
          <a:p>
            <a:pPr eaLnBrk="0" fontAlgn="base" hangingPunct="0">
              <a:spcBef>
                <a:spcPct val="0"/>
              </a:spcBef>
              <a:spcAft>
                <a:spcPct val="0"/>
              </a:spcAft>
            </a:pPr>
            <a:r>
              <a:rPr lang="en-US" altLang="en-US" sz="2000" b="1">
                <a:solidFill>
                  <a:srgbClr val="000000"/>
                </a:solidFill>
              </a:rPr>
              <a:t>60</a:t>
            </a:r>
            <a:r>
              <a:rPr lang="en-US" altLang="en-US" sz="2000" b="1">
                <a:solidFill>
                  <a:prstClr val="black"/>
                </a:solidFill>
              </a:rPr>
              <a:t> </a:t>
            </a:r>
          </a:p>
        </p:txBody>
      </p:sp>
    </p:spTree>
    <p:extLst>
      <p:ext uri="{BB962C8B-B14F-4D97-AF65-F5344CB8AC3E}">
        <p14:creationId xmlns:p14="http://schemas.microsoft.com/office/powerpoint/2010/main" val="1587162194"/>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1905000" y="304801"/>
            <a:ext cx="8055988"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rgbClr val="696464"/>
                </a:solidFill>
                <a:latin typeface="Franklin Gothic Book"/>
              </a:rPr>
              <a:t>Method Overloading and Type Promotion</a:t>
            </a:r>
          </a:p>
        </p:txBody>
      </p:sp>
      <p:sp>
        <p:nvSpPr>
          <p:cNvPr id="2" name="Rectangle 1"/>
          <p:cNvSpPr/>
          <p:nvPr/>
        </p:nvSpPr>
        <p:spPr>
          <a:xfrm>
            <a:off x="1828800" y="1143001"/>
            <a:ext cx="7620000" cy="36933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 of Method Overloading with Type Promotion if matching found</a:t>
            </a:r>
          </a:p>
          <a:p>
            <a:pPr/>
            <a:endParaRPr lang="en-US" b="1">
              <a:solidFill>
                <a:prstClr val="black"/>
              </a:solidFill>
            </a:endParaRPr>
          </a:p>
          <a:p>
            <a:pPr/>
            <a:r>
              <a:rPr lang="en-US">
                <a:solidFill>
                  <a:prstClr val="black"/>
                </a:solidFill>
              </a:rPr>
              <a:t>If there are matching type arguments in the method, type promotion is not performed.</a:t>
            </a:r>
          </a:p>
          <a:p>
            <a:pPr/>
            <a:endParaRPr lang="en-US">
              <a:solidFill>
                <a:prstClr val="black"/>
              </a:solidFill>
            </a:endParaRPr>
          </a:p>
          <a:p>
            <a:pPr/>
            <a:r>
              <a:rPr lang="en-US">
                <a:solidFill>
                  <a:prstClr val="black"/>
                </a:solidFill>
              </a:rPr>
              <a:t>class OverloadingCalculation2{  </a:t>
            </a:r>
          </a:p>
          <a:p>
            <a:pPr/>
            <a:r>
              <a:rPr lang="en-US">
                <a:solidFill>
                  <a:prstClr val="black"/>
                </a:solidFill>
              </a:rPr>
              <a:t>  void sum(int a,int b){System.out.println("int arg method invoked");}  </a:t>
            </a:r>
          </a:p>
          <a:p>
            <a:pPr/>
            <a:r>
              <a:rPr lang="en-US">
                <a:solidFill>
                  <a:prstClr val="black"/>
                </a:solidFill>
              </a:rPr>
              <a:t>  void sum(long a,long b){System.out.println("long arg method invoked");}  </a:t>
            </a:r>
          </a:p>
          <a:p>
            <a:pPr/>
            <a:r>
              <a:rPr lang="en-US">
                <a:solidFill>
                  <a:prstClr val="black"/>
                </a:solidFill>
              </a:rPr>
              <a:t>  </a:t>
            </a:r>
          </a:p>
          <a:p>
            <a:pPr/>
            <a:r>
              <a:rPr lang="en-US">
                <a:solidFill>
                  <a:prstClr val="black"/>
                </a:solidFill>
              </a:rPr>
              <a:t>  public static void main(String args[]){  </a:t>
            </a:r>
          </a:p>
          <a:p>
            <a:pPr/>
            <a:r>
              <a:rPr lang="en-US">
                <a:solidFill>
                  <a:prstClr val="black"/>
                </a:solidFill>
              </a:rPr>
              <a:t>  OverloadingCalculation2 obj=new OverloadingCalculation2();  </a:t>
            </a:r>
          </a:p>
          <a:p>
            <a:pPr/>
            <a:r>
              <a:rPr lang="en-US">
                <a:solidFill>
                  <a:prstClr val="black"/>
                </a:solidFill>
              </a:rPr>
              <a:t>  obj.sum(20,20);//now int arg sum() method gets invoked  </a:t>
            </a:r>
          </a:p>
          <a:p>
            <a:pPr/>
            <a:r>
              <a:rPr lang="en-US">
                <a:solidFill>
                  <a:prstClr val="black"/>
                </a:solidFill>
              </a:rPr>
              <a:t>  }  </a:t>
            </a:r>
          </a:p>
          <a:p>
            <a:pPr/>
            <a:r>
              <a:rPr lang="en-US">
                <a:solidFill>
                  <a:prstClr val="black"/>
                </a:solidFill>
              </a:rPr>
              <a:t>} </a:t>
            </a:r>
          </a:p>
        </p:txBody>
      </p:sp>
      <p:sp>
        <p:nvSpPr>
          <p:cNvPr id="3" name="Rectangle 1"/>
          <p:cNvSpPr>
            <a:spLocks noChangeArrowheads="1"/>
          </p:cNvSpPr>
          <p:nvPr/>
        </p:nvSpPr>
        <p:spPr bwMode="auto">
          <a:xfrm>
            <a:off x="2133600" y="4980057"/>
            <a:ext cx="23281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US" altLang="en-US" sz="2000" b="1">
                <a:solidFill>
                  <a:srgbClr val="000000"/>
                </a:solidFill>
              </a:rPr>
              <a:t>Output:</a:t>
            </a:r>
          </a:p>
          <a:p>
            <a:pPr eaLnBrk="0" fontAlgn="base" hangingPunct="0">
              <a:spcBef>
                <a:spcPct val="0"/>
              </a:spcBef>
              <a:spcAft>
                <a:spcPct val="0"/>
              </a:spcAft>
            </a:pPr>
            <a:r>
              <a:rPr lang="en-US" altLang="en-US" sz="2000" err="1">
                <a:solidFill>
                  <a:srgbClr val="000000"/>
                </a:solidFill>
              </a:rPr>
              <a:t>int arg method invoked</a:t>
            </a:r>
            <a:endParaRPr lang="en-US" altLang="en-US" sz="2000">
              <a:solidFill>
                <a:prstClr val="black"/>
              </a:solidFill>
            </a:endParaRPr>
          </a:p>
        </p:txBody>
      </p:sp>
    </p:spTree>
    <p:extLst>
      <p:ext uri="{BB962C8B-B14F-4D97-AF65-F5344CB8AC3E}">
        <p14:creationId xmlns:p14="http://schemas.microsoft.com/office/powerpoint/2010/main" val="1552852840"/>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noFill/>
        <a:effectLst/>
      </p:bgPr>
    </p:bg>
    <p:spTree>
      <p:nvGrpSpPr>
        <p:cNvPr id="1" name=""/>
        <p:cNvGrpSpPr/>
        <p:nvPr/>
      </p:nvGrpSpPr>
      <p:grpSpPr>
        <a:xfrm>
          <a:off x="0" y="0"/>
          <a:ext cx="0" cy="0"/>
        </a:xfrm>
      </p:grpSpPr>
      <p:sp>
        <p:nvSpPr>
          <p:cNvPr id="6" name="Rectangle 5"/>
          <p:cNvSpPr/>
          <p:nvPr/>
        </p:nvSpPr>
        <p:spPr>
          <a:xfrm>
            <a:off x="1905000" y="304801"/>
            <a:ext cx="8055988"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rgbClr val="696464"/>
                </a:solidFill>
                <a:latin typeface="Franklin Gothic Book"/>
              </a:rPr>
              <a:t>Method Overloading and Type Promotion</a:t>
            </a:r>
          </a:p>
        </p:txBody>
      </p:sp>
      <p:sp>
        <p:nvSpPr>
          <p:cNvPr id="3" name="Rectangle 1"/>
          <p:cNvSpPr>
            <a:spLocks noChangeArrowheads="1"/>
          </p:cNvSpPr>
          <p:nvPr/>
        </p:nvSpPr>
        <p:spPr bwMode="auto">
          <a:xfrm>
            <a:off x="2133600" y="4980057"/>
            <a:ext cx="2362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US" altLang="en-US" sz="2000" b="1">
                <a:solidFill>
                  <a:srgbClr val="000000"/>
                </a:solidFill>
              </a:rPr>
              <a:t>Output:</a:t>
            </a:r>
          </a:p>
          <a:p>
            <a:pPr eaLnBrk="0" fontAlgn="base" hangingPunct="0">
              <a:spcBef>
                <a:spcPct val="0"/>
              </a:spcBef>
              <a:spcAft>
                <a:spcPct val="0"/>
              </a:spcAft>
            </a:pPr>
            <a:r>
              <a:rPr lang="en-US" altLang="en-US" sz="2000" b="1">
                <a:solidFill>
                  <a:srgbClr val="000000"/>
                </a:solidFill>
              </a:rPr>
              <a:t>Compile Time Error</a:t>
            </a:r>
            <a:endParaRPr lang="en-US" altLang="en-US" sz="2000" b="1">
              <a:solidFill>
                <a:srgbClr val="000000"/>
              </a:solidFill>
            </a:endParaRPr>
          </a:p>
        </p:txBody>
      </p:sp>
      <p:sp>
        <p:nvSpPr>
          <p:cNvPr id="5" name="Rectangle 4"/>
          <p:cNvSpPr/>
          <p:nvPr/>
        </p:nvSpPr>
        <p:spPr>
          <a:xfrm>
            <a:off x="1981200" y="1143001"/>
            <a:ext cx="8534400"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Example of Method Overloading with Type Promotion in case of ambiguity</a:t>
            </a:r>
          </a:p>
          <a:p>
            <a:pPr/>
            <a:endParaRPr lang="en-US" sz="2000" b="1">
              <a:solidFill>
                <a:prstClr val="black"/>
              </a:solidFill>
            </a:endParaRPr>
          </a:p>
          <a:p>
            <a:pPr/>
            <a:r>
              <a:rPr lang="en-US">
                <a:solidFill>
                  <a:prstClr val="black"/>
                </a:solidFill>
              </a:rPr>
              <a:t>If there are no matching type arguments in the method, and each method promotes similar number of arguments, there will be ambiguity.</a:t>
            </a:r>
          </a:p>
          <a:p>
            <a:pPr/>
            <a:endParaRPr lang="en-US">
              <a:solidFill>
                <a:prstClr val="black"/>
              </a:solidFill>
            </a:endParaRPr>
          </a:p>
          <a:p>
            <a:pPr/>
            <a:r>
              <a:rPr lang="en-US">
                <a:solidFill>
                  <a:prstClr val="black"/>
                </a:solidFill>
              </a:rPr>
              <a:t>class OverloadingCalculation3{  </a:t>
            </a:r>
          </a:p>
          <a:p>
            <a:pPr/>
            <a:r>
              <a:rPr lang="en-US">
                <a:solidFill>
                  <a:prstClr val="black"/>
                </a:solidFill>
              </a:rPr>
              <a:t>  void sum(int a,long b){System.out.println("a method invoked");}  </a:t>
            </a:r>
          </a:p>
          <a:p>
            <a:pPr/>
            <a:r>
              <a:rPr lang="en-US">
                <a:solidFill>
                  <a:prstClr val="black"/>
                </a:solidFill>
              </a:rPr>
              <a:t>  void sum(long a,int b){System.out.println("b method invoked");}  </a:t>
            </a:r>
          </a:p>
          <a:p>
            <a:pPr/>
            <a:r>
              <a:rPr lang="en-US">
                <a:solidFill>
                  <a:prstClr val="black"/>
                </a:solidFill>
              </a:rPr>
              <a:t>  </a:t>
            </a:r>
          </a:p>
          <a:p>
            <a:pPr/>
            <a:r>
              <a:rPr lang="en-US">
                <a:solidFill>
                  <a:prstClr val="black"/>
                </a:solidFill>
              </a:rPr>
              <a:t>  public static void main(String args[]){  </a:t>
            </a:r>
          </a:p>
          <a:p>
            <a:pPr/>
            <a:r>
              <a:rPr lang="en-US">
                <a:solidFill>
                  <a:prstClr val="black"/>
                </a:solidFill>
              </a:rPr>
              <a:t>  OverloadingCalculation3 obj=new OverloadingCalculation3();  </a:t>
            </a:r>
          </a:p>
          <a:p>
            <a:pPr/>
            <a:r>
              <a:rPr lang="en-US">
                <a:solidFill>
                  <a:prstClr val="black"/>
                </a:solidFill>
              </a:rPr>
              <a:t>  obj.sum(20,20);//now ambiguity  </a:t>
            </a:r>
          </a:p>
          <a:p>
            <a:pPr/>
            <a:r>
              <a:rPr lang="en-US">
                <a:solidFill>
                  <a:prstClr val="black"/>
                </a:solidFill>
              </a:rPr>
              <a:t>  }  </a:t>
            </a:r>
          </a:p>
          <a:p>
            <a:pPr/>
            <a:r>
              <a:rPr lang="en-US">
                <a:solidFill>
                  <a:prstClr val="black"/>
                </a:solidFill>
              </a:rPr>
              <a:t>} </a:t>
            </a:r>
          </a:p>
        </p:txBody>
      </p:sp>
    </p:spTree>
    <p:extLst>
      <p:ext uri="{BB962C8B-B14F-4D97-AF65-F5344CB8AC3E}">
        <p14:creationId xmlns:p14="http://schemas.microsoft.com/office/powerpoint/2010/main" val="2460170347"/>
      </p:ext>
    </p:extLst>
  </p:cSld>
  <p:clrMapOvr>
    <a:masterClrMapping/>
  </p:clrMapOvr>
  <mc:AlternateContent>
    <mc:Choice xmlns:p14="http://schemas.microsoft.com/office/powerpoint/2010/main" Requires="p14">
      <p:transition p14:dur="0"/>
    </mc:Choice>
    <mc:Fallback>
      <p:transition/>
    </mc:Fallback>
  </mc:AlternateConten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a:t>Passing and Returning Objects in Java</a:t>
            </a:r>
            <a:br>
              <a:rPr lang="en-US"/>
            </a:br>
            <a:endParaRPr lang="en-US"/>
          </a:p>
        </p:txBody>
      </p:sp>
      <p:sp>
        <p:nvSpPr>
          <p:cNvPr id="3" name="Content Placeholder 2"/>
          <p:cNvSpPr>
            <a:spLocks noGrp="1"/>
          </p:cNvSpPr>
          <p:nvPr>
            <p:ph sz="quarter" idx="1"/>
          </p:nvPr>
        </p:nvSpPr>
        <p:spPr>
          <a:xfrm>
            <a:off x="1219200" y="1447800"/>
            <a:ext cx="9453349" cy="4572000"/>
          </a:xfrm>
        </p:spPr>
        <p:txBody>
          <a:bodyPr>
            <a:normAutofit/>
          </a:bodyPr>
          <a:lstStyle>
            <a:defPPr/>
          </a:lstStyle>
          <a:p>
            <a:pPr fontAlgn="base"/>
            <a:r>
              <a:rPr lang="en-US" sz="2000" smtClean="0"/>
              <a:t>Although </a:t>
            </a:r>
            <a:r>
              <a:rPr lang="en-US" sz="2000"/>
              <a:t>Java is </a:t>
            </a:r>
            <a:r>
              <a:rPr lang="en-US" sz="2000">
                <a:hlinkClick r:id="rId2"/>
              </a:rPr>
              <a:t>strictly pass by value</a:t>
            </a:r>
            <a:r>
              <a:rPr lang="en-US" sz="2000"/>
              <a:t>, the precise effect differs between whether a </a:t>
            </a:r>
            <a:r>
              <a:rPr lang="en-US" sz="2000">
                <a:hlinkClick r:id="rId3"/>
              </a:rPr>
              <a:t>primitive type</a:t>
            </a:r>
            <a:r>
              <a:rPr lang="en-US" sz="2000"/>
              <a:t> or a reference type is passed.</a:t>
            </a:r>
          </a:p>
          <a:p>
            <a:pPr fontAlgn="base"/>
            <a:r>
              <a:rPr lang="en-US" sz="2000"/>
              <a:t>When we pass a primitive type to a method, it is passed by value. But when we pass an object to a method, the situation changes dramatically, because objects are passed by what is effectively call-by-reference. Java does this interesting thing that’s sort of a hybrid between pass-by-value and pass-by-reference. </a:t>
            </a:r>
          </a:p>
          <a:p>
            <a:pPr lvl="1"/>
            <a:r>
              <a:rPr lang="en-US" sz="2000"/>
              <a:t>While creating a variable of a class type, we only create a reference to an object. Thus, when we pass this reference to a method, the parameter that receives it will refer to the same object as that referred to by the argument.</a:t>
            </a:r>
          </a:p>
          <a:p>
            <a:pPr lvl="1"/>
            <a:r>
              <a:rPr lang="en-US" sz="2000"/>
              <a:t>This effectively means that objects act as if they are passed to methods by use of call-by-reference.</a:t>
            </a:r>
          </a:p>
          <a:p>
            <a:pPr lvl="1"/>
            <a:r>
              <a:rPr lang="en-US" sz="2000"/>
              <a:t>Changes to the object inside the method do reflect in the object used as an argument.</a:t>
            </a:r>
          </a:p>
        </p:txBody>
      </p:sp>
    </p:spTree>
    <p:extLst>
      <p:ext uri="{BB962C8B-B14F-4D97-AF65-F5344CB8AC3E}">
        <p14:creationId xmlns:p14="http://schemas.microsoft.com/office/powerpoint/2010/main" val="1855605796"/>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4255" t="23071" r="35074" b="18592"/>
          <a:stretch>
            <a:fillRect/>
          </a:stretch>
        </p:blipFill>
        <p:spPr>
          <a:xfrm>
            <a:off x="532264" y="450374"/>
            <a:ext cx="11007270" cy="5950425"/>
          </a:xfrm>
          <a:prstGeom prst="rect">
            <a:avLst/>
          </a:prstGeom>
        </p:spPr>
      </p:pic>
      <p:sp>
        <p:nvSpPr>
          <p:cNvPr id="5" name="TextBox 4"/>
          <p:cNvSpPr txBox="1"/>
          <p:nvPr/>
        </p:nvSpPr>
        <p:spPr>
          <a:xfrm>
            <a:off x="7710985" y="1228298"/>
            <a:ext cx="3225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white"/>
                </a:solidFill>
              </a:rPr>
              <a:t>R</a:t>
            </a:r>
            <a:endParaRPr lang="en-US">
              <a:solidFill>
                <a:prstClr val="white"/>
              </a:solidFill>
            </a:endParaRPr>
          </a:p>
        </p:txBody>
      </p:sp>
    </p:spTree>
    <p:extLst>
      <p:ext uri="{BB962C8B-B14F-4D97-AF65-F5344CB8AC3E}">
        <p14:creationId xmlns:p14="http://schemas.microsoft.com/office/powerpoint/2010/main" val="4204567503"/>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1028131" y="767521"/>
            <a:ext cx="6096000" cy="590931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Java program to demonstrate objects </a:t>
            </a:r>
          </a:p>
          <a:p>
            <a:pPr/>
            <a:r>
              <a:rPr lang="en-US">
                <a:solidFill>
                  <a:prstClr val="black"/>
                </a:solidFill>
              </a:rPr>
              <a:t>// passing to methods. </a:t>
            </a:r>
          </a:p>
          <a:p>
            <a:pPr/>
            <a:r>
              <a:rPr lang="en-US">
                <a:solidFill>
                  <a:prstClr val="black"/>
                </a:solidFill>
              </a:rPr>
              <a:t>class ObjectPassDemo </a:t>
            </a:r>
          </a:p>
          <a:p>
            <a:pPr/>
            <a:r>
              <a:rPr lang="en-US">
                <a:solidFill>
                  <a:prstClr val="black"/>
                </a:solidFill>
              </a:rPr>
              <a:t>{ </a:t>
            </a:r>
          </a:p>
          <a:p>
            <a:pPr/>
            <a:r>
              <a:rPr lang="en-US">
                <a:solidFill>
                  <a:prstClr val="black"/>
                </a:solidFill>
              </a:rPr>
              <a:t>    int a, b; </a:t>
            </a:r>
          </a:p>
          <a:p>
            <a:pPr/>
            <a:r>
              <a:rPr lang="en-US">
                <a:solidFill>
                  <a:prstClr val="black"/>
                </a:solidFill>
              </a:rPr>
              <a:t>  </a:t>
            </a:r>
          </a:p>
          <a:p>
            <a:pPr/>
            <a:r>
              <a:rPr lang="en-US">
                <a:solidFill>
                  <a:prstClr val="black"/>
                </a:solidFill>
              </a:rPr>
              <a:t>    ObjectPassDemo(int i, int j) </a:t>
            </a:r>
          </a:p>
          <a:p>
            <a:pPr/>
            <a:r>
              <a:rPr lang="en-US">
                <a:solidFill>
                  <a:prstClr val="black"/>
                </a:solidFill>
              </a:rPr>
              <a:t>    { </a:t>
            </a:r>
          </a:p>
          <a:p>
            <a:pPr/>
            <a:r>
              <a:rPr lang="en-US">
                <a:solidFill>
                  <a:prstClr val="black"/>
                </a:solidFill>
              </a:rPr>
              <a:t>        a = i; </a:t>
            </a:r>
          </a:p>
          <a:p>
            <a:pPr/>
            <a:r>
              <a:rPr lang="en-US">
                <a:solidFill>
                  <a:prstClr val="black"/>
                </a:solidFill>
              </a:rPr>
              <a:t>        b = j; </a:t>
            </a:r>
          </a:p>
          <a:p>
            <a:pPr/>
            <a:r>
              <a:rPr lang="en-US">
                <a:solidFill>
                  <a:prstClr val="black"/>
                </a:solidFill>
              </a:rPr>
              <a:t>    } </a:t>
            </a:r>
          </a:p>
          <a:p>
            <a:pPr/>
            <a:r>
              <a:rPr lang="en-US">
                <a:solidFill>
                  <a:prstClr val="black"/>
                </a:solidFill>
              </a:rPr>
              <a:t>  </a:t>
            </a:r>
          </a:p>
          <a:p>
            <a:pPr/>
            <a:r>
              <a:rPr lang="en-US">
                <a:solidFill>
                  <a:prstClr val="black"/>
                </a:solidFill>
              </a:rPr>
              <a:t>    // return true if o is equal to the invoking </a:t>
            </a:r>
          </a:p>
          <a:p>
            <a:pPr/>
            <a:r>
              <a:rPr lang="en-US">
                <a:solidFill>
                  <a:prstClr val="black"/>
                </a:solidFill>
              </a:rPr>
              <a:t>    // object notice an object is passed as an </a:t>
            </a:r>
          </a:p>
          <a:p>
            <a:pPr/>
            <a:r>
              <a:rPr lang="en-US">
                <a:solidFill>
                  <a:prstClr val="black"/>
                </a:solidFill>
              </a:rPr>
              <a:t>    // argument to method </a:t>
            </a:r>
          </a:p>
          <a:p>
            <a:pPr/>
            <a:r>
              <a:rPr lang="en-US">
                <a:solidFill>
                  <a:prstClr val="black"/>
                </a:solidFill>
              </a:rPr>
              <a:t>    boolean equalTo(ObjectPassDemo o) </a:t>
            </a:r>
          </a:p>
          <a:p>
            <a:pPr/>
            <a:r>
              <a:rPr lang="en-US">
                <a:solidFill>
                  <a:prstClr val="black"/>
                </a:solidFill>
              </a:rPr>
              <a:t>    { </a:t>
            </a:r>
          </a:p>
          <a:p>
            <a:pPr/>
            <a:r>
              <a:rPr lang="en-US">
                <a:solidFill>
                  <a:prstClr val="black"/>
                </a:solidFill>
              </a:rPr>
              <a:t>        return (o.a == a &amp;&amp; o.b == b); </a:t>
            </a:r>
          </a:p>
          <a:p>
            <a:pPr/>
            <a:r>
              <a:rPr lang="en-US">
                <a:solidFill>
                  <a:prstClr val="black"/>
                </a:solidFill>
              </a:rPr>
              <a:t>    } </a:t>
            </a:r>
          </a:p>
          <a:p>
            <a:pPr/>
            <a:r>
              <a:rPr lang="en-US">
                <a:solidFill>
                  <a:prstClr val="black"/>
                </a:solidFill>
              </a:rPr>
              <a:t>} </a:t>
            </a:r>
          </a:p>
          <a:p>
            <a:pPr/>
            <a:r>
              <a:rPr lang="en-US">
                <a:solidFill>
                  <a:prstClr val="black"/>
                </a:solidFill>
              </a:rPr>
              <a:t>  </a:t>
            </a:r>
          </a:p>
        </p:txBody>
      </p:sp>
      <p:sp>
        <p:nvSpPr>
          <p:cNvPr id="7" name="Rectangle 6"/>
          <p:cNvSpPr/>
          <p:nvPr/>
        </p:nvSpPr>
        <p:spPr>
          <a:xfrm>
            <a:off x="8275093" y="4630341"/>
            <a:ext cx="3571164" cy="1323439"/>
          </a:xfrm>
          <a:prstGeom prst="rect">
            <a:avLst/>
          </a:prstGeom>
          <a:solidFill>
            <a:schemeClr val="accent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Output:</a:t>
            </a:r>
          </a:p>
          <a:p>
            <a:pPr/>
            <a:endParaRPr lang="en-US" sz="2000" b="1">
              <a:solidFill>
                <a:prstClr val="black"/>
              </a:solidFill>
            </a:endParaRPr>
          </a:p>
          <a:p>
            <a:pPr/>
            <a:r>
              <a:rPr lang="en-US" sz="2000" b="1">
                <a:solidFill>
                  <a:prstClr val="black"/>
                </a:solidFill>
              </a:rPr>
              <a:t>ob1 == ob2: true</a:t>
            </a:r>
          </a:p>
          <a:p>
            <a:pPr/>
            <a:r>
              <a:rPr lang="en-US" sz="2000" b="1">
                <a:solidFill>
                  <a:prstClr val="black"/>
                </a:solidFill>
              </a:rPr>
              <a:t>ob1 == ob3: false</a:t>
            </a:r>
          </a:p>
        </p:txBody>
      </p:sp>
      <p:sp>
        <p:nvSpPr>
          <p:cNvPr id="8" name="Rectangle 7"/>
          <p:cNvSpPr/>
          <p:nvPr/>
        </p:nvSpPr>
        <p:spPr>
          <a:xfrm>
            <a:off x="6096000" y="763476"/>
            <a:ext cx="6096000" cy="369331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Driver class </a:t>
            </a:r>
          </a:p>
          <a:p>
            <a:pPr/>
            <a:r>
              <a:rPr lang="en-US">
                <a:solidFill>
                  <a:prstClr val="black"/>
                </a:solidFill>
              </a:rPr>
              <a:t>public class Test </a:t>
            </a:r>
          </a:p>
          <a:p>
            <a:pPr/>
            <a:r>
              <a:rPr lang="en-US">
                <a:solidFill>
                  <a:prstClr val="black"/>
                </a:solidFill>
              </a:rPr>
              <a:t>{ </a:t>
            </a:r>
          </a:p>
          <a:p>
            <a:pPr/>
            <a:r>
              <a:rPr lang="en-US">
                <a:solidFill>
                  <a:prstClr val="black"/>
                </a:solidFill>
              </a:rPr>
              <a:t>    public static void main(String args[]) </a:t>
            </a:r>
          </a:p>
          <a:p>
            <a:pPr/>
            <a:r>
              <a:rPr lang="en-US">
                <a:solidFill>
                  <a:prstClr val="black"/>
                </a:solidFill>
              </a:rPr>
              <a:t>    { </a:t>
            </a:r>
          </a:p>
          <a:p>
            <a:pPr/>
            <a:r>
              <a:rPr lang="en-US">
                <a:solidFill>
                  <a:prstClr val="black"/>
                </a:solidFill>
              </a:rPr>
              <a:t>        ObjectPassDemo ob1 = new ObjectPassDemo(100, 22); </a:t>
            </a:r>
          </a:p>
          <a:p>
            <a:pPr/>
            <a:r>
              <a:rPr lang="en-US">
                <a:solidFill>
                  <a:prstClr val="black"/>
                </a:solidFill>
              </a:rPr>
              <a:t>        ObjectPassDemo ob2 = new ObjectPassDemo(100, 22); </a:t>
            </a:r>
          </a:p>
          <a:p>
            <a:pPr/>
            <a:r>
              <a:rPr lang="en-US">
                <a:solidFill>
                  <a:prstClr val="black"/>
                </a:solidFill>
              </a:rPr>
              <a:t>        ObjectPassDemo ob3 = new ObjectPassDemo(-1, -1); </a:t>
            </a:r>
          </a:p>
          <a:p>
            <a:pPr/>
            <a:r>
              <a:rPr lang="en-US">
                <a:solidFill>
                  <a:prstClr val="black"/>
                </a:solidFill>
              </a:rPr>
              <a:t>  </a:t>
            </a:r>
          </a:p>
          <a:p>
            <a:pPr/>
            <a:r>
              <a:rPr lang="en-US">
                <a:solidFill>
                  <a:prstClr val="black"/>
                </a:solidFill>
              </a:rPr>
              <a:t>        System.out.println("ob1 == ob2: " + ob1.equalTo(ob2)); </a:t>
            </a:r>
          </a:p>
          <a:p>
            <a:pPr/>
            <a:r>
              <a:rPr lang="en-US">
                <a:solidFill>
                  <a:prstClr val="black"/>
                </a:solidFill>
              </a:rPr>
              <a:t>        System.out.println("ob1 == ob3: " + ob1.equalTo(ob3)); </a:t>
            </a:r>
          </a:p>
          <a:p>
            <a:pPr/>
            <a:r>
              <a:rPr lang="en-US">
                <a:solidFill>
                  <a:prstClr val="black"/>
                </a:solidFill>
              </a:rPr>
              <a:t>    } </a:t>
            </a:r>
          </a:p>
          <a:p>
            <a:pPr/>
            <a:r>
              <a:rPr lang="en-US">
                <a:solidFill>
                  <a:prstClr val="black"/>
                </a:solidFill>
              </a:rPr>
              <a:t>} </a:t>
            </a:r>
          </a:p>
        </p:txBody>
      </p:sp>
    </p:spTree>
    <p:extLst>
      <p:ext uri="{BB962C8B-B14F-4D97-AF65-F5344CB8AC3E}">
        <p14:creationId xmlns:p14="http://schemas.microsoft.com/office/powerpoint/2010/main" val="2472211950"/>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5447" t="19089" r="14478" b="18192"/>
          <a:stretch>
            <a:fillRect/>
          </a:stretch>
        </p:blipFill>
        <p:spPr>
          <a:xfrm>
            <a:off x="2333767" y="1473957"/>
            <a:ext cx="5199797" cy="3398293"/>
          </a:xfrm>
          <a:prstGeom prst="rect">
            <a:avLst/>
          </a:prstGeom>
        </p:spPr>
      </p:pic>
      <p:sp>
        <p:nvSpPr>
          <p:cNvPr id="5" name="Content Placeholder 2"/>
          <p:cNvSpPr>
            <a:spLocks noGrp="1"/>
          </p:cNvSpPr>
          <p:nvPr>
            <p:ph idx="1"/>
          </p:nvPr>
        </p:nvSpPr>
        <p:spPr>
          <a:xfrm>
            <a:off x="1928167" y="1066231"/>
            <a:ext cx="9615494" cy="2099855"/>
          </a:xfrm>
        </p:spPr>
        <p:txBody>
          <a:bodyPr>
            <a:normAutofit/>
          </a:bodyPr>
          <a:lstStyle>
            <a:defPPr/>
          </a:lstStyle>
          <a:p>
            <a:r>
              <a:rPr lang="en-US" sz="1600" b="1"/>
              <a:t>Encapsulation</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6" name="Title 1"/>
          <p:cNvSpPr>
            <a:spLocks noGrp="1"/>
          </p:cNvSpPr>
          <p:nvPr>
            <p:ph type="title"/>
          </p:nvPr>
        </p:nvSpPr>
        <p:spPr>
          <a:xfrm>
            <a:off x="1837725" y="622977"/>
            <a:ext cx="8911687" cy="405723"/>
          </a:xfrm>
        </p:spPr>
        <p:txBody>
          <a:bodyPr>
            <a:normAutofit/>
          </a:bodyPr>
          <a:lstStyle>
            <a:defPPr/>
          </a:lstStyle>
          <a:p>
            <a:r>
              <a:rPr lang="en-US" sz="1800" b="1"/>
              <a:t>Object Oriented Programming (OOP) Features: </a:t>
            </a:r>
            <a:endParaRPr lang="en-US" sz="1800"/>
          </a:p>
        </p:txBody>
      </p:sp>
      <p:pic>
        <p:nvPicPr>
          <p:cNvPr id="7" name="Picture 6"/>
          <p:cNvPicPr>
            <a:picLocks noChangeAspect="1"/>
          </p:cNvPicPr>
          <p:nvPr/>
        </p:nvPicPr>
        <p:blipFill>
          <a:blip r:embed="rId3"/>
          <a:srcRect l="15673" t="33027" r="17276" b="25958"/>
          <a:stretch>
            <a:fillRect/>
          </a:stretch>
        </p:blipFill>
        <p:spPr>
          <a:xfrm>
            <a:off x="7629099" y="1569492"/>
            <a:ext cx="3928769" cy="1828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5809028"/>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605051" y="362130"/>
            <a:ext cx="6096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Illustrative images for the above program</a:t>
            </a:r>
            <a:endParaRPr lang="en-US">
              <a:solidFill>
                <a:prstClr val="black"/>
              </a:solidFill>
            </a:endParaRPr>
          </a:p>
          <a:p>
            <a:pPr/>
            <a:endParaRPr lang="en-US">
              <a:solidFill>
                <a:prstClr val="black"/>
              </a:solidFill>
            </a:endParaRPr>
          </a:p>
          <a:p>
            <a:pPr/>
            <a:r>
              <a:rPr lang="en-US">
                <a:solidFill>
                  <a:prstClr val="black"/>
                </a:solidFill>
              </a:rPr>
              <a:t>Three objects ‘ob1’ , ‘ob2’ and ‘ob3’ are created:</a:t>
            </a:r>
          </a:p>
          <a:p>
            <a:pPr/>
            <a:r>
              <a:rPr lang="en-US" err="1">
                <a:solidFill>
                  <a:prstClr val="black"/>
                </a:solidFill>
              </a:rPr>
              <a:t>ObjectPassDemo ob1 = new ObjectPassDemo(100, 22);</a:t>
            </a:r>
          </a:p>
          <a:p>
            <a:pPr/>
            <a:r>
              <a:rPr lang="en-US" err="1">
                <a:solidFill>
                  <a:prstClr val="black"/>
                </a:solidFill>
              </a:rPr>
              <a:t>ObjectPassDemo ob2 = new ObjectPassDemo(100, 22);</a:t>
            </a:r>
          </a:p>
          <a:p>
            <a:pPr/>
            <a:r>
              <a:rPr lang="en-US" err="1">
                <a:solidFill>
                  <a:prstClr val="black"/>
                </a:solidFill>
              </a:rPr>
              <a:t>ObjectPassDemo ob3 = new ObjectPassDemo(-1, -1);</a:t>
            </a:r>
          </a:p>
        </p:txBody>
      </p:sp>
      <p:pic>
        <p:nvPicPr>
          <p:cNvPr id="6" name="Picture 5"/>
          <p:cNvPicPr>
            <a:picLocks noChangeAspect="1"/>
          </p:cNvPicPr>
          <p:nvPr/>
        </p:nvPicPr>
        <p:blipFill>
          <a:blip r:embed="rId2"/>
          <a:stretch>
            <a:fillRect/>
          </a:stretch>
        </p:blipFill>
        <p:spPr>
          <a:xfrm>
            <a:off x="6451553" y="314325"/>
            <a:ext cx="5048250" cy="2571750"/>
          </a:xfrm>
          <a:prstGeom prst="rect">
            <a:avLst/>
          </a:prstGeom>
        </p:spPr>
      </p:pic>
      <p:sp>
        <p:nvSpPr>
          <p:cNvPr id="8" name="Rectangle 7"/>
          <p:cNvSpPr/>
          <p:nvPr/>
        </p:nvSpPr>
        <p:spPr>
          <a:xfrm>
            <a:off x="577756" y="3526893"/>
            <a:ext cx="6096000" cy="3693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a:solidFill>
                  <a:prstClr val="black"/>
                </a:solidFill>
              </a:rPr>
              <a:t>boolean equalTo(ObjectPassDemo o);</a:t>
            </a:r>
          </a:p>
        </p:txBody>
      </p:sp>
      <p:pic>
        <p:nvPicPr>
          <p:cNvPr id="10" name="Picture 9"/>
          <p:cNvPicPr>
            <a:picLocks noChangeAspect="1"/>
          </p:cNvPicPr>
          <p:nvPr/>
        </p:nvPicPr>
        <p:blipFill>
          <a:blip r:embed="rId3"/>
          <a:stretch>
            <a:fillRect/>
          </a:stretch>
        </p:blipFill>
        <p:spPr>
          <a:xfrm>
            <a:off x="4348376" y="3592631"/>
            <a:ext cx="5382478" cy="2405673"/>
          </a:xfrm>
          <a:prstGeom prst="rect">
            <a:avLst/>
          </a:prstGeom>
        </p:spPr>
      </p:pic>
    </p:spTree>
    <p:extLst>
      <p:ext uri="{BB962C8B-B14F-4D97-AF65-F5344CB8AC3E}">
        <p14:creationId xmlns:p14="http://schemas.microsoft.com/office/powerpoint/2010/main" val="361982843"/>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35375" y="391952"/>
            <a:ext cx="506164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a:solidFill>
                  <a:prstClr val="black"/>
                </a:solidFill>
              </a:rPr>
              <a:t>System.out.println("ob1 == ob2: " + ob1.equalTo(ob2));</a:t>
            </a:r>
          </a:p>
        </p:txBody>
      </p:sp>
      <p:pic>
        <p:nvPicPr>
          <p:cNvPr id="5" name="Picture 4"/>
          <p:cNvPicPr>
            <a:picLocks noChangeAspect="1"/>
          </p:cNvPicPr>
          <p:nvPr/>
        </p:nvPicPr>
        <p:blipFill>
          <a:blip r:embed="rId2"/>
          <a:stretch>
            <a:fillRect/>
          </a:stretch>
        </p:blipFill>
        <p:spPr>
          <a:xfrm>
            <a:off x="6269653" y="593606"/>
            <a:ext cx="4675851" cy="2401571"/>
          </a:xfrm>
          <a:prstGeom prst="rect">
            <a:avLst/>
          </a:prstGeom>
        </p:spPr>
      </p:pic>
      <p:sp>
        <p:nvSpPr>
          <p:cNvPr id="6" name="Rectangle 5"/>
          <p:cNvSpPr/>
          <p:nvPr/>
        </p:nvSpPr>
        <p:spPr>
          <a:xfrm>
            <a:off x="359391" y="892875"/>
            <a:ext cx="6096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As we call the method equalTo, the reference ‘o’ will be assigned to the object which is passed as an argument, i.e. ‘o’ will refer to ‘ob2’ as following statement execute.</a:t>
            </a:r>
          </a:p>
        </p:txBody>
      </p:sp>
      <p:sp>
        <p:nvSpPr>
          <p:cNvPr id="8" name="Rectangle 7"/>
          <p:cNvSpPr/>
          <p:nvPr/>
        </p:nvSpPr>
        <p:spPr>
          <a:xfrm>
            <a:off x="291152" y="1805253"/>
            <a:ext cx="6096000" cy="120032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Now as we can see, equalTo method is called on ‘ob1’ , and ‘o’ is referring to ‘ob2’. Since values of ‘a’ and ‘b’ are same for both the references, so if(condition) is true, so boolean true will be return.</a:t>
            </a:r>
          </a:p>
          <a:p>
            <a:pPr/>
            <a:r>
              <a:rPr lang="en-US">
                <a:solidFill>
                  <a:prstClr val="black"/>
                </a:solidFill>
              </a:rPr>
              <a:t>if(o.a == a &amp;&amp; o.b == b)</a:t>
            </a:r>
          </a:p>
        </p:txBody>
      </p:sp>
      <p:sp>
        <p:nvSpPr>
          <p:cNvPr id="9" name="Rectangle 8"/>
          <p:cNvSpPr/>
          <p:nvPr/>
        </p:nvSpPr>
        <p:spPr>
          <a:xfrm>
            <a:off x="195618" y="3638097"/>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Again ‘o’ will reassign to ‘ob3’ as the following statement execute.</a:t>
            </a:r>
          </a:p>
          <a:p>
            <a:pPr/>
            <a:r>
              <a:rPr lang="en-US" err="1">
                <a:solidFill>
                  <a:prstClr val="black"/>
                </a:solidFill>
              </a:rPr>
              <a:t>System.out.println("ob1 == ob3: " + ob1.equalTo(ob3));</a:t>
            </a:r>
          </a:p>
        </p:txBody>
      </p:sp>
      <p:pic>
        <p:nvPicPr>
          <p:cNvPr id="4099" name="Picture 3" descr="http://cdncontribute.geeksforgeeks.org/wp-content/uploads/four.jpe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05999" y="3477857"/>
            <a:ext cx="49625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73673"/>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2057400" y="457200"/>
            <a:ext cx="8305800" cy="59093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Assignments: </a:t>
            </a:r>
            <a:endParaRPr lang="en-US">
              <a:solidFill>
                <a:srgbClr val="000000"/>
              </a:solidFill>
            </a:endParaRPr>
          </a:p>
          <a:p>
            <a:pPr/>
            <a:r>
              <a:rPr lang="en-US" b="1">
                <a:solidFill>
                  <a:srgbClr val="000000"/>
                </a:solidFill>
              </a:rPr>
              <a:t>1. </a:t>
            </a:r>
            <a:r>
              <a:rPr lang="en-US">
                <a:solidFill>
                  <a:srgbClr val="000000"/>
                </a:solidFill>
              </a:rPr>
              <a:t>Create a “circle” class &amp; a “point” class. The coordinates of the circle are given and used within the “circle” class as object of the “point” class. Display the area of circle. </a:t>
            </a:r>
          </a:p>
          <a:p>
            <a:pPr/>
            <a:endParaRPr lang="en-US">
              <a:solidFill>
                <a:srgbClr val="000000"/>
              </a:solidFill>
            </a:endParaRPr>
          </a:p>
          <a:p>
            <a:pPr/>
            <a:r>
              <a:rPr lang="en-US" b="1">
                <a:solidFill>
                  <a:srgbClr val="000000"/>
                </a:solidFill>
              </a:rPr>
              <a:t>2. </a:t>
            </a:r>
            <a:r>
              <a:rPr lang="en-US">
                <a:solidFill>
                  <a:srgbClr val="000000"/>
                </a:solidFill>
              </a:rPr>
              <a:t>Create a class called Time, which has three private instance variables – hour, min and sec. It contains a method called add( ) which takes one Time object as parameter and print the added value of the calling Time object and passes Time object. In the main method, declare two Time objects and assign values using constructor and call the add() method. </a:t>
            </a:r>
          </a:p>
          <a:p>
            <a:pPr/>
            <a:r>
              <a:rPr lang="en-US" b="1">
                <a:solidFill>
                  <a:srgbClr val="000000"/>
                </a:solidFill>
              </a:rPr>
              <a:t>3. </a:t>
            </a:r>
            <a:r>
              <a:rPr lang="en-US">
                <a:solidFill>
                  <a:srgbClr val="000000"/>
                </a:solidFill>
              </a:rPr>
              <a:t>Create a class called Complex, which has three private instance variables –real and imaginary. It contains a method called add( ) which takes one Complex object as parameter and print the added value of the calling Complex object and passes Complex object. In the main method, declare two Complex objects and assign values using constructor and call the add() method. </a:t>
            </a:r>
          </a:p>
          <a:p>
            <a:pPr/>
            <a:r>
              <a:rPr lang="en-US" b="1">
                <a:solidFill>
                  <a:srgbClr val="000000"/>
                </a:solidFill>
              </a:rPr>
              <a:t>4. </a:t>
            </a:r>
            <a:r>
              <a:rPr lang="en-US">
                <a:solidFill>
                  <a:srgbClr val="000000"/>
                </a:solidFill>
              </a:rPr>
              <a:t>Write a program to define a class having one 3-digit number, num as data member. Initialize and display reverse of that number. </a:t>
            </a:r>
          </a:p>
          <a:p>
            <a:pPr/>
            <a:endParaRPr lang="en-US">
              <a:solidFill>
                <a:srgbClr val="000000"/>
              </a:solidFill>
            </a:endParaRPr>
          </a:p>
          <a:p>
            <a:pPr/>
            <a:r>
              <a:rPr lang="en-US" b="1">
                <a:solidFill>
                  <a:srgbClr val="000000"/>
                </a:solidFill>
              </a:rPr>
              <a:t>5. </a:t>
            </a:r>
            <a:r>
              <a:rPr lang="en-US">
                <a:solidFill>
                  <a:srgbClr val="000000"/>
                </a:solidFill>
              </a:rPr>
              <a:t>Write a program to define a class Student with four data members such as name, roll no., sub1, and sub2. Define appropriate methods to initialize and display the values of data members. Also calculate total marks and percentage scored by student. </a:t>
            </a:r>
          </a:p>
          <a:p>
            <a:pPr/>
            <a:r>
              <a:rPr lang="en-US" b="1">
                <a:solidFill>
                  <a:srgbClr val="000000"/>
                </a:solidFill>
              </a:rPr>
              <a:t>6. </a:t>
            </a:r>
            <a:r>
              <a:rPr lang="en-US">
                <a:solidFill>
                  <a:srgbClr val="000000"/>
                </a:solidFill>
              </a:rPr>
              <a:t>Write a program to define a class Employee to accept emp_id, emp _name, basic_salary from the user and display the gross_salary. </a:t>
            </a:r>
          </a:p>
          <a:p>
            <a:pPr/>
            <a:endParaRPr lang="en-US">
              <a:solidFill>
                <a:srgbClr val="000000"/>
              </a:solidFill>
            </a:endParaRPr>
          </a:p>
        </p:txBody>
      </p:sp>
    </p:spTree>
    <p:extLst>
      <p:ext uri="{BB962C8B-B14F-4D97-AF65-F5344CB8AC3E}">
        <p14:creationId xmlns:p14="http://schemas.microsoft.com/office/powerpoint/2010/main" val="530310949"/>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152401"/>
            <a:ext cx="8610600" cy="61863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7. Write a program to define a class Fraction having data members numerator and denominator. Initialize three objects using different constructors and display its fractional value. </a:t>
            </a:r>
          </a:p>
          <a:p>
            <a:pPr/>
            <a:r>
              <a:rPr lang="en-US">
                <a:solidFill>
                  <a:prstClr val="black"/>
                </a:solidFill>
              </a:rPr>
              <a:t>8. Write a program to define a class Item containing code and price. Accept this data for five objects using array of objects. Display code, price in tabular form and also, display total price of all items. </a:t>
            </a:r>
          </a:p>
          <a:p>
            <a:pPr/>
            <a:endParaRPr lang="en-US">
              <a:solidFill>
                <a:prstClr val="black"/>
              </a:solidFill>
            </a:endParaRPr>
          </a:p>
          <a:p>
            <a:pPr/>
            <a:r>
              <a:rPr lang="en-US">
                <a:solidFill>
                  <a:prstClr val="black"/>
                </a:solidFill>
              </a:rPr>
              <a:t>9. Write a program to define a class Tender containing data members cost and company name. Accept data for five objects and display company name for which cost is minimum. </a:t>
            </a:r>
          </a:p>
          <a:p>
            <a:pPr/>
            <a:endParaRPr lang="en-US">
              <a:solidFill>
                <a:prstClr val="black"/>
              </a:solidFill>
            </a:endParaRPr>
          </a:p>
          <a:p>
            <a:pPr/>
            <a:endParaRPr lang="en-US">
              <a:solidFill>
                <a:prstClr val="black"/>
              </a:solidFill>
            </a:endParaRPr>
          </a:p>
          <a:p>
            <a:pPr/>
            <a:r>
              <a:rPr lang="en-US">
                <a:solidFill>
                  <a:prstClr val="black"/>
                </a:solidFill>
              </a:rPr>
              <a:t>10. Write a program to define a class 'employee' with data members as empid, name and salary. Accept data for 5 objects using Array of objects and print it. </a:t>
            </a:r>
          </a:p>
          <a:p>
            <a:pPr/>
            <a:endParaRPr lang="en-US">
              <a:solidFill>
                <a:prstClr val="black"/>
              </a:solidFill>
            </a:endParaRPr>
          </a:p>
          <a:p>
            <a:pPr/>
            <a:r>
              <a:rPr lang="en-US">
                <a:solidFill>
                  <a:prstClr val="black"/>
                </a:solidFill>
              </a:rPr>
              <a:t>11. Define a class called circle that contains: </a:t>
            </a:r>
          </a:p>
          <a:p>
            <a:pPr/>
            <a:endParaRPr lang="en-US">
              <a:solidFill>
                <a:prstClr val="black"/>
              </a:solidFill>
            </a:endParaRPr>
          </a:p>
          <a:p>
            <a:pPr/>
            <a:r>
              <a:rPr lang="en-US">
                <a:solidFill>
                  <a:prstClr val="black"/>
                </a:solidFill>
              </a:rPr>
              <a:t>• Two private instance variables: radius (of type double) and color (of type String), </a:t>
            </a:r>
          </a:p>
          <a:p>
            <a:pPr/>
            <a:r>
              <a:rPr lang="en-US">
                <a:solidFill>
                  <a:prstClr val="black"/>
                </a:solidFill>
              </a:rPr>
              <a:t>• Initialize the variables radius and color with default value of 1.0 and "red", respectively using default constructor. </a:t>
            </a:r>
          </a:p>
          <a:p>
            <a:pPr/>
            <a:r>
              <a:rPr lang="en-US">
                <a:solidFill>
                  <a:prstClr val="black"/>
                </a:solidFill>
              </a:rPr>
              <a:t>• Include a second constructor that will use the default value for color and sets the </a:t>
            </a:r>
          </a:p>
          <a:p>
            <a:pPr/>
            <a:r>
              <a:rPr lang="en-US">
                <a:solidFill>
                  <a:prstClr val="black"/>
                </a:solidFill>
              </a:rPr>
              <a:t>radius to the value passed as parameter. </a:t>
            </a:r>
          </a:p>
          <a:p>
            <a:pPr/>
            <a:r>
              <a:rPr lang="en-US">
                <a:solidFill>
                  <a:prstClr val="black"/>
                </a:solidFill>
              </a:rPr>
              <a:t>• Two public methods: getRadius() and getArea() for returning the radius and area of </a:t>
            </a:r>
          </a:p>
          <a:p>
            <a:pPr/>
            <a:r>
              <a:rPr lang="en-US">
                <a:solidFill>
                  <a:prstClr val="black"/>
                </a:solidFill>
              </a:rPr>
              <a:t>the circle </a:t>
            </a:r>
          </a:p>
          <a:p>
            <a:pPr/>
            <a:r>
              <a:rPr lang="en-US">
                <a:solidFill>
                  <a:prstClr val="black"/>
                </a:solidFill>
              </a:rPr>
              <a:t>• Invoke the above methods and constructors in the main. </a:t>
            </a:r>
          </a:p>
        </p:txBody>
      </p:sp>
    </p:spTree>
    <p:extLst>
      <p:ext uri="{BB962C8B-B14F-4D97-AF65-F5344CB8AC3E}">
        <p14:creationId xmlns:p14="http://schemas.microsoft.com/office/powerpoint/2010/main" val="1934967748"/>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1828800" y="457200"/>
            <a:ext cx="8686800" cy="535531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12. </a:t>
            </a:r>
            <a:r>
              <a:rPr lang="en-US">
                <a:solidFill>
                  <a:srgbClr val="000000"/>
                </a:solidFill>
              </a:rPr>
              <a:t>Write a program which will accept an integer from the user and pass the value to a method called PrintNumberInWord that will print "ONE", "TWO",... , "NINE", "ZERO" if the integer variable "number" is 1, 2,... , 9, or 0, respectively. </a:t>
            </a:r>
          </a:p>
          <a:p>
            <a:pPr/>
            <a:endParaRPr lang="en-US">
              <a:solidFill>
                <a:srgbClr val="000000"/>
              </a:solidFill>
            </a:endParaRPr>
          </a:p>
          <a:p>
            <a:pPr/>
            <a:r>
              <a:rPr lang="en-US" b="1">
                <a:solidFill>
                  <a:srgbClr val="000000"/>
                </a:solidFill>
              </a:rPr>
              <a:t>13. </a:t>
            </a:r>
            <a:r>
              <a:rPr lang="en-US">
                <a:solidFill>
                  <a:srgbClr val="000000"/>
                </a:solidFill>
              </a:rPr>
              <a:t>Design a class named Account that contains: </a:t>
            </a:r>
          </a:p>
          <a:p>
            <a:pPr/>
            <a:endParaRPr lang="en-US">
              <a:solidFill>
                <a:srgbClr val="000000"/>
              </a:solidFill>
            </a:endParaRPr>
          </a:p>
          <a:p>
            <a:pPr/>
            <a:r>
              <a:rPr lang="en-US">
                <a:solidFill>
                  <a:srgbClr val="000000"/>
                </a:solidFill>
              </a:rPr>
              <a:t>I. A private int data field named id for the account (default 0). </a:t>
            </a:r>
          </a:p>
          <a:p>
            <a:pPr/>
            <a:r>
              <a:rPr lang="en-US">
                <a:solidFill>
                  <a:srgbClr val="000000"/>
                </a:solidFill>
              </a:rPr>
              <a:t>II. A private double data field named balance for the account (default 0). </a:t>
            </a:r>
          </a:p>
          <a:p>
            <a:pPr/>
            <a:r>
              <a:rPr lang="en-US">
                <a:solidFill>
                  <a:srgbClr val="000000"/>
                </a:solidFill>
              </a:rPr>
              <a:t>III. A private double data field named annualInterestRate that stores the cur-rent interest rate (default 0). Assume all accounts have the same interest rate. </a:t>
            </a:r>
          </a:p>
          <a:p>
            <a:pPr/>
            <a:r>
              <a:rPr lang="en-US">
                <a:solidFill>
                  <a:srgbClr val="000000"/>
                </a:solidFill>
              </a:rPr>
              <a:t>IV. A private Date data field named dateCreated that stores the date when the account was created. </a:t>
            </a:r>
          </a:p>
          <a:p>
            <a:pPr/>
            <a:r>
              <a:rPr lang="en-US">
                <a:solidFill>
                  <a:srgbClr val="000000"/>
                </a:solidFill>
              </a:rPr>
              <a:t>V. A no-arg constructor that creates a default account. </a:t>
            </a:r>
          </a:p>
          <a:p>
            <a:pPr/>
            <a:r>
              <a:rPr lang="en-US">
                <a:solidFill>
                  <a:srgbClr val="000000"/>
                </a:solidFill>
              </a:rPr>
              <a:t>VI. A constructor that creates an account with the specified id and initial balance. </a:t>
            </a:r>
          </a:p>
          <a:p>
            <a:pPr/>
            <a:r>
              <a:rPr lang="en-US">
                <a:solidFill>
                  <a:srgbClr val="000000"/>
                </a:solidFill>
              </a:rPr>
              <a:t>VII. The accessor and mutator methods for id,balance, and annualInterestRate. </a:t>
            </a:r>
          </a:p>
          <a:p>
            <a:pPr/>
            <a:r>
              <a:rPr lang="en-US">
                <a:solidFill>
                  <a:srgbClr val="000000"/>
                </a:solidFill>
              </a:rPr>
              <a:t>VIII. The accessor method for dateCreated. </a:t>
            </a:r>
          </a:p>
          <a:p>
            <a:pPr/>
            <a:r>
              <a:rPr lang="en-US">
                <a:solidFill>
                  <a:srgbClr val="000000"/>
                </a:solidFill>
              </a:rPr>
              <a:t>IX. A method named getMonthlyInterestRate() that returns the monthly interest rate. </a:t>
            </a:r>
          </a:p>
          <a:p>
            <a:pPr/>
            <a:r>
              <a:rPr lang="en-US">
                <a:solidFill>
                  <a:srgbClr val="000000"/>
                </a:solidFill>
              </a:rPr>
              <a:t>X. A method named getMonthlyInterest() that returns the monthly interest. </a:t>
            </a:r>
          </a:p>
          <a:p>
            <a:pPr/>
            <a:r>
              <a:rPr lang="en-US">
                <a:solidFill>
                  <a:srgbClr val="000000"/>
                </a:solidFill>
              </a:rPr>
              <a:t>XI. A method named withdraw that withdraws a specified amount from the account. </a:t>
            </a:r>
          </a:p>
          <a:p>
            <a:pPr/>
            <a:r>
              <a:rPr lang="en-US">
                <a:solidFill>
                  <a:srgbClr val="000000"/>
                </a:solidFill>
              </a:rPr>
              <a:t>XII. A method named deposit that deposits a specified amount to the account. </a:t>
            </a:r>
          </a:p>
        </p:txBody>
      </p:sp>
    </p:spTree>
    <p:extLst>
      <p:ext uri="{BB962C8B-B14F-4D97-AF65-F5344CB8AC3E}">
        <p14:creationId xmlns:p14="http://schemas.microsoft.com/office/powerpoint/2010/main" val="2332453709"/>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828800" y="228600"/>
            <a:ext cx="822960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14. </a:t>
            </a:r>
            <a:r>
              <a:rPr lang="en-US">
                <a:solidFill>
                  <a:srgbClr val="000000"/>
                </a:solidFill>
              </a:rPr>
              <a:t>Write a test program that prompts the user to enter the investment amount (e.g., 1000) and the interest rate (e.g., 9%), and print a table that displays future value for the years from 1 to 30, as shown below: </a:t>
            </a:r>
          </a:p>
          <a:p>
            <a:pPr/>
            <a:endParaRPr lang="en-US">
              <a:solidFill>
                <a:srgbClr val="000000"/>
              </a:solidFill>
            </a:endParaRPr>
          </a:p>
          <a:p>
            <a:pPr/>
            <a:r>
              <a:rPr lang="en-US">
                <a:solidFill>
                  <a:srgbClr val="000000"/>
                </a:solidFill>
              </a:rPr>
              <a:t>The amount invested: 1000 </a:t>
            </a:r>
          </a:p>
          <a:p>
            <a:pPr/>
            <a:r>
              <a:rPr lang="en-US">
                <a:solidFill>
                  <a:srgbClr val="000000"/>
                </a:solidFill>
              </a:rPr>
              <a:t>Annual interest rate: 9% </a:t>
            </a:r>
          </a:p>
          <a:p>
            <a:pPr/>
            <a:r>
              <a:rPr lang="en-US">
                <a:solidFill>
                  <a:srgbClr val="000000"/>
                </a:solidFill>
              </a:rPr>
              <a:t>Years Future Value </a:t>
            </a:r>
          </a:p>
          <a:p>
            <a:pPr/>
            <a:r>
              <a:rPr lang="en-US">
                <a:solidFill>
                  <a:srgbClr val="000000"/>
                </a:solidFill>
              </a:rPr>
              <a:t>1 1093.8 </a:t>
            </a:r>
          </a:p>
          <a:p>
            <a:pPr/>
            <a:r>
              <a:rPr lang="en-US">
                <a:solidFill>
                  <a:srgbClr val="000000"/>
                </a:solidFill>
              </a:rPr>
              <a:t>2 1196.41 </a:t>
            </a:r>
          </a:p>
          <a:p>
            <a:pPr/>
            <a:r>
              <a:rPr lang="en-US">
                <a:solidFill>
                  <a:srgbClr val="000000"/>
                </a:solidFill>
              </a:rPr>
              <a:t>... </a:t>
            </a:r>
          </a:p>
          <a:p>
            <a:pPr/>
            <a:r>
              <a:rPr lang="en-US">
                <a:solidFill>
                  <a:srgbClr val="000000"/>
                </a:solidFill>
              </a:rPr>
              <a:t>29 13467.25 </a:t>
            </a:r>
          </a:p>
          <a:p>
            <a:pPr/>
            <a:r>
              <a:rPr lang="en-US">
                <a:solidFill>
                  <a:srgbClr val="000000"/>
                </a:solidFill>
              </a:rPr>
              <a:t>30 14730.57 </a:t>
            </a:r>
          </a:p>
        </p:txBody>
      </p:sp>
    </p:spTree>
    <p:extLst>
      <p:ext uri="{BB962C8B-B14F-4D97-AF65-F5344CB8AC3E}">
        <p14:creationId xmlns:p14="http://schemas.microsoft.com/office/powerpoint/2010/main" val="256293239"/>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1"/>
            <a:ext cx="8686800" cy="61863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srgbClr val="000000"/>
              </a:solidFill>
            </a:endParaRPr>
          </a:p>
          <a:p>
            <a:pPr/>
            <a:r>
              <a:rPr lang="en-US" b="1">
                <a:solidFill>
                  <a:srgbClr val="000000"/>
                </a:solidFill>
              </a:rPr>
              <a:t>15. </a:t>
            </a:r>
            <a:r>
              <a:rPr lang="en-US">
                <a:solidFill>
                  <a:srgbClr val="000000"/>
                </a:solidFill>
              </a:rPr>
              <a:t>Write method headers for the following methods: </a:t>
            </a:r>
          </a:p>
          <a:p>
            <a:pPr/>
            <a:endParaRPr lang="en-US">
              <a:solidFill>
                <a:srgbClr val="000000"/>
              </a:solidFill>
            </a:endParaRPr>
          </a:p>
          <a:p>
            <a:pPr/>
            <a:r>
              <a:rPr lang="en-US">
                <a:solidFill>
                  <a:srgbClr val="000000"/>
                </a:solidFill>
              </a:rPr>
              <a:t>a. Computing a sales commission, given the sales amount and the commission rate. </a:t>
            </a:r>
          </a:p>
          <a:p>
            <a:pPr/>
            <a:r>
              <a:rPr lang="en-US">
                <a:solidFill>
                  <a:srgbClr val="000000"/>
                </a:solidFill>
              </a:rPr>
              <a:t>b. Printing the calendar for a month, given the month and year. </a:t>
            </a:r>
          </a:p>
          <a:p>
            <a:pPr/>
            <a:r>
              <a:rPr lang="en-US">
                <a:solidFill>
                  <a:srgbClr val="000000"/>
                </a:solidFill>
              </a:rPr>
              <a:t>c. Computing a square root. </a:t>
            </a:r>
          </a:p>
          <a:p>
            <a:pPr/>
            <a:r>
              <a:rPr lang="en-US">
                <a:solidFill>
                  <a:srgbClr val="000000"/>
                </a:solidFill>
              </a:rPr>
              <a:t>d. Testing whether a number is even, and returning true if it is. </a:t>
            </a:r>
          </a:p>
          <a:p>
            <a:pPr/>
            <a:r>
              <a:rPr lang="en-US">
                <a:solidFill>
                  <a:srgbClr val="000000"/>
                </a:solidFill>
              </a:rPr>
              <a:t>e. Printing a message a specified number of times. </a:t>
            </a:r>
          </a:p>
          <a:p>
            <a:pPr/>
            <a:r>
              <a:rPr lang="en-US">
                <a:solidFill>
                  <a:srgbClr val="000000"/>
                </a:solidFill>
              </a:rPr>
              <a:t>f. Computing the monthly payment, given the loan amount, number of years, and annual interest rate. </a:t>
            </a:r>
          </a:p>
          <a:p>
            <a:pPr/>
            <a:r>
              <a:rPr lang="en-US" b="1">
                <a:solidFill>
                  <a:srgbClr val="000000"/>
                </a:solidFill>
              </a:rPr>
              <a:t>16. </a:t>
            </a:r>
            <a:r>
              <a:rPr lang="en-US">
                <a:solidFill>
                  <a:srgbClr val="000000"/>
                </a:solidFill>
              </a:rPr>
              <a:t>Write a program that reads ten numbers, computes their average, and finds out how many numbers are above the average. [Use this keyword] </a:t>
            </a:r>
          </a:p>
          <a:p>
            <a:pPr/>
            <a:endParaRPr lang="en-US">
              <a:solidFill>
                <a:srgbClr val="000000"/>
              </a:solidFill>
            </a:endParaRPr>
          </a:p>
          <a:p>
            <a:pPr/>
            <a:r>
              <a:rPr lang="en-US" b="1">
                <a:solidFill>
                  <a:srgbClr val="000000"/>
                </a:solidFill>
              </a:rPr>
              <a:t>17. </a:t>
            </a:r>
            <a:r>
              <a:rPr lang="en-US">
                <a:solidFill>
                  <a:srgbClr val="000000"/>
                </a:solidFill>
              </a:rPr>
              <a:t>Write a program that reads ten integers and displays them in the reverse of the order in which they were read. </a:t>
            </a:r>
          </a:p>
          <a:p>
            <a:pPr/>
            <a:r>
              <a:rPr lang="en-US" b="1">
                <a:solidFill>
                  <a:srgbClr val="000000"/>
                </a:solidFill>
              </a:rPr>
              <a:t>18. </a:t>
            </a:r>
            <a:r>
              <a:rPr lang="en-US">
                <a:solidFill>
                  <a:srgbClr val="000000"/>
                </a:solidFill>
              </a:rPr>
              <a:t>Write a program to demonstrate use of 'this' keyword. </a:t>
            </a:r>
          </a:p>
          <a:p>
            <a:pPr/>
            <a:endParaRPr lang="en-US">
              <a:solidFill>
                <a:srgbClr val="000000"/>
              </a:solidFill>
            </a:endParaRPr>
          </a:p>
          <a:p>
            <a:pPr/>
            <a:r>
              <a:rPr lang="en-US" b="1">
                <a:solidFill>
                  <a:srgbClr val="000000"/>
                </a:solidFill>
              </a:rPr>
              <a:t>19. </a:t>
            </a:r>
            <a:r>
              <a:rPr lang="en-US">
                <a:solidFill>
                  <a:srgbClr val="000000"/>
                </a:solidFill>
              </a:rPr>
              <a:t>Write a program to demonstrate use of 'static' keyword. </a:t>
            </a:r>
          </a:p>
          <a:p>
            <a:pPr/>
            <a:r>
              <a:rPr lang="en-US" b="1">
                <a:solidFill>
                  <a:srgbClr val="000000"/>
                </a:solidFill>
              </a:rPr>
              <a:t>20. </a:t>
            </a:r>
            <a:r>
              <a:rPr lang="en-US">
                <a:solidFill>
                  <a:srgbClr val="000000"/>
                </a:solidFill>
              </a:rPr>
              <a:t>Write a program to accept value of apple sales for each day of the week (using array of type float) and then, calculate the average sale of the week. </a:t>
            </a:r>
          </a:p>
          <a:p>
            <a:pPr/>
            <a:endParaRPr lang="en-US">
              <a:solidFill>
                <a:srgbClr val="000000"/>
              </a:solidFill>
            </a:endParaRPr>
          </a:p>
          <a:p>
            <a:pPr/>
            <a:r>
              <a:rPr lang="en-US" b="1">
                <a:solidFill>
                  <a:srgbClr val="000000"/>
                </a:solidFill>
              </a:rPr>
              <a:t>21. </a:t>
            </a:r>
            <a:r>
              <a:rPr lang="en-US">
                <a:solidFill>
                  <a:srgbClr val="000000"/>
                </a:solidFill>
              </a:rPr>
              <a:t>Write program, which finds the sum of numbers formed by consecutive digits. Input : 2415 output : 24+41+15=80. </a:t>
            </a:r>
          </a:p>
        </p:txBody>
      </p:sp>
    </p:spTree>
    <p:extLst>
      <p:ext uri="{BB962C8B-B14F-4D97-AF65-F5344CB8AC3E}">
        <p14:creationId xmlns:p14="http://schemas.microsoft.com/office/powerpoint/2010/main" val="1031964442"/>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smtClean="0"/>
              <a:t>	</a:t>
            </a:r>
            <a:r>
              <a:rPr lang="en-US" sz="2400" b="1" smtClean="0"/>
              <a:t>Presented By</a:t>
            </a:r>
            <a:r>
              <a:rPr lang="en-US" sz="2900" smtClean="0"/>
              <a:t>	</a:t>
            </a:r>
            <a:r>
              <a:rPr lang="en-US" smtClean="0"/>
              <a:t>			       </a:t>
            </a:r>
            <a:r>
              <a:rPr lang="en-US" sz="2800" err="1" smtClean="0"/>
              <a:t>Sudeshna Kundu (Mondal)</a:t>
            </a:r>
            <a:endParaRPr lang="en-US" sz="2800"/>
          </a:p>
        </p:txBody>
      </p:sp>
      <p:sp>
        <p:nvSpPr>
          <p:cNvPr id="2" name="Title 1"/>
          <p:cNvSpPr>
            <a:spLocks noGrp="1"/>
          </p:cNvSpPr>
          <p:nvPr>
            <p:ph type="ctrTitle"/>
          </p:nvPr>
        </p:nvSpPr>
        <p:spPr/>
        <p:txBody>
          <a:bodyPr/>
          <a:lstStyle>
            <a:defPPr/>
          </a:lstStyle>
          <a:p>
            <a:pPr/>
            <a:r>
              <a:rPr lang="en-US" smtClean="0"/>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Tree>
    <p:extLst>
      <p:ext uri="{BB962C8B-B14F-4D97-AF65-F5344CB8AC3E}">
        <p14:creationId xmlns:p14="http://schemas.microsoft.com/office/powerpoint/2010/main" val="1710605552"/>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676400" y="304801"/>
            <a:ext cx="6029664"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prstClr val="black"/>
                </a:solidFill>
              </a:rPr>
              <a:t>Pointing to same instance memory </a:t>
            </a:r>
            <a:endParaRPr lang="en-US" sz="3600">
              <a:solidFill>
                <a:srgbClr val="696464"/>
              </a:solidFill>
              <a:latin typeface="Franklin Gothic Book"/>
            </a:endParaRPr>
          </a:p>
        </p:txBody>
      </p:sp>
      <p:pic>
        <p:nvPicPr>
          <p:cNvPr id="7" name="Picture 6"/>
          <p:cNvPicPr>
            <a:picLocks noChangeAspect="1"/>
          </p:cNvPicPr>
          <p:nvPr/>
        </p:nvPicPr>
        <p:blipFill>
          <a:blip r:embed="rId2"/>
          <a:srcRect t="14021" b="-1"/>
          <a:stretch>
            <a:fillRect/>
          </a:stretch>
        </p:blipFill>
        <p:spPr>
          <a:xfrm>
            <a:off x="2057400" y="2251882"/>
            <a:ext cx="8305800" cy="3996518"/>
          </a:xfrm>
          <a:prstGeom prst="rect">
            <a:avLst/>
          </a:prstGeom>
        </p:spPr>
      </p:pic>
      <p:sp>
        <p:nvSpPr>
          <p:cNvPr id="9" name="Rectangle 8"/>
          <p:cNvSpPr/>
          <p:nvPr/>
        </p:nvSpPr>
        <p:spPr>
          <a:xfrm>
            <a:off x="6934200" y="914401"/>
            <a:ext cx="320040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 Demo D1 = new Demo(); </a:t>
            </a:r>
          </a:p>
          <a:p>
            <a:pPr/>
            <a:r>
              <a:rPr lang="en-US" b="1">
                <a:solidFill>
                  <a:prstClr val="black"/>
                </a:solidFill>
              </a:rPr>
              <a:t>  </a:t>
            </a:r>
          </a:p>
          <a:p>
            <a:pPr/>
            <a:r>
              <a:rPr lang="en-US" b="1">
                <a:solidFill>
                  <a:prstClr val="black"/>
                </a:solidFill>
              </a:rPr>
              <a:t>        // point to same reference </a:t>
            </a:r>
          </a:p>
          <a:p>
            <a:pPr/>
            <a:r>
              <a:rPr lang="en-US" b="1">
                <a:solidFill>
                  <a:prstClr val="black"/>
                </a:solidFill>
              </a:rPr>
              <a:t>        Demo G1 = D1; </a:t>
            </a:r>
          </a:p>
        </p:txBody>
      </p:sp>
    </p:spTree>
    <p:extLst>
      <p:ext uri="{BB962C8B-B14F-4D97-AF65-F5344CB8AC3E}">
        <p14:creationId xmlns:p14="http://schemas.microsoft.com/office/powerpoint/2010/main" val="2877219760"/>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533401"/>
            <a:ext cx="4471802"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rgbClr val="696464"/>
                </a:solidFill>
                <a:latin typeface="Franklin Gothic Book"/>
              </a:rPr>
              <a:t>Java Copy Constructor</a:t>
            </a:r>
            <a:endParaRPr lang="en-US" sz="3600">
              <a:solidFill>
                <a:srgbClr val="696464"/>
              </a:solidFill>
              <a:latin typeface="Franklin Gothic Book"/>
            </a:endParaRPr>
          </a:p>
        </p:txBody>
      </p:sp>
      <p:sp>
        <p:nvSpPr>
          <p:cNvPr id="6" name="Rectangle 5"/>
          <p:cNvSpPr/>
          <p:nvPr/>
        </p:nvSpPr>
        <p:spPr>
          <a:xfrm>
            <a:off x="1752600" y="533401"/>
            <a:ext cx="8763000" cy="34778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endParaRPr lang="en-US">
              <a:solidFill>
                <a:prstClr val="black"/>
              </a:solidFill>
            </a:endParaRPr>
          </a:p>
          <a:p>
            <a:pPr/>
            <a:endParaRPr lang="en-US">
              <a:solidFill>
                <a:prstClr val="black"/>
              </a:solidFill>
            </a:endParaRPr>
          </a:p>
          <a:p>
            <a:pPr/>
            <a:r>
              <a:rPr lang="en-US" sz="2000" b="1">
                <a:solidFill>
                  <a:prstClr val="black"/>
                </a:solidFill>
              </a:rPr>
              <a:t>Why copy constructor is required?</a:t>
            </a:r>
          </a:p>
          <a:p>
            <a:pPr/>
            <a:endParaRPr lang="en-US">
              <a:solidFill>
                <a:prstClr val="black"/>
              </a:solidFill>
            </a:endParaRPr>
          </a:p>
          <a:p>
            <a:pPr/>
            <a:r>
              <a:rPr lang="en-US">
                <a:solidFill>
                  <a:prstClr val="black"/>
                </a:solidFill>
              </a:rPr>
              <a:t>Sometimes, we face a problem where we required to create an exact copy of an existing object of the class. There is also a condition, if we have made any changes in the copy it should not reflect in the original one and vice-versa. For such cases, Java provides the concept of a copy constructor.</a:t>
            </a:r>
          </a:p>
          <a:p>
            <a:pPr/>
            <a:endParaRPr lang="en-US">
              <a:solidFill>
                <a:prstClr val="black"/>
              </a:solidFill>
            </a:endParaRPr>
          </a:p>
          <a:p>
            <a:pPr/>
            <a:r>
              <a:rPr lang="en-US" sz="2000" b="1">
                <a:solidFill>
                  <a:prstClr val="black"/>
                </a:solidFill>
              </a:rPr>
              <a:t>Copy Constructor</a:t>
            </a:r>
          </a:p>
          <a:p>
            <a:pPr/>
            <a:r>
              <a:rPr lang="en-US">
                <a:solidFill>
                  <a:prstClr val="black"/>
                </a:solidFill>
              </a:rPr>
              <a:t>In Java, a copy constructor is a special type of constructor that creates an object using another object of the same Java class. It returns a duplicate copy of an existing object of the class.</a:t>
            </a:r>
          </a:p>
        </p:txBody>
      </p:sp>
    </p:spTree>
    <p:extLst>
      <p:ext uri="{BB962C8B-B14F-4D97-AF65-F5344CB8AC3E}">
        <p14:creationId xmlns:p14="http://schemas.microsoft.com/office/powerpoint/2010/main" val="2492042834"/>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809153" y="551540"/>
            <a:ext cx="8911687" cy="682176"/>
          </a:xfrm>
        </p:spPr>
        <p:txBody>
          <a:bodyPr>
            <a:normAutofit/>
          </a:bodyPr>
          <a:lstStyle>
            <a:defPPr/>
          </a:lstStyle>
          <a:p>
            <a:r>
              <a:rPr lang="en-US" sz="1800" b="1"/>
              <a:t>Difference Between Procedure Oriented Programming (POP) &amp; Object Oriented Programming (OOP)</a:t>
            </a:r>
            <a:endParaRPr lang="en-US" sz="180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1892387"/>
              </p:ext>
            </p:extLst>
          </p:nvPr>
        </p:nvGraphicFramePr>
        <p:xfrm>
          <a:off x="1888431" y="1254401"/>
          <a:ext cx="9644808" cy="5104513"/>
        </p:xfrm>
        <a:graphic>
          <a:graphicData uri="http://schemas.openxmlformats.org/drawingml/2006/table">
            <a:tbl>
              <a:tblPr firstRow="1" bandRow="1">
                <a:tableStyleId>{EB9631B5-78F2-41C9-869B-9F39066F8104}</a:tableStyleId>
              </a:tblPr>
              <a:tblGrid>
                <a:gridCol w="4550451">
                  <a:extLst>
                    <a:ext uri="{9D8B030D-6E8A-4147-A177-3AD203B41FA5}">
                      <a16:colId xmlns:a16="http://schemas.microsoft.com/office/drawing/2014/main" val="20000"/>
                    </a:ext>
                  </a:extLst>
                </a:gridCol>
                <a:gridCol w="5094357">
                  <a:extLst>
                    <a:ext uri="{9D8B030D-6E8A-4147-A177-3AD203B41FA5}">
                      <a16:colId xmlns:a16="http://schemas.microsoft.com/office/drawing/2014/main" val="20001"/>
                    </a:ext>
                  </a:extLst>
                </a:gridCol>
              </a:tblGrid>
              <a:tr h="632932">
                <a:tc>
                  <a:txBody>
                    <a:bodyPr vert="horz" wrap="square"/>
                    <a:lstStyle>
                      <a:defPPr/>
                    </a:lstStyle>
                    <a:p>
                      <a:pPr marL="0" marR="0" indent="0" algn="l" defTabSz="457200" rtl="0" eaLnBrk="1" fontAlgn="auto" latinLnBrk="0" hangingPunct="1">
                        <a:lnSpc>
                          <a:spcPct val="100000"/>
                        </a:lnSpc>
                        <a:spcBef>
                          <a:spcPct val="0"/>
                        </a:spcBef>
                        <a:spcAft>
                          <a:spcPct val="0"/>
                        </a:spcAft>
                        <a:buClrTx/>
                        <a:buSzTx/>
                        <a:buFontTx/>
                        <a:buNone/>
                        <a:defRPr/>
                      </a:pPr>
                      <a:r>
                        <a:rPr lang="en-US" sz="1800" kern="1200">
                          <a:effectLst/>
                        </a:rPr>
                        <a:t>Procedure Oriented Programming</a:t>
                      </a:r>
                      <a:endParaRPr lang="en-US"/>
                    </a:p>
                    <a:p>
                      <a:pPr/>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0">
                          <a:schemeClr val="bg1">
                            <a:lumMod val="65000"/>
                          </a:schemeClr>
                        </a:gs>
                        <a:gs pos="100000">
                          <a:schemeClr val="tx1">
                            <a:lumMod val="50000"/>
                            <a:lumOff val="50000"/>
                          </a:schemeClr>
                        </a:gs>
                      </a:gsLst>
                      <a:path path="circle">
                        <a:fillToRect l="50000" t="50000" r="100000" b="100000"/>
                      </a:path>
                    </a:gradFill>
                  </a:tcPr>
                </a:tc>
                <a:tc>
                  <a:txBody>
                    <a:bodyPr vert="horz" wrap="square"/>
                    <a:lstStyle>
                      <a:defPPr/>
                    </a:lstStyle>
                    <a:p>
                      <a:pPr/>
                      <a:r>
                        <a:rPr lang="en-US" sz="1800" kern="1200">
                          <a:effectLst/>
                        </a:rPr>
                        <a:t>Object Oriented Programming</a:t>
                      </a:r>
                      <a:endParaRPr lang="en-US" b="1"/>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0">
                          <a:schemeClr val="bg1">
                            <a:lumMod val="65000"/>
                          </a:schemeClr>
                        </a:gs>
                        <a:gs pos="100000">
                          <a:schemeClr val="tx1">
                            <a:lumMod val="50000"/>
                            <a:lumOff val="50000"/>
                          </a:schemeClr>
                        </a:gs>
                      </a:gsLst>
                      <a:path path="circle">
                        <a:fillToRect l="50000" t="50000" r="100000" b="100000"/>
                      </a:path>
                    </a:gradFill>
                  </a:tcPr>
                </a:tc>
                <a:extLst>
                  <a:ext uri="{0D108BD9-81ED-4DB2-BD59-A6C34878D82A}">
                    <a16:rowId xmlns:a16="http://schemas.microsoft.com/office/drawing/2014/main" val="10000"/>
                  </a:ext>
                </a:extLst>
              </a:tr>
              <a:tr h="599025">
                <a:tc>
                  <a:txBody>
                    <a:bodyPr vert="horz" wrap="square"/>
                    <a:lstStyle>
                      <a:defPPr/>
                    </a:lstStyle>
                    <a:p>
                      <a:pPr algn="l" fontAlgn="t"/>
                      <a:r>
                        <a:rPr lang="en-US" sz="1600">
                          <a:effectLst/>
                        </a:rPr>
                        <a:t>In POP, program is divided into small parts called functions.</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In OOP, program is divided into parts called objects.</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70282">
                <a:tc>
                  <a:txBody>
                    <a:bodyPr vert="horz" wrap="square"/>
                    <a:lstStyle>
                      <a:defPPr/>
                    </a:lstStyle>
                    <a:p>
                      <a:pPr algn="l" fontAlgn="t"/>
                      <a:r>
                        <a:rPr lang="en-US" sz="1600">
                          <a:effectLst/>
                        </a:rPr>
                        <a:t>In POP, Importance is not given to data but to functions as well as sequence of actions to be done.</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In OOP, Importance is given to the data rather than procedures or functions because it works as a real world.</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7769">
                <a:tc>
                  <a:txBody>
                    <a:bodyPr vert="horz" wrap="square"/>
                    <a:lstStyle>
                      <a:defPPr/>
                    </a:lstStyle>
                    <a:p>
                      <a:pPr algn="l" fontAlgn="t"/>
                      <a:r>
                        <a:rPr lang="en-US" sz="1600">
                          <a:effectLst/>
                        </a:rPr>
                        <a:t>POP follows Top Down approach.</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OOP follows Bottom Up approach.</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9025">
                <a:tc>
                  <a:txBody>
                    <a:bodyPr vert="horz" wrap="square"/>
                    <a:lstStyle>
                      <a:defPPr/>
                    </a:lstStyle>
                    <a:p>
                      <a:pPr algn="l" fontAlgn="t"/>
                      <a:r>
                        <a:rPr lang="en-US" sz="1600">
                          <a:effectLst/>
                        </a:rPr>
                        <a:t>POP does not have any access specifier.</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OOP has access specifiers named Public, Private, Protected, etc.</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99025">
                <a:tc>
                  <a:txBody>
                    <a:bodyPr vert="horz" wrap="square"/>
                    <a:lstStyle>
                      <a:defPPr/>
                    </a:lstStyle>
                    <a:p>
                      <a:pPr algn="l" fontAlgn="t"/>
                      <a:r>
                        <a:rPr lang="en-US" sz="1600">
                          <a:effectLst/>
                        </a:rPr>
                        <a:t>POP does not have any proper way for hiding data so it is less secure.</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OOP provides Data Hiding so provides more security.</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870282">
                <a:tc>
                  <a:txBody>
                    <a:bodyPr vert="horz" wrap="square"/>
                    <a:lstStyle>
                      <a:defPPr/>
                    </a:lstStyle>
                    <a:p>
                      <a:pPr algn="l" fontAlgn="t"/>
                      <a:r>
                        <a:rPr lang="en-US" sz="1600">
                          <a:effectLst/>
                        </a:rPr>
                        <a:t>In POP, Overloading is not possible.</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In OOP, overloading is possible in the form of Function Overloading and Operator Overloading.</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99025">
                <a:tc>
                  <a:txBody>
                    <a:bodyPr vert="horz" wrap="square"/>
                    <a:lstStyle>
                      <a:defPPr/>
                    </a:lstStyle>
                    <a:p>
                      <a:pPr algn="l" fontAlgn="t"/>
                      <a:r>
                        <a:rPr lang="en-US" sz="1600">
                          <a:effectLst/>
                        </a:rPr>
                        <a:t>Example of POP are : C, VB, FORTRAN, Pascal.</a:t>
                      </a:r>
                      <a:endParaRPr lang="en-US" sz="1600" b="0">
                        <a:effectLst/>
                        <a:latin typeface="inherit"/>
                      </a:endParaRPr>
                    </a:p>
                  </a:txBody>
                  <a:tcPr marL="95250" marR="95250" marT="28575" marB="2857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defPPr/>
                    </a:lstStyle>
                    <a:p>
                      <a:pPr algn="l" fontAlgn="t"/>
                      <a:r>
                        <a:rPr lang="en-US" sz="1600">
                          <a:effectLst/>
                        </a:rPr>
                        <a:t>Example of OOP are : C++, JAVA, VB.NET, </a:t>
                      </a:r>
                      <a:endParaRPr lang="en-US" sz="1600" b="0">
                        <a:effectLst/>
                        <a:latin typeface="inherit"/>
                      </a:endParaRPr>
                    </a:p>
                  </a:txBody>
                  <a:tcPr marL="95250" marR="95250" marT="28575" marB="2857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6044401"/>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304801"/>
            <a:ext cx="87630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Fruit  </a:t>
            </a:r>
          </a:p>
          <a:p>
            <a:pPr/>
            <a:r>
              <a:rPr lang="en-US">
                <a:solidFill>
                  <a:prstClr val="black"/>
                </a:solidFill>
              </a:rPr>
              <a:t>{  </a:t>
            </a:r>
          </a:p>
          <a:p>
            <a:pPr/>
            <a:r>
              <a:rPr lang="en-US">
                <a:solidFill>
                  <a:prstClr val="black"/>
                </a:solidFill>
              </a:rPr>
              <a:t>private double fprice;  </a:t>
            </a:r>
          </a:p>
          <a:p>
            <a:pPr/>
            <a:r>
              <a:rPr lang="en-US">
                <a:solidFill>
                  <a:prstClr val="black"/>
                </a:solidFill>
              </a:rPr>
              <a:t>private String fname;  </a:t>
            </a:r>
          </a:p>
          <a:p>
            <a:pPr/>
            <a:r>
              <a:rPr lang="en-US">
                <a:solidFill>
                  <a:prstClr val="black"/>
                </a:solidFill>
              </a:rPr>
              <a:t>//constructor to initialize roll number </a:t>
            </a:r>
            <a:endParaRPr lang="en-US">
              <a:solidFill>
                <a:prstClr val="black"/>
              </a:solidFill>
            </a:endParaRPr>
          </a:p>
          <a:p>
            <a:pPr/>
            <a:r>
              <a:rPr lang="en-US">
                <a:solidFill>
                  <a:prstClr val="black"/>
                </a:solidFill>
              </a:rPr>
              <a:t>and name of the student  </a:t>
            </a:r>
          </a:p>
          <a:p>
            <a:pPr/>
            <a:r>
              <a:rPr lang="en-US">
                <a:solidFill>
                  <a:prstClr val="black"/>
                </a:solidFill>
              </a:rPr>
              <a:t>Fruit(double fPrice, String fName)  </a:t>
            </a:r>
          </a:p>
          <a:p>
            <a:pPr/>
            <a:r>
              <a:rPr lang="en-US">
                <a:solidFill>
                  <a:prstClr val="black"/>
                </a:solidFill>
              </a:rPr>
              <a:t>{   </a:t>
            </a:r>
          </a:p>
          <a:p>
            <a:pPr/>
            <a:r>
              <a:rPr lang="en-US" err="1">
                <a:solidFill>
                  <a:prstClr val="black"/>
                </a:solidFill>
              </a:rPr>
              <a:t>fprice = fPrice;  </a:t>
            </a:r>
          </a:p>
          <a:p>
            <a:pPr/>
            <a:r>
              <a:rPr lang="en-US" err="1">
                <a:solidFill>
                  <a:prstClr val="black"/>
                </a:solidFill>
              </a:rPr>
              <a:t>fname = fName;  </a:t>
            </a:r>
          </a:p>
          <a:p>
            <a:pPr/>
            <a:r>
              <a:rPr lang="en-US">
                <a:solidFill>
                  <a:prstClr val="black"/>
                </a:solidFill>
              </a:rPr>
              <a:t>}  </a:t>
            </a:r>
          </a:p>
        </p:txBody>
      </p:sp>
      <p:sp>
        <p:nvSpPr>
          <p:cNvPr id="5" name="Rectangle 4"/>
          <p:cNvSpPr/>
          <p:nvPr/>
        </p:nvSpPr>
        <p:spPr>
          <a:xfrm>
            <a:off x="5943600" y="609600"/>
            <a:ext cx="4572000" cy="341632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//creating a method that returns the price of the fruit  </a:t>
            </a:r>
          </a:p>
          <a:p>
            <a:pPr/>
            <a:r>
              <a:rPr lang="en-US">
                <a:solidFill>
                  <a:prstClr val="black"/>
                </a:solidFill>
              </a:rPr>
              <a:t>double showPrice()  </a:t>
            </a:r>
          </a:p>
          <a:p>
            <a:pPr/>
            <a:r>
              <a:rPr lang="en-US">
                <a:solidFill>
                  <a:prstClr val="black"/>
                </a:solidFill>
              </a:rPr>
              <a:t>{  </a:t>
            </a:r>
          </a:p>
          <a:p>
            <a:pPr/>
            <a:r>
              <a:rPr lang="en-US">
                <a:solidFill>
                  <a:prstClr val="black"/>
                </a:solidFill>
              </a:rPr>
              <a:t>return fprice;  </a:t>
            </a:r>
          </a:p>
          <a:p>
            <a:pPr/>
            <a:r>
              <a:rPr lang="en-US">
                <a:solidFill>
                  <a:prstClr val="black"/>
                </a:solidFill>
              </a:rPr>
              <a:t>}  </a:t>
            </a:r>
          </a:p>
          <a:p>
            <a:pPr/>
            <a:r>
              <a:rPr lang="en-US">
                <a:solidFill>
                  <a:prstClr val="black"/>
                </a:solidFill>
              </a:rPr>
              <a:t>//creating a method that returns the name of the fruit  </a:t>
            </a:r>
          </a:p>
          <a:p>
            <a:pPr/>
            <a:r>
              <a:rPr lang="en-US">
                <a:solidFill>
                  <a:prstClr val="black"/>
                </a:solidFill>
              </a:rPr>
              <a:t>String showName()  </a:t>
            </a:r>
          </a:p>
          <a:p>
            <a:pPr/>
            <a:r>
              <a:rPr lang="en-US">
                <a:solidFill>
                  <a:prstClr val="black"/>
                </a:solidFill>
              </a:rPr>
              <a:t>{  </a:t>
            </a:r>
          </a:p>
          <a:p>
            <a:pPr/>
            <a:r>
              <a:rPr lang="en-US">
                <a:solidFill>
                  <a:prstClr val="black"/>
                </a:solidFill>
              </a:rPr>
              <a:t>return fname;  </a:t>
            </a:r>
          </a:p>
          <a:p>
            <a:pPr/>
            <a:r>
              <a:rPr lang="en-US">
                <a:solidFill>
                  <a:prstClr val="black"/>
                </a:solidFill>
              </a:rPr>
              <a:t>}  </a:t>
            </a:r>
          </a:p>
        </p:txBody>
      </p:sp>
    </p:spTree>
    <p:extLst>
      <p:ext uri="{BB962C8B-B14F-4D97-AF65-F5344CB8AC3E}">
        <p14:creationId xmlns:p14="http://schemas.microsoft.com/office/powerpoint/2010/main" val="3469442494"/>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6128982" y="1600200"/>
            <a:ext cx="4572000" cy="480131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to create student object and print roll number and name of the student  </a:t>
            </a:r>
          </a:p>
          <a:p>
            <a:pPr/>
            <a:r>
              <a:rPr lang="en-US">
                <a:solidFill>
                  <a:prstClr val="black"/>
                </a:solidFill>
              </a:rPr>
              <a:t>public static void main(String args[])  </a:t>
            </a:r>
          </a:p>
          <a:p>
            <a:pPr/>
            <a:r>
              <a:rPr lang="en-US">
                <a:solidFill>
                  <a:prstClr val="black"/>
                </a:solidFill>
              </a:rPr>
              <a:t>{  </a:t>
            </a:r>
          </a:p>
          <a:p>
            <a:pPr/>
            <a:r>
              <a:rPr lang="en-US">
                <a:solidFill>
                  <a:prstClr val="black"/>
                </a:solidFill>
              </a:rPr>
              <a:t>Fruit f1 = new Fruit(399, "Ruby Roman Grapes");  </a:t>
            </a:r>
          </a:p>
          <a:p>
            <a:pPr/>
            <a:r>
              <a:rPr lang="en-US" err="1">
                <a:solidFill>
                  <a:prstClr val="black"/>
                </a:solidFill>
              </a:rPr>
              <a:t>System.out.println("Name of the first fruit: "+ f1.showName());  </a:t>
            </a:r>
          </a:p>
          <a:p>
            <a:pPr/>
            <a:r>
              <a:rPr lang="en-US" err="1">
                <a:solidFill>
                  <a:prstClr val="black"/>
                </a:solidFill>
              </a:rPr>
              <a:t>System.out.println("Price of the first fruit: "+ f1.showPrice());  </a:t>
            </a:r>
          </a:p>
          <a:p>
            <a:pPr/>
            <a:r>
              <a:rPr lang="en-US">
                <a:solidFill>
                  <a:prstClr val="black"/>
                </a:solidFill>
              </a:rPr>
              <a:t>//passing the parameters to the copy constructor  </a:t>
            </a:r>
          </a:p>
          <a:p>
            <a:pPr/>
            <a:r>
              <a:rPr lang="en-US">
                <a:solidFill>
                  <a:prstClr val="black"/>
                </a:solidFill>
              </a:rPr>
              <a:t>Fruit f2 = new Fruit(f1);  </a:t>
            </a:r>
          </a:p>
          <a:p>
            <a:pPr/>
            <a:r>
              <a:rPr lang="en-US" err="1">
                <a:solidFill>
                  <a:prstClr val="black"/>
                </a:solidFill>
              </a:rPr>
              <a:t>System.out.println("Name of the second fruit: "+ f2.showName());  </a:t>
            </a:r>
          </a:p>
          <a:p>
            <a:pPr/>
            <a:r>
              <a:rPr lang="en-US" err="1">
                <a:solidFill>
                  <a:prstClr val="black"/>
                </a:solidFill>
              </a:rPr>
              <a:t>System.out.println("Price of the second fruit: "+ f2.showPrice());  </a:t>
            </a:r>
          </a:p>
          <a:p>
            <a:pPr/>
            <a:r>
              <a:rPr lang="en-US">
                <a:solidFill>
                  <a:prstClr val="black"/>
                </a:solidFill>
              </a:rPr>
              <a:t>}  </a:t>
            </a:r>
          </a:p>
          <a:p>
            <a:pPr/>
            <a:r>
              <a:rPr lang="en-US">
                <a:solidFill>
                  <a:prstClr val="black"/>
                </a:solidFill>
              </a:rPr>
              <a:t>} </a:t>
            </a:r>
          </a:p>
        </p:txBody>
      </p:sp>
      <p:sp>
        <p:nvSpPr>
          <p:cNvPr id="5" name="Rectangle 4"/>
          <p:cNvSpPr/>
          <p:nvPr/>
        </p:nvSpPr>
        <p:spPr>
          <a:xfrm>
            <a:off x="1981200" y="381000"/>
            <a:ext cx="4572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//creating a copy constructor  </a:t>
            </a:r>
          </a:p>
          <a:p>
            <a:pPr/>
            <a:r>
              <a:rPr lang="en-US">
                <a:solidFill>
                  <a:prstClr val="black"/>
                </a:solidFill>
              </a:rPr>
              <a:t>Fruit(Fruit fruit)  </a:t>
            </a:r>
          </a:p>
          <a:p>
            <a:pPr/>
            <a:r>
              <a:rPr lang="en-US">
                <a:solidFill>
                  <a:prstClr val="black"/>
                </a:solidFill>
              </a:rPr>
              <a:t>{  </a:t>
            </a:r>
          </a:p>
          <a:p>
            <a:pPr/>
            <a:r>
              <a:rPr lang="en-US" err="1">
                <a:solidFill>
                  <a:prstClr val="black"/>
                </a:solidFill>
              </a:rPr>
              <a:t>System.out.println("\nAfter invoking the Copy Constructor:\n");  </a:t>
            </a:r>
          </a:p>
          <a:p>
            <a:pPr/>
            <a:r>
              <a:rPr lang="en-US" err="1">
                <a:solidFill>
                  <a:prstClr val="black"/>
                </a:solidFill>
              </a:rPr>
              <a:t>fprice = fruit.fprice;  </a:t>
            </a:r>
          </a:p>
          <a:p>
            <a:pPr/>
            <a:r>
              <a:rPr lang="en-US" err="1">
                <a:solidFill>
                  <a:prstClr val="black"/>
                </a:solidFill>
              </a:rPr>
              <a:t>fname = fruit.fname;  </a:t>
            </a:r>
          </a:p>
          <a:p>
            <a:pPr/>
            <a:r>
              <a:rPr lang="en-US">
                <a:solidFill>
                  <a:prstClr val="black"/>
                </a:solidFill>
              </a:rPr>
              <a:t>}  </a:t>
            </a:r>
          </a:p>
        </p:txBody>
      </p:sp>
    </p:spTree>
    <p:extLst>
      <p:ext uri="{BB962C8B-B14F-4D97-AF65-F5344CB8AC3E}">
        <p14:creationId xmlns:p14="http://schemas.microsoft.com/office/powerpoint/2010/main" val="1774203059"/>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7" name="Line 1"/>
          <p:cNvSpPr>
            <a:spLocks noChangeShapeType="1"/>
          </p:cNvSpPr>
          <p:nvPr/>
        </p:nvSpPr>
        <p:spPr bwMode="auto">
          <a:xfrm>
            <a:off x="2136001" y="952201"/>
            <a:ext cx="7966080" cy="0"/>
          </a:xfrm>
          <a:prstGeom prst="line">
            <a:avLst/>
          </a:prstGeom>
          <a:noFill/>
          <a:ln w="5472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000">
              <a:solidFill>
                <a:prstClr val="black"/>
              </a:solidFill>
            </a:endParaRPr>
          </a:p>
        </p:txBody>
      </p:sp>
      <p:sp>
        <p:nvSpPr>
          <p:cNvPr id="4098" name="Text Box 2"/>
          <p:cNvSpPr txBox="1">
            <a:spLocks noChangeArrowheads="1"/>
          </p:cNvSpPr>
          <p:nvPr/>
        </p:nvSpPr>
        <p:spPr bwMode="auto">
          <a:xfrm>
            <a:off x="5142721" y="435242"/>
            <a:ext cx="1935360" cy="492443"/>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38000"/>
              <a:tabLst>
                <a:tab pos="656650"/>
                <a:tab pos="1313299"/>
              </a:tabLst>
            </a:pPr>
            <a:r>
              <a:rPr lang="en-GB" sz="3200">
                <a:solidFill>
                  <a:prstClr val="black"/>
                </a:solidFill>
              </a:rPr>
              <a:t>Inheritance</a:t>
            </a:r>
          </a:p>
        </p:txBody>
      </p:sp>
      <p:sp>
        <p:nvSpPr>
          <p:cNvPr id="4099" name="Text Box 3"/>
          <p:cNvSpPr txBox="1">
            <a:spLocks noChangeArrowheads="1"/>
          </p:cNvSpPr>
          <p:nvPr/>
        </p:nvSpPr>
        <p:spPr bwMode="auto">
          <a:xfrm>
            <a:off x="2161921" y="1204201"/>
            <a:ext cx="7768800" cy="3531736"/>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sz="2000">
                <a:solidFill>
                  <a:prstClr val="black"/>
                </a:solidFill>
              </a:rPr>
              <a:t>Inheritance is a fundamental Object Oriented concept</a:t>
            </a:r>
          </a:p>
          <a:p>
            <a:pPr marL="191523" indent="-191523">
              <a:spcBef>
                <a:spcPts val="249"/>
              </a:spcBef>
              <a:buClr>
                <a:srgbClr val="000000"/>
              </a:buClr>
              <a:buSzPct val="343000"/>
              <a:tabLst>
                <a:tab pos="656650"/>
                <a:tab pos="1313299"/>
                <a:tab pos="1969949"/>
                <a:tab pos="2626599"/>
                <a:tab pos="3283248"/>
                <a:tab pos="3939898"/>
                <a:tab pos="4596548"/>
                <a:tab pos="5253198"/>
                <a:tab pos="5909847"/>
                <a:tab pos="6566497"/>
                <a:tab pos="7223147"/>
              </a:tabLst>
            </a:pPr>
            <a:endParaRPr lang="en-GB" sz="1050">
              <a:solidFill>
                <a:prstClr val="black"/>
              </a:solidFill>
            </a:endParaRPr>
          </a:p>
          <a:p>
            <a:pPr marL="191523" indent="-19152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sz="2000">
                <a:solidFill>
                  <a:prstClr val="black"/>
                </a:solidFill>
              </a:rPr>
              <a:t>A class can be defined as a "subclass" of another class.</a:t>
            </a:r>
          </a:p>
          <a:p>
            <a:pPr marL="391686" lvl="1" indent="-19584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sz="2400">
                <a:solidFill>
                  <a:prstClr val="black"/>
                </a:solidFill>
              </a:rPr>
              <a:t>The subclass inherits all data attributes of its superclass</a:t>
            </a:r>
            <a:endParaRPr lang="en-GB" sz="2400">
              <a:solidFill>
                <a:prstClr val="black"/>
              </a:solidFill>
            </a:endParaRPr>
          </a:p>
          <a:p>
            <a:pPr marL="391686" lvl="1" indent="-195843">
              <a:spcBef>
                <a:spcPts val="249"/>
              </a:spcBef>
              <a:buClr>
                <a:srgbClr val="000000"/>
              </a:buClr>
              <a:buSzPct val="85000"/>
              <a:buFontTx/>
              <a:buBlip>
                <a:blip r:embed="rId3"/>
              </a:buBlip>
              <a:tabLst>
                <a:tab pos="656650"/>
                <a:tab pos="1313299"/>
                <a:tab pos="1969949"/>
                <a:tab pos="2626599"/>
                <a:tab pos="3283248"/>
                <a:tab pos="3939898"/>
                <a:tab pos="4596548"/>
                <a:tab pos="5253198"/>
                <a:tab pos="5909847"/>
                <a:tab pos="6566497"/>
                <a:tab pos="7223147"/>
              </a:tabLst>
            </a:pPr>
            <a:r>
              <a:rPr lang="en-GB" sz="2400">
                <a:solidFill>
                  <a:prstClr val="black"/>
                </a:solidFill>
              </a:rPr>
              <a:t>The subclass inherits all methods of its superclass</a:t>
            </a:r>
            <a:endParaRPr lang="en-GB" sz="2400">
              <a:solidFill>
                <a:prstClr val="black"/>
              </a:solidFill>
            </a:endParaRPr>
          </a:p>
          <a:p>
            <a:pPr marL="191523" indent="-191523">
              <a:spcBef>
                <a:spcPts val="249"/>
              </a:spcBef>
              <a:buClr>
                <a:srgbClr val="000000"/>
              </a:buClr>
              <a:buSzPct val="343000"/>
              <a:tabLst>
                <a:tab pos="656650"/>
                <a:tab pos="1313299"/>
                <a:tab pos="1969949"/>
                <a:tab pos="2626599"/>
                <a:tab pos="3283248"/>
                <a:tab pos="3939898"/>
                <a:tab pos="4596548"/>
                <a:tab pos="5253198"/>
                <a:tab pos="5909847"/>
                <a:tab pos="6566497"/>
                <a:tab pos="7223147"/>
              </a:tabLst>
            </a:pPr>
            <a:endParaRPr lang="en-GB" sz="2400">
              <a:solidFill>
                <a:prstClr val="black"/>
              </a:solidFill>
            </a:endParaRPr>
          </a:p>
          <a:p>
            <a:pPr marL="191523" indent="-19152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sz="2000">
                <a:solidFill>
                  <a:prstClr val="black"/>
                </a:solidFill>
              </a:rPr>
              <a:t>The subclass can:</a:t>
            </a:r>
          </a:p>
          <a:p>
            <a:pPr marL="391686" lvl="1" indent="-195843">
              <a:spcBef>
                <a:spcPts val="249"/>
              </a:spcBef>
              <a:buClr>
                <a:srgbClr val="000000"/>
              </a:buClr>
              <a:buSzPct val="85000"/>
              <a:buFontTx/>
              <a:buBlip>
                <a:blip r:embed="rId3"/>
              </a:buBlip>
              <a:tabLst>
                <a:tab pos="656650"/>
                <a:tab pos="1313299"/>
                <a:tab pos="1969949"/>
                <a:tab pos="2626599"/>
                <a:tab pos="3283248"/>
                <a:tab pos="3939898"/>
                <a:tab pos="4596548"/>
                <a:tab pos="5253198"/>
                <a:tab pos="5909847"/>
                <a:tab pos="6566497"/>
                <a:tab pos="7223147"/>
              </a:tabLst>
            </a:pPr>
            <a:r>
              <a:rPr lang="en-GB" sz="2400">
                <a:solidFill>
                  <a:prstClr val="black"/>
                </a:solidFill>
              </a:rPr>
              <a:t>Add new functionality</a:t>
            </a:r>
          </a:p>
          <a:p>
            <a:pPr marL="391686" lvl="1" indent="-195843">
              <a:spcBef>
                <a:spcPts val="249"/>
              </a:spcBef>
              <a:buClr>
                <a:srgbClr val="000000"/>
              </a:buClr>
              <a:buSzPct val="85000"/>
              <a:buFontTx/>
              <a:buBlip>
                <a:blip r:embed="rId3"/>
              </a:buBlip>
              <a:tabLst>
                <a:tab pos="656650"/>
                <a:tab pos="1313299"/>
                <a:tab pos="1969949"/>
                <a:tab pos="2626599"/>
                <a:tab pos="3283248"/>
                <a:tab pos="3939898"/>
                <a:tab pos="4596548"/>
                <a:tab pos="5253198"/>
                <a:tab pos="5909847"/>
                <a:tab pos="6566497"/>
                <a:tab pos="7223147"/>
              </a:tabLst>
            </a:pPr>
            <a:r>
              <a:rPr lang="en-GB" sz="2400">
                <a:solidFill>
                  <a:prstClr val="black"/>
                </a:solidFill>
              </a:rPr>
              <a:t>Use inherited functionality</a:t>
            </a:r>
          </a:p>
          <a:p>
            <a:pPr marL="391686" lvl="1" indent="-195843">
              <a:spcBef>
                <a:spcPts val="249"/>
              </a:spcBef>
              <a:buClr>
                <a:srgbClr val="000000"/>
              </a:buClr>
              <a:buSzPct val="85000"/>
              <a:buFontTx/>
              <a:buBlip>
                <a:blip r:embed="rId3"/>
              </a:buBlip>
              <a:tabLst>
                <a:tab pos="656650"/>
                <a:tab pos="1313299"/>
                <a:tab pos="1969949"/>
                <a:tab pos="2626599"/>
                <a:tab pos="3283248"/>
                <a:tab pos="3939898"/>
                <a:tab pos="4596548"/>
                <a:tab pos="5253198"/>
                <a:tab pos="5909847"/>
                <a:tab pos="6566497"/>
                <a:tab pos="7223147"/>
              </a:tabLst>
            </a:pPr>
            <a:r>
              <a:rPr lang="en-GB" sz="2400">
                <a:solidFill>
                  <a:prstClr val="black"/>
                </a:solidFill>
              </a:rPr>
              <a:t>Override inherited functionality</a:t>
            </a:r>
          </a:p>
        </p:txBody>
      </p:sp>
      <p:sp>
        <p:nvSpPr>
          <p:cNvPr id="4100" name="AutoShape 4"/>
          <p:cNvSpPr>
            <a:spLocks noChangeArrowheads="1"/>
          </p:cNvSpPr>
          <p:nvPr/>
        </p:nvSpPr>
        <p:spPr bwMode="auto">
          <a:xfrm>
            <a:off x="7164481" y="3410944"/>
            <a:ext cx="1759680" cy="830997"/>
          </a:xfrm>
          <a:prstGeom prst="roundRect">
            <a:avLst>
              <a:gd name="adj" fmla="val 134"/>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a:solidFill>
                  <a:prstClr val="black"/>
                </a:solidFill>
              </a:rPr>
              <a:t>Person</a:t>
            </a:r>
          </a:p>
          <a:p>
            <a:pPr>
              <a:buClr>
                <a:srgbClr val="000000"/>
              </a:buClr>
              <a:buSzPct val="67000"/>
              <a:tabLst>
                <a:tab pos="656650"/>
                <a:tab pos="1313299"/>
              </a:tabLst>
            </a:pPr>
            <a:r>
              <a:rPr lang="en-GB">
                <a:solidFill>
                  <a:prstClr val="black"/>
                </a:solidFill>
              </a:rPr>
              <a:t>- name: String          </a:t>
            </a:r>
          </a:p>
          <a:p>
            <a:pPr>
              <a:buClr>
                <a:srgbClr val="000000"/>
              </a:buClr>
              <a:buSzPct val="67000"/>
              <a:tabLst>
                <a:tab pos="656650"/>
                <a:tab pos="1313299"/>
              </a:tabLst>
            </a:pPr>
            <a:endParaRPr lang="en-GB">
              <a:solidFill>
                <a:prstClr val="black"/>
              </a:solidFill>
            </a:endParaRPr>
          </a:p>
        </p:txBody>
      </p:sp>
      <p:sp>
        <p:nvSpPr>
          <p:cNvPr id="4101" name="Line 5"/>
          <p:cNvSpPr>
            <a:spLocks noChangeShapeType="1"/>
          </p:cNvSpPr>
          <p:nvPr/>
        </p:nvSpPr>
        <p:spPr bwMode="auto">
          <a:xfrm flipH="1" flipV="1">
            <a:off x="8048641" y="4380841"/>
            <a:ext cx="0" cy="744480"/>
          </a:xfrm>
          <a:prstGeom prst="line">
            <a:avLst/>
          </a:prstGeom>
          <a:noFill/>
          <a:ln w="9525">
            <a:solidFill>
              <a:srgbClr val="000000"/>
            </a:solidFill>
            <a:round/>
            <a:tailEnd type="triangle" w="lg" len="lg"/>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000">
              <a:solidFill>
                <a:prstClr val="black"/>
              </a:solidFill>
            </a:endParaRPr>
          </a:p>
        </p:txBody>
      </p:sp>
      <p:sp>
        <p:nvSpPr>
          <p:cNvPr id="4102" name="AutoShape 6"/>
          <p:cNvSpPr>
            <a:spLocks noChangeArrowheads="1"/>
          </p:cNvSpPr>
          <p:nvPr/>
        </p:nvSpPr>
        <p:spPr bwMode="auto">
          <a:xfrm>
            <a:off x="7164481" y="5082784"/>
            <a:ext cx="1759680" cy="830997"/>
          </a:xfrm>
          <a:prstGeom prst="roundRect">
            <a:avLst>
              <a:gd name="adj" fmla="val 139"/>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a:solidFill>
                  <a:prstClr val="black"/>
                </a:solidFill>
              </a:rPr>
              <a:t>Employee</a:t>
            </a:r>
          </a:p>
          <a:p>
            <a:pPr>
              <a:buClr>
                <a:srgbClr val="000000"/>
              </a:buClr>
              <a:buSzPct val="67000"/>
              <a:tabLst>
                <a:tab pos="656650"/>
                <a:tab pos="1313299"/>
              </a:tabLst>
            </a:pPr>
            <a:r>
              <a:rPr lang="en-GB">
                <a:solidFill>
                  <a:prstClr val="black"/>
                </a:solidFill>
              </a:rPr>
              <a:t>- employeeID: int</a:t>
            </a:r>
            <a:endParaRPr lang="en-GB">
              <a:solidFill>
                <a:prstClr val="black"/>
              </a:solidFill>
            </a:endParaRPr>
          </a:p>
          <a:p>
            <a:pPr>
              <a:buClr>
                <a:srgbClr val="000000"/>
              </a:buClr>
              <a:buSzPct val="67000"/>
              <a:tabLst>
                <a:tab pos="656650"/>
                <a:tab pos="1313299"/>
              </a:tabLst>
            </a:pPr>
            <a:r>
              <a:rPr lang="en-GB">
                <a:solidFill>
                  <a:prstClr val="black"/>
                </a:solidFill>
              </a:rPr>
              <a:t>- salary: int</a:t>
            </a:r>
            <a:endParaRPr lang="en-GB">
              <a:solidFill>
                <a:prstClr val="black"/>
              </a:solidFill>
            </a:endParaRPr>
          </a:p>
        </p:txBody>
      </p:sp>
      <p:sp>
        <p:nvSpPr>
          <p:cNvPr id="4103" name="Text Box 7"/>
          <p:cNvSpPr txBox="1">
            <a:spLocks noChangeArrowheads="1"/>
          </p:cNvSpPr>
          <p:nvPr/>
        </p:nvSpPr>
        <p:spPr bwMode="auto">
          <a:xfrm>
            <a:off x="6240002" y="3369961"/>
            <a:ext cx="897682" cy="276999"/>
          </a:xfrm>
          <a:prstGeom prst="rect">
            <a:avLst/>
          </a:prstGeom>
          <a:noFill/>
          <a:ln w="9525">
            <a:noFill/>
            <a:miter lim="800000"/>
          </a:ln>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Lst>
            </a:pPr>
            <a:r>
              <a:rPr lang="en-GB">
                <a:solidFill>
                  <a:prstClr val="black"/>
                </a:solidFill>
              </a:rPr>
              <a:t>superclass:</a:t>
            </a:r>
          </a:p>
        </p:txBody>
      </p:sp>
      <p:sp>
        <p:nvSpPr>
          <p:cNvPr id="4104" name="Text Box 8"/>
          <p:cNvSpPr txBox="1">
            <a:spLocks noChangeArrowheads="1"/>
          </p:cNvSpPr>
          <p:nvPr/>
        </p:nvSpPr>
        <p:spPr bwMode="auto">
          <a:xfrm>
            <a:off x="6404162" y="5015882"/>
            <a:ext cx="721351" cy="276999"/>
          </a:xfrm>
          <a:prstGeom prst="rect">
            <a:avLst/>
          </a:prstGeom>
          <a:noFill/>
          <a:ln w="9525">
            <a:noFill/>
            <a:miter lim="800000"/>
          </a:ln>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Lst>
            </a:pPr>
            <a:r>
              <a:rPr lang="en-GB">
                <a:solidFill>
                  <a:prstClr val="black"/>
                </a:solidFill>
              </a:rPr>
              <a:t>subclass:</a:t>
            </a:r>
          </a:p>
        </p:txBody>
      </p:sp>
    </p:spTree>
    <p:extLst>
      <p:ext uri="{BB962C8B-B14F-4D97-AF65-F5344CB8AC3E}">
        <p14:creationId xmlns:p14="http://schemas.microsoft.com/office/powerpoint/2010/main" val="1646794599"/>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1879680" y="318602"/>
            <a:ext cx="8501760"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The idea behind inheritance in Java is that you can create new classes that are built upon existing classes. When you inherit from an existing class, you can reuse methods and fields of the parent class. Moreover, you can add new methods and fields in your current class also.</a:t>
            </a:r>
          </a:p>
          <a:p>
            <a:pPr/>
            <a:endParaRPr lang="en-US" sz="2000">
              <a:solidFill>
                <a:prstClr val="black"/>
              </a:solidFill>
            </a:endParaRPr>
          </a:p>
          <a:p>
            <a:pPr/>
            <a:r>
              <a:rPr lang="en-US" sz="2000">
                <a:solidFill>
                  <a:prstClr val="black"/>
                </a:solidFill>
              </a:rPr>
              <a:t>Inheritance represents the </a:t>
            </a:r>
            <a:r>
              <a:rPr lang="en-US" sz="2000" b="1">
                <a:solidFill>
                  <a:prstClr val="black"/>
                </a:solidFill>
              </a:rPr>
              <a:t>IS-A relationship</a:t>
            </a:r>
            <a:r>
              <a:rPr lang="en-US" sz="2000">
                <a:solidFill>
                  <a:prstClr val="black"/>
                </a:solidFill>
              </a:rPr>
              <a:t> which is also known as a </a:t>
            </a:r>
            <a:r>
              <a:rPr lang="en-US" sz="2000" i="1">
                <a:solidFill>
                  <a:prstClr val="black"/>
                </a:solidFill>
              </a:rPr>
              <a:t>parent-child</a:t>
            </a:r>
            <a:r>
              <a:rPr lang="en-US" sz="2000">
                <a:solidFill>
                  <a:prstClr val="black"/>
                </a:solidFill>
              </a:rPr>
              <a:t> relationship.</a:t>
            </a:r>
          </a:p>
        </p:txBody>
      </p:sp>
      <p:sp>
        <p:nvSpPr>
          <p:cNvPr id="3" name="Rectangle 2"/>
          <p:cNvSpPr/>
          <p:nvPr/>
        </p:nvSpPr>
        <p:spPr>
          <a:xfrm>
            <a:off x="2017920" y="3221641"/>
            <a:ext cx="8225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Why use inheritance in java</a:t>
            </a:r>
          </a:p>
          <a:p>
            <a:pPr>
              <a:buFont typeface="Arial" pitchFamily="34" charset="0"/>
              <a:buChar char="•"/>
            </a:pPr>
            <a:r>
              <a:rPr lang="en-US" sz="2000">
                <a:solidFill>
                  <a:prstClr val="black"/>
                </a:solidFill>
              </a:rPr>
              <a:t>For Method Overriding (so runtime polymorphism can be achieved).</a:t>
            </a:r>
          </a:p>
          <a:p>
            <a:pPr>
              <a:buFont typeface="Arial" pitchFamily="34" charset="0"/>
              <a:buChar char="•"/>
            </a:pPr>
            <a:r>
              <a:rPr lang="en-US" sz="2000">
                <a:solidFill>
                  <a:prstClr val="black"/>
                </a:solidFill>
              </a:rPr>
              <a:t>For Code Reusability.</a:t>
            </a:r>
          </a:p>
        </p:txBody>
      </p:sp>
    </p:spTree>
    <p:extLst>
      <p:ext uri="{BB962C8B-B14F-4D97-AF65-F5344CB8AC3E}">
        <p14:creationId xmlns:p14="http://schemas.microsoft.com/office/powerpoint/2010/main" val="2775536943"/>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1" name="Line 1"/>
          <p:cNvSpPr>
            <a:spLocks noChangeShapeType="1"/>
          </p:cNvSpPr>
          <p:nvPr/>
        </p:nvSpPr>
        <p:spPr bwMode="auto">
          <a:xfrm>
            <a:off x="2108641" y="952201"/>
            <a:ext cx="7964640" cy="0"/>
          </a:xfrm>
          <a:prstGeom prst="line">
            <a:avLst/>
          </a:prstGeom>
          <a:noFill/>
          <a:ln w="5472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5122" name="Text Box 2"/>
          <p:cNvSpPr txBox="1">
            <a:spLocks noChangeArrowheads="1"/>
          </p:cNvSpPr>
          <p:nvPr/>
        </p:nvSpPr>
        <p:spPr bwMode="auto">
          <a:xfrm>
            <a:off x="4719361" y="435242"/>
            <a:ext cx="3335040" cy="430887"/>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38000"/>
              <a:tabLst>
                <a:tab pos="656650"/>
                <a:tab pos="1313299"/>
                <a:tab pos="1969949"/>
                <a:tab pos="2626599"/>
                <a:tab pos="3283248"/>
              </a:tabLst>
            </a:pPr>
            <a:r>
              <a:rPr lang="en-GB" sz="2800">
                <a:solidFill>
                  <a:prstClr val="black"/>
                </a:solidFill>
              </a:rPr>
              <a:t>What really happens?</a:t>
            </a:r>
          </a:p>
        </p:txBody>
      </p:sp>
      <p:sp>
        <p:nvSpPr>
          <p:cNvPr id="5123" name="Text Box 3"/>
          <p:cNvSpPr txBox="1">
            <a:spLocks noChangeArrowheads="1"/>
          </p:cNvSpPr>
          <p:nvPr/>
        </p:nvSpPr>
        <p:spPr bwMode="auto">
          <a:xfrm>
            <a:off x="2134561" y="1204201"/>
            <a:ext cx="7768800" cy="1097736"/>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343000"/>
              <a:tabLst>
                <a:tab pos="656650"/>
                <a:tab pos="1313299"/>
                <a:tab pos="1969949"/>
                <a:tab pos="2626599"/>
                <a:tab pos="3283248"/>
                <a:tab pos="3939898"/>
                <a:tab pos="4596548"/>
                <a:tab pos="5253198"/>
                <a:tab pos="5909847"/>
                <a:tab pos="6566497"/>
                <a:tab pos="7223147"/>
              </a:tabLst>
            </a:pPr>
            <a:endParaRPr lang="en-GB" sz="1000">
              <a:solidFill>
                <a:prstClr val="black"/>
              </a:solidFill>
            </a:endParaRPr>
          </a:p>
          <a:p>
            <a:pPr marL="191523" indent="-19152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a:solidFill>
                  <a:prstClr val="black"/>
                </a:solidFill>
              </a:rPr>
              <a:t>In this example, we can say that an Employee "is a kind of" Person.  </a:t>
            </a:r>
          </a:p>
          <a:p>
            <a:pPr marL="391686" lvl="1" indent="-195843">
              <a:spcBef>
                <a:spcPts val="249"/>
              </a:spcBef>
              <a:buClr>
                <a:srgbClr val="000000"/>
              </a:buClr>
              <a:buSzPct val="85000"/>
              <a:buFontTx/>
              <a:buBlip>
                <a:blip r:embed="rId3"/>
              </a:buBlip>
              <a:tabLst>
                <a:tab pos="656650"/>
                <a:tab pos="1313299"/>
                <a:tab pos="1969949"/>
                <a:tab pos="2626599"/>
                <a:tab pos="3283248"/>
                <a:tab pos="3939898"/>
                <a:tab pos="4596548"/>
                <a:tab pos="5253198"/>
                <a:tab pos="5909847"/>
                <a:tab pos="6566497"/>
                <a:tab pos="7223147"/>
              </a:tabLst>
            </a:pPr>
            <a:r>
              <a:rPr lang="en-GB" sz="2000">
                <a:solidFill>
                  <a:prstClr val="black"/>
                </a:solidFill>
              </a:rPr>
              <a:t>An Employee object inherits all of the attributes, methods and associations of Person</a:t>
            </a:r>
          </a:p>
        </p:txBody>
      </p:sp>
      <p:sp>
        <p:nvSpPr>
          <p:cNvPr id="5124" name="AutoShape 4"/>
          <p:cNvSpPr>
            <a:spLocks noChangeArrowheads="1"/>
          </p:cNvSpPr>
          <p:nvPr/>
        </p:nvSpPr>
        <p:spPr bwMode="auto">
          <a:xfrm>
            <a:off x="2156160" y="3278937"/>
            <a:ext cx="1759680" cy="738664"/>
          </a:xfrm>
          <a:prstGeom prst="roundRect">
            <a:avLst>
              <a:gd name="adj" fmla="val 134"/>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sz="1600">
                <a:solidFill>
                  <a:prstClr val="black"/>
                </a:solidFill>
              </a:rPr>
              <a:t>Person</a:t>
            </a:r>
          </a:p>
          <a:p>
            <a:pPr>
              <a:buClr>
                <a:srgbClr val="000000"/>
              </a:buClr>
              <a:buSzPct val="67000"/>
              <a:tabLst>
                <a:tab pos="656650"/>
                <a:tab pos="1313299"/>
              </a:tabLst>
            </a:pPr>
            <a:r>
              <a:rPr lang="en-GB" sz="1600">
                <a:solidFill>
                  <a:prstClr val="black"/>
                </a:solidFill>
              </a:rPr>
              <a:t>- name: String          </a:t>
            </a:r>
          </a:p>
          <a:p>
            <a:pPr>
              <a:buClr>
                <a:srgbClr val="000000"/>
              </a:buClr>
              <a:buSzPct val="67000"/>
              <a:tabLst>
                <a:tab pos="656650"/>
                <a:tab pos="1313299"/>
              </a:tabLst>
            </a:pPr>
            <a:endParaRPr lang="en-GB" sz="1600">
              <a:solidFill>
                <a:prstClr val="black"/>
              </a:solidFill>
            </a:endParaRPr>
          </a:p>
        </p:txBody>
      </p:sp>
      <p:sp>
        <p:nvSpPr>
          <p:cNvPr id="5125" name="Line 5"/>
          <p:cNvSpPr>
            <a:spLocks noChangeShapeType="1"/>
          </p:cNvSpPr>
          <p:nvPr/>
        </p:nvSpPr>
        <p:spPr bwMode="auto">
          <a:xfrm flipH="1" flipV="1">
            <a:off x="3040320" y="4201948"/>
            <a:ext cx="0" cy="745920"/>
          </a:xfrm>
          <a:prstGeom prst="line">
            <a:avLst/>
          </a:prstGeom>
          <a:noFill/>
          <a:ln w="9525">
            <a:solidFill>
              <a:srgbClr val="000000"/>
            </a:solidFill>
            <a:round/>
            <a:tailEnd type="triangle" w="lg" len="lg"/>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5126" name="AutoShape 6"/>
          <p:cNvSpPr>
            <a:spLocks noChangeArrowheads="1"/>
          </p:cNvSpPr>
          <p:nvPr/>
        </p:nvSpPr>
        <p:spPr bwMode="auto">
          <a:xfrm>
            <a:off x="2156160" y="4754936"/>
            <a:ext cx="1759680" cy="738664"/>
          </a:xfrm>
          <a:prstGeom prst="roundRect">
            <a:avLst>
              <a:gd name="adj" fmla="val 139"/>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sz="1600">
                <a:solidFill>
                  <a:prstClr val="black"/>
                </a:solidFill>
              </a:rPr>
              <a:t>Employee</a:t>
            </a:r>
          </a:p>
          <a:p>
            <a:pPr>
              <a:buClr>
                <a:srgbClr val="000000"/>
              </a:buClr>
              <a:buSzPct val="67000"/>
              <a:tabLst>
                <a:tab pos="656650"/>
                <a:tab pos="1313299"/>
              </a:tabLst>
            </a:pPr>
            <a:r>
              <a:rPr lang="en-GB" sz="1600">
                <a:solidFill>
                  <a:prstClr val="black"/>
                </a:solidFill>
              </a:rPr>
              <a:t>- employeeID: int</a:t>
            </a:r>
            <a:endParaRPr lang="en-GB" sz="1600">
              <a:solidFill>
                <a:prstClr val="black"/>
              </a:solidFill>
            </a:endParaRPr>
          </a:p>
          <a:p>
            <a:pPr>
              <a:buClr>
                <a:srgbClr val="000000"/>
              </a:buClr>
              <a:buSzPct val="67000"/>
              <a:tabLst>
                <a:tab pos="656650"/>
                <a:tab pos="1313299"/>
              </a:tabLst>
            </a:pPr>
            <a:r>
              <a:rPr lang="en-GB" sz="1600">
                <a:solidFill>
                  <a:prstClr val="black"/>
                </a:solidFill>
              </a:rPr>
              <a:t>- salary: int</a:t>
            </a:r>
            <a:endParaRPr lang="en-GB" sz="1600">
              <a:solidFill>
                <a:prstClr val="black"/>
              </a:solidFill>
            </a:endParaRPr>
          </a:p>
        </p:txBody>
      </p:sp>
      <p:sp>
        <p:nvSpPr>
          <p:cNvPr id="5127" name="Oval 7"/>
          <p:cNvSpPr>
            <a:spLocks noChangeArrowheads="1"/>
          </p:cNvSpPr>
          <p:nvPr/>
        </p:nvSpPr>
        <p:spPr bwMode="auto">
          <a:xfrm>
            <a:off x="4437120" y="3020298"/>
            <a:ext cx="2512800" cy="692468"/>
          </a:xfrm>
          <a:prstGeom prst="ellipse">
            <a:avLst/>
          </a:prstGeom>
          <a:solidFill>
            <a:srgbClr val="CCFFFF"/>
          </a:solidFill>
          <a:ln w="9525">
            <a:solidFill>
              <a:srgbClr val="000000"/>
            </a:solidFill>
            <a:round/>
          </a:ln>
        </p:spPr>
        <p:txBody>
          <a:bodyPr wrap="square"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 pos="1969949"/>
              </a:tabLst>
            </a:pPr>
            <a:r>
              <a:rPr lang="en-GB" sz="1600">
                <a:solidFill>
                  <a:prstClr val="black"/>
                </a:solidFill>
              </a:rPr>
              <a:t>Person</a:t>
            </a:r>
          </a:p>
          <a:p>
            <a:pPr>
              <a:buClr>
                <a:srgbClr val="000000"/>
              </a:buClr>
              <a:buSzPct val="67000"/>
              <a:tabLst>
                <a:tab pos="656650"/>
                <a:tab pos="1313299"/>
                <a:tab pos="1969949"/>
              </a:tabLst>
            </a:pPr>
            <a:r>
              <a:rPr lang="en-GB" sz="1600">
                <a:solidFill>
                  <a:prstClr val="black"/>
                </a:solidFill>
              </a:rPr>
              <a:t>name = "John Smith"</a:t>
            </a:r>
          </a:p>
        </p:txBody>
      </p:sp>
      <p:sp>
        <p:nvSpPr>
          <p:cNvPr id="5128" name="Oval 8"/>
          <p:cNvSpPr>
            <a:spLocks noChangeArrowheads="1"/>
          </p:cNvSpPr>
          <p:nvPr/>
        </p:nvSpPr>
        <p:spPr bwMode="auto">
          <a:xfrm>
            <a:off x="6718081" y="3767240"/>
            <a:ext cx="3042720" cy="1384935"/>
          </a:xfrm>
          <a:prstGeom prst="ellipse">
            <a:avLst/>
          </a:prstGeom>
          <a:solidFill>
            <a:srgbClr val="CCFFFF"/>
          </a:solidFill>
          <a:ln w="9525">
            <a:solidFill>
              <a:srgbClr val="000000"/>
            </a:solidFill>
            <a:round/>
          </a:ln>
        </p:spPr>
        <p:txBody>
          <a:bodyPr wrap="square"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 pos="1969949"/>
              </a:tabLst>
            </a:pPr>
            <a:r>
              <a:rPr lang="en-GB" sz="1600">
                <a:solidFill>
                  <a:prstClr val="black"/>
                </a:solidFill>
              </a:rPr>
              <a:t>Employee</a:t>
            </a:r>
          </a:p>
          <a:p>
            <a:pPr>
              <a:buClr>
                <a:srgbClr val="000000"/>
              </a:buClr>
              <a:buSzPct val="67000"/>
              <a:tabLst>
                <a:tab pos="656650"/>
                <a:tab pos="1313299"/>
                <a:tab pos="1969949"/>
              </a:tabLst>
            </a:pPr>
            <a:r>
              <a:rPr lang="en-GB" sz="1600">
                <a:solidFill>
                  <a:prstClr val="black"/>
                </a:solidFill>
              </a:rPr>
              <a:t>name = "Sally Halls"</a:t>
            </a:r>
          </a:p>
          <a:p>
            <a:pPr>
              <a:buClr>
                <a:srgbClr val="000000"/>
              </a:buClr>
              <a:buSzPct val="67000"/>
              <a:tabLst>
                <a:tab pos="656650"/>
                <a:tab pos="1313299"/>
                <a:tab pos="1969949"/>
              </a:tabLst>
            </a:pPr>
            <a:r>
              <a:rPr lang="en-GB" sz="1600" err="1">
                <a:solidFill>
                  <a:prstClr val="black"/>
                </a:solidFill>
              </a:rPr>
              <a:t>employeeID = 37518</a:t>
            </a:r>
          </a:p>
          <a:p>
            <a:pPr>
              <a:buClr>
                <a:srgbClr val="000000"/>
              </a:buClr>
              <a:buSzPct val="67000"/>
              <a:tabLst>
                <a:tab pos="656650"/>
                <a:tab pos="1313299"/>
                <a:tab pos="1969949"/>
              </a:tabLst>
            </a:pPr>
            <a:r>
              <a:rPr lang="en-GB" sz="1600">
                <a:solidFill>
                  <a:prstClr val="black"/>
                </a:solidFill>
              </a:rPr>
              <a:t>salary = 65000</a:t>
            </a:r>
          </a:p>
        </p:txBody>
      </p:sp>
      <p:sp>
        <p:nvSpPr>
          <p:cNvPr id="5129" name="Text Box 9"/>
          <p:cNvSpPr txBox="1">
            <a:spLocks noChangeArrowheads="1"/>
          </p:cNvSpPr>
          <p:nvPr/>
        </p:nvSpPr>
        <p:spPr bwMode="auto">
          <a:xfrm>
            <a:off x="3469441" y="4249469"/>
            <a:ext cx="798295" cy="246221"/>
          </a:xfrm>
          <a:prstGeom prst="rect">
            <a:avLst/>
          </a:prstGeom>
          <a:noFill/>
          <a:ln w="9525">
            <a:noFill/>
            <a:miter lim="800000"/>
          </a:ln>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Lst>
            </a:pPr>
            <a:r>
              <a:rPr lang="en-GB" sz="1600">
                <a:solidFill>
                  <a:prstClr val="black"/>
                </a:solidFill>
              </a:rPr>
              <a:t>is a kind of</a:t>
            </a:r>
          </a:p>
        </p:txBody>
      </p:sp>
    </p:spTree>
    <p:extLst>
      <p:ext uri="{BB962C8B-B14F-4D97-AF65-F5344CB8AC3E}">
        <p14:creationId xmlns:p14="http://schemas.microsoft.com/office/powerpoint/2010/main" val="3833319664"/>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5" name="Line 1"/>
          <p:cNvSpPr>
            <a:spLocks noChangeShapeType="1"/>
          </p:cNvSpPr>
          <p:nvPr/>
        </p:nvSpPr>
        <p:spPr bwMode="auto">
          <a:xfrm>
            <a:off x="2186401" y="952201"/>
            <a:ext cx="7964640" cy="0"/>
          </a:xfrm>
          <a:prstGeom prst="line">
            <a:avLst/>
          </a:prstGeom>
          <a:noFill/>
          <a:ln w="5472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6146" name="Text Box 2"/>
          <p:cNvSpPr txBox="1">
            <a:spLocks noChangeArrowheads="1"/>
          </p:cNvSpPr>
          <p:nvPr/>
        </p:nvSpPr>
        <p:spPr bwMode="auto">
          <a:xfrm>
            <a:off x="4611361" y="451082"/>
            <a:ext cx="3800160" cy="430887"/>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38000"/>
              <a:tabLst>
                <a:tab pos="656650"/>
                <a:tab pos="1313299"/>
                <a:tab pos="1969949"/>
                <a:tab pos="2626599"/>
                <a:tab pos="3283248"/>
              </a:tabLst>
            </a:pPr>
            <a:r>
              <a:rPr lang="en-GB" sz="2800">
                <a:solidFill>
                  <a:prstClr val="black"/>
                </a:solidFill>
              </a:rPr>
              <a:t>Inheritance in Java</a:t>
            </a:r>
          </a:p>
        </p:txBody>
      </p:sp>
      <p:sp>
        <p:nvSpPr>
          <p:cNvPr id="6147" name="Text Box 3"/>
          <p:cNvSpPr txBox="1">
            <a:spLocks noChangeArrowheads="1"/>
          </p:cNvSpPr>
          <p:nvPr/>
        </p:nvSpPr>
        <p:spPr bwMode="auto">
          <a:xfrm>
            <a:off x="2438400" y="1295401"/>
            <a:ext cx="7768800" cy="276999"/>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59000"/>
              <a:buFontTx/>
              <a:buBlip>
                <a:blip r:embed="rId3"/>
              </a:buBlip>
              <a:tabLst>
                <a:tab pos="656650"/>
                <a:tab pos="1313299"/>
                <a:tab pos="1969949"/>
                <a:tab pos="2626599"/>
                <a:tab pos="3283248"/>
                <a:tab pos="3939898"/>
                <a:tab pos="4596548"/>
                <a:tab pos="5253198"/>
                <a:tab pos="5909847"/>
                <a:tab pos="6566497"/>
                <a:tab pos="7223147"/>
              </a:tabLst>
            </a:pPr>
            <a:r>
              <a:rPr lang="en-GB">
                <a:solidFill>
                  <a:prstClr val="black"/>
                </a:solidFill>
              </a:rPr>
              <a:t>Inheritance is declared using the "extends" keyword</a:t>
            </a:r>
          </a:p>
        </p:txBody>
      </p:sp>
      <p:sp>
        <p:nvSpPr>
          <p:cNvPr id="6148" name="AutoShape 4"/>
          <p:cNvSpPr>
            <a:spLocks noChangeArrowheads="1"/>
          </p:cNvSpPr>
          <p:nvPr/>
        </p:nvSpPr>
        <p:spPr bwMode="auto">
          <a:xfrm>
            <a:off x="7842721" y="2393497"/>
            <a:ext cx="1759680" cy="923330"/>
          </a:xfrm>
          <a:prstGeom prst="roundRect">
            <a:avLst>
              <a:gd name="adj" fmla="val 134"/>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sz="2000">
                <a:solidFill>
                  <a:prstClr val="black"/>
                </a:solidFill>
              </a:rPr>
              <a:t>Person</a:t>
            </a:r>
          </a:p>
          <a:p>
            <a:pPr>
              <a:buClr>
                <a:srgbClr val="000000"/>
              </a:buClr>
              <a:buSzPct val="67000"/>
              <a:tabLst>
                <a:tab pos="656650"/>
                <a:tab pos="1313299"/>
              </a:tabLst>
            </a:pPr>
            <a:r>
              <a:rPr lang="en-GB" sz="2000">
                <a:solidFill>
                  <a:prstClr val="black"/>
                </a:solidFill>
              </a:rPr>
              <a:t>- name: String          </a:t>
            </a:r>
          </a:p>
          <a:p>
            <a:pPr>
              <a:buClr>
                <a:srgbClr val="000000"/>
              </a:buClr>
              <a:buSzPct val="67000"/>
              <a:tabLst>
                <a:tab pos="656650"/>
                <a:tab pos="1313299"/>
              </a:tabLst>
            </a:pPr>
            <a:endParaRPr lang="en-GB" sz="2000">
              <a:solidFill>
                <a:prstClr val="black"/>
              </a:solidFill>
            </a:endParaRPr>
          </a:p>
        </p:txBody>
      </p:sp>
      <p:sp>
        <p:nvSpPr>
          <p:cNvPr id="6149" name="Line 5"/>
          <p:cNvSpPr>
            <a:spLocks noChangeShapeType="1"/>
          </p:cNvSpPr>
          <p:nvPr/>
        </p:nvSpPr>
        <p:spPr bwMode="auto">
          <a:xfrm flipH="1" flipV="1">
            <a:off x="8726880" y="3408841"/>
            <a:ext cx="0" cy="745920"/>
          </a:xfrm>
          <a:prstGeom prst="line">
            <a:avLst/>
          </a:prstGeom>
          <a:noFill/>
          <a:ln w="9525">
            <a:solidFill>
              <a:srgbClr val="000000"/>
            </a:solidFill>
            <a:round/>
            <a:tailEnd type="triangle" w="lg" len="lg"/>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400">
              <a:solidFill>
                <a:prstClr val="black"/>
              </a:solidFill>
            </a:endParaRPr>
          </a:p>
        </p:txBody>
      </p:sp>
      <p:sp>
        <p:nvSpPr>
          <p:cNvPr id="6150" name="AutoShape 6"/>
          <p:cNvSpPr>
            <a:spLocks noChangeArrowheads="1"/>
          </p:cNvSpPr>
          <p:nvPr/>
        </p:nvSpPr>
        <p:spPr bwMode="auto">
          <a:xfrm>
            <a:off x="7842721" y="4065338"/>
            <a:ext cx="1759680" cy="923330"/>
          </a:xfrm>
          <a:prstGeom prst="roundRect">
            <a:avLst>
              <a:gd name="adj" fmla="val 139"/>
            </a:avLst>
          </a:prstGeom>
          <a:solidFill>
            <a:srgbClr val="CCFFFF"/>
          </a:solidFill>
          <a:ln w="9525">
            <a:solidFill>
              <a:srgbClr val="000000"/>
            </a:solidFill>
            <a:round/>
          </a:ln>
        </p:spPr>
        <p:txBody>
          <a:bodyPr lIns="0" tIns="0" rIns="0" bIns="0"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ct val="67000"/>
              <a:tabLst>
                <a:tab pos="656650"/>
                <a:tab pos="1313299"/>
              </a:tabLst>
            </a:pPr>
            <a:r>
              <a:rPr lang="en-GB" sz="2000">
                <a:solidFill>
                  <a:prstClr val="black"/>
                </a:solidFill>
              </a:rPr>
              <a:t>Employee</a:t>
            </a:r>
          </a:p>
          <a:p>
            <a:pPr>
              <a:buClr>
                <a:srgbClr val="000000"/>
              </a:buClr>
              <a:buSzPct val="67000"/>
              <a:tabLst>
                <a:tab pos="656650"/>
                <a:tab pos="1313299"/>
              </a:tabLst>
            </a:pPr>
            <a:r>
              <a:rPr lang="en-GB" sz="2000">
                <a:solidFill>
                  <a:prstClr val="black"/>
                </a:solidFill>
              </a:rPr>
              <a:t>- employeeID: int</a:t>
            </a:r>
            <a:endParaRPr lang="en-GB" sz="2000">
              <a:solidFill>
                <a:prstClr val="black"/>
              </a:solidFill>
            </a:endParaRPr>
          </a:p>
          <a:p>
            <a:pPr>
              <a:buClr>
                <a:srgbClr val="000000"/>
              </a:buClr>
              <a:buSzPct val="67000"/>
              <a:tabLst>
                <a:tab pos="656650"/>
                <a:tab pos="1313299"/>
              </a:tabLst>
            </a:pPr>
            <a:r>
              <a:rPr lang="en-GB" sz="2000">
                <a:solidFill>
                  <a:prstClr val="black"/>
                </a:solidFill>
              </a:rPr>
              <a:t>- salary: int</a:t>
            </a:r>
            <a:endParaRPr lang="en-GB" sz="2000">
              <a:solidFill>
                <a:prstClr val="black"/>
              </a:solidFill>
            </a:endParaRPr>
          </a:p>
        </p:txBody>
      </p:sp>
      <p:sp>
        <p:nvSpPr>
          <p:cNvPr id="6151" name="AutoShape 7"/>
          <p:cNvSpPr>
            <a:spLocks noChangeArrowheads="1"/>
          </p:cNvSpPr>
          <p:nvPr/>
        </p:nvSpPr>
        <p:spPr bwMode="auto">
          <a:xfrm>
            <a:off x="2825761" y="2101321"/>
            <a:ext cx="2993760" cy="1471680"/>
          </a:xfrm>
          <a:prstGeom prst="roundRect">
            <a:avLst>
              <a:gd name="adj" fmla="val 97"/>
            </a:avLst>
          </a:prstGeom>
          <a:solidFill>
            <a:srgbClr val="FFFFCC"/>
          </a:solidFill>
          <a:ln w="9525">
            <a:solidFill>
              <a:srgbClr val="000000"/>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400">
              <a:solidFill>
                <a:prstClr val="black"/>
              </a:solidFill>
            </a:endParaRPr>
          </a:p>
        </p:txBody>
      </p:sp>
      <p:sp>
        <p:nvSpPr>
          <p:cNvPr id="6152" name="Text Box 8"/>
          <p:cNvSpPr txBox="1">
            <a:spLocks noChangeArrowheads="1"/>
          </p:cNvSpPr>
          <p:nvPr/>
        </p:nvSpPr>
        <p:spPr bwMode="auto">
          <a:xfrm>
            <a:off x="3054721" y="2300041"/>
            <a:ext cx="2648160" cy="1184940"/>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174000"/>
              <a:tabLst>
                <a:tab pos="656650"/>
                <a:tab pos="1313299"/>
                <a:tab pos="1969949"/>
                <a:tab pos="2626599"/>
              </a:tabLst>
            </a:pPr>
            <a:r>
              <a:rPr lang="en-GB">
                <a:solidFill>
                  <a:prstClr val="black"/>
                </a:solidFill>
              </a:rPr>
              <a:t>class Person</a:t>
            </a:r>
          </a:p>
          <a:p>
            <a:pPr marL="191523" indent="-191523">
              <a:spcBef>
                <a:spcPts val="249"/>
              </a:spcBef>
              <a:buClr>
                <a:srgbClr val="000000"/>
              </a:buClr>
              <a:buSzPct val="174000"/>
              <a:tabLst>
                <a:tab pos="656650"/>
                <a:tab pos="1313299"/>
                <a:tab pos="1969949"/>
                <a:tab pos="2626599"/>
              </a:tabLst>
            </a:pPr>
            <a:r>
              <a:rPr lang="en-GB">
                <a:solidFill>
                  <a:prstClr val="black"/>
                </a:solidFill>
              </a:rPr>
              <a:t>{</a:t>
            </a:r>
          </a:p>
          <a:p>
            <a:pPr marL="191523" indent="-191523">
              <a:spcBef>
                <a:spcPts val="249"/>
              </a:spcBef>
              <a:buClr>
                <a:srgbClr val="000000"/>
              </a:buClr>
              <a:buSzPct val="174000"/>
              <a:tabLst>
                <a:tab pos="656650"/>
                <a:tab pos="1313299"/>
                <a:tab pos="1969949"/>
                <a:tab pos="2626599"/>
              </a:tabLst>
            </a:pPr>
            <a:r>
              <a:rPr lang="en-GB">
                <a:solidFill>
                  <a:prstClr val="black"/>
                </a:solidFill>
              </a:rPr>
              <a:t>	String name;</a:t>
            </a:r>
          </a:p>
          <a:p>
            <a:pPr marL="191523" indent="-191523">
              <a:spcBef>
                <a:spcPts val="249"/>
              </a:spcBef>
              <a:buClr>
                <a:srgbClr val="000000"/>
              </a:buClr>
              <a:buSzPct val="174000"/>
              <a:tabLst>
                <a:tab pos="656650"/>
                <a:tab pos="1313299"/>
                <a:tab pos="1969949"/>
                <a:tab pos="2626599"/>
              </a:tabLst>
            </a:pPr>
            <a:r>
              <a:rPr lang="en-GB">
                <a:solidFill>
                  <a:prstClr val="black"/>
                </a:solidFill>
              </a:rPr>
              <a:t>	[...]</a:t>
            </a:r>
          </a:p>
        </p:txBody>
      </p:sp>
      <p:sp>
        <p:nvSpPr>
          <p:cNvPr id="6153" name="AutoShape 9"/>
          <p:cNvSpPr>
            <a:spLocks noChangeArrowheads="1"/>
          </p:cNvSpPr>
          <p:nvPr/>
        </p:nvSpPr>
        <p:spPr bwMode="auto">
          <a:xfrm>
            <a:off x="2834401" y="3715561"/>
            <a:ext cx="4335840" cy="1621440"/>
          </a:xfrm>
          <a:prstGeom prst="roundRect">
            <a:avLst>
              <a:gd name="adj" fmla="val 88"/>
            </a:avLst>
          </a:prstGeom>
          <a:solidFill>
            <a:srgbClr val="FFFFCC"/>
          </a:solidFill>
          <a:ln w="9525">
            <a:solidFill>
              <a:srgbClr val="000000"/>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400">
              <a:solidFill>
                <a:prstClr val="black"/>
              </a:solidFill>
            </a:endParaRPr>
          </a:p>
        </p:txBody>
      </p:sp>
      <p:sp>
        <p:nvSpPr>
          <p:cNvPr id="6154" name="Text Box 10"/>
          <p:cNvSpPr txBox="1">
            <a:spLocks noChangeArrowheads="1"/>
          </p:cNvSpPr>
          <p:nvPr/>
        </p:nvSpPr>
        <p:spPr bwMode="auto">
          <a:xfrm>
            <a:off x="3063361" y="3914281"/>
            <a:ext cx="3657600" cy="1790234"/>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class Employee extends Person</a:t>
            </a:r>
          </a:p>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a:t>
            </a:r>
          </a:p>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	int employeID;</a:t>
            </a:r>
          </a:p>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	int salary;</a:t>
            </a:r>
          </a:p>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	</a:t>
            </a:r>
          </a:p>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	[...]</a:t>
            </a:r>
          </a:p>
        </p:txBody>
      </p:sp>
      <p:grpSp>
        <p:nvGrpSpPr>
          <p:cNvPr id="6155" name="Group 11"/>
          <p:cNvGrpSpPr/>
          <p:nvPr/>
        </p:nvGrpSpPr>
        <p:grpSpPr>
          <a:xfrm>
            <a:off x="2834401" y="5447881"/>
            <a:ext cx="4335840" cy="515520"/>
            <a:chOff x="910" y="3783"/>
            <a:chExt cx="3011" cy="358"/>
          </a:xfrm>
        </p:grpSpPr>
        <p:sp>
          <p:nvSpPr>
            <p:cNvPr id="6156" name="AutoShape 12"/>
            <p:cNvSpPr>
              <a:spLocks noChangeArrowheads="1"/>
            </p:cNvSpPr>
            <p:nvPr/>
          </p:nvSpPr>
          <p:spPr bwMode="auto">
            <a:xfrm>
              <a:off x="910" y="3783"/>
              <a:ext cx="3011" cy="358"/>
            </a:xfrm>
            <a:prstGeom prst="roundRect">
              <a:avLst>
                <a:gd name="adj" fmla="val 278"/>
              </a:avLst>
            </a:prstGeom>
            <a:solidFill>
              <a:srgbClr val="FFFFCC"/>
            </a:solidFill>
            <a:ln w="9525">
              <a:solidFill>
                <a:srgbClr val="000000"/>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z="2400">
                <a:solidFill>
                  <a:prstClr val="black"/>
                </a:solidFill>
              </a:endParaRPr>
            </a:p>
          </p:txBody>
        </p:sp>
        <p:sp>
          <p:nvSpPr>
            <p:cNvPr id="6157" name="Text Box 13"/>
            <p:cNvSpPr txBox="1">
              <a:spLocks noChangeArrowheads="1"/>
            </p:cNvSpPr>
            <p:nvPr/>
          </p:nvSpPr>
          <p:spPr bwMode="auto">
            <a:xfrm>
              <a:off x="1069" y="3921"/>
              <a:ext cx="2540" cy="192"/>
            </a:xfrm>
            <a:prstGeom prst="rect">
              <a:avLst/>
            </a:prstGeom>
            <a:noFill/>
            <a:ln w="9525">
              <a:noFill/>
              <a:miter lim="800000"/>
            </a:ln>
          </p:spPr>
          <p:txBody>
            <a:bodyPr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3" indent="-191523">
                <a:spcBef>
                  <a:spcPts val="249"/>
                </a:spcBef>
                <a:buClr>
                  <a:srgbClr val="000000"/>
                </a:buClr>
                <a:buSzPct val="174000"/>
                <a:tabLst>
                  <a:tab pos="656650"/>
                  <a:tab pos="1313299"/>
                  <a:tab pos="1969949"/>
                  <a:tab pos="2626599"/>
                  <a:tab pos="3283248"/>
                </a:tabLst>
              </a:pPr>
              <a:r>
                <a:rPr lang="en-GB">
                  <a:solidFill>
                    <a:prstClr val="black"/>
                  </a:solidFill>
                </a:rPr>
                <a:t>Employee anEmployee = new Employee();</a:t>
              </a:r>
            </a:p>
          </p:txBody>
        </p:sp>
      </p:grpSp>
    </p:spTree>
    <p:extLst>
      <p:ext uri="{BB962C8B-B14F-4D97-AF65-F5344CB8AC3E}">
        <p14:creationId xmlns:p14="http://schemas.microsoft.com/office/powerpoint/2010/main" val="3594931489"/>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stretch>
            <a:fillRect/>
          </a:stretch>
        </p:blipFill>
        <p:spPr>
          <a:xfrm>
            <a:off x="2895600" y="914400"/>
            <a:ext cx="6858000" cy="5564432"/>
          </a:xfrm>
          <a:prstGeom prst="rect">
            <a:avLst/>
          </a:prstGeom>
        </p:spPr>
      </p:pic>
      <p:sp>
        <p:nvSpPr>
          <p:cNvPr id="6" name="Rectangle 5"/>
          <p:cNvSpPr/>
          <p:nvPr/>
        </p:nvSpPr>
        <p:spPr>
          <a:xfrm>
            <a:off x="1752601" y="304800"/>
            <a:ext cx="39934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b="1">
                <a:solidFill>
                  <a:srgbClr val="FF0000"/>
                </a:solidFill>
                <a:latin typeface="Georgia" panose="02040502050405020303" pitchFamily="18" charset="0"/>
              </a:rPr>
              <a:t>Types of Inheritance in Java</a:t>
            </a:r>
          </a:p>
        </p:txBody>
      </p:sp>
    </p:spTree>
    <p:extLst>
      <p:ext uri="{BB962C8B-B14F-4D97-AF65-F5344CB8AC3E}">
        <p14:creationId xmlns:p14="http://schemas.microsoft.com/office/powerpoint/2010/main" val="3832950815"/>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609601"/>
            <a:ext cx="5562600"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Employee{  </a:t>
            </a:r>
          </a:p>
          <a:p>
            <a:pPr/>
            <a:r>
              <a:rPr lang="en-US" sz="2000">
                <a:solidFill>
                  <a:prstClr val="black"/>
                </a:solidFill>
              </a:rPr>
              <a:t> float salary=40000;  </a:t>
            </a:r>
          </a:p>
          <a:p>
            <a:pPr/>
            <a:r>
              <a:rPr lang="en-US" sz="2000">
                <a:solidFill>
                  <a:prstClr val="black"/>
                </a:solidFill>
              </a:rPr>
              <a:t>}  </a:t>
            </a:r>
          </a:p>
          <a:p>
            <a:pPr/>
            <a:r>
              <a:rPr lang="en-US" sz="2000">
                <a:solidFill>
                  <a:prstClr val="black"/>
                </a:solidFill>
              </a:rPr>
              <a:t>class Programmer extends Employee{  </a:t>
            </a:r>
          </a:p>
          <a:p>
            <a:pPr/>
            <a:r>
              <a:rPr lang="en-US" sz="2000">
                <a:solidFill>
                  <a:prstClr val="black"/>
                </a:solidFill>
              </a:rPr>
              <a:t> int bonus=10000; </a:t>
            </a:r>
          </a:p>
          <a:p>
            <a:pPr/>
            <a:r>
              <a:rPr lang="en-US" sz="2000">
                <a:solidFill>
                  <a:prstClr val="black"/>
                </a:solidFill>
              </a:rPr>
              <a:t>void display()</a:t>
            </a:r>
          </a:p>
          <a:p>
            <a:pPr/>
            <a:r>
              <a:rPr lang="en-US" sz="2000">
                <a:solidFill>
                  <a:prstClr val="black"/>
                </a:solidFill>
              </a:rPr>
              <a:t>{</a:t>
            </a:r>
          </a:p>
          <a:p>
            <a:pPr/>
            <a:r>
              <a:rPr lang="en-US" sz="2000">
                <a:solidFill>
                  <a:prstClr val="black"/>
                </a:solidFill>
              </a:rPr>
              <a:t> System.out.println("Programmer salary is:"+salary);  </a:t>
            </a:r>
          </a:p>
          <a:p>
            <a:pPr/>
            <a:r>
              <a:rPr lang="en-US" sz="2000">
                <a:solidFill>
                  <a:prstClr val="black"/>
                </a:solidFill>
              </a:rPr>
              <a:t> System.out.println("Bonus of Programmer is:"+bonus); </a:t>
            </a:r>
          </a:p>
          <a:p>
            <a:pPr/>
            <a:r>
              <a:rPr lang="en-US" sz="2000">
                <a:solidFill>
                  <a:prstClr val="black"/>
                </a:solidFill>
              </a:rPr>
              <a:t>}</a:t>
            </a:r>
          </a:p>
          <a:p>
            <a:pPr/>
            <a:r>
              <a:rPr lang="en-US" sz="2000">
                <a:solidFill>
                  <a:prstClr val="black"/>
                </a:solidFill>
              </a:rPr>
              <a:t>}</a:t>
            </a:r>
          </a:p>
          <a:p>
            <a:pPr/>
            <a:r>
              <a:rPr lang="en-US" sz="2000">
                <a:solidFill>
                  <a:prstClr val="black"/>
                </a:solidFill>
              </a:rPr>
              <a:t>class EmployeeMain{</a:t>
            </a:r>
          </a:p>
          <a:p>
            <a:pPr/>
            <a:r>
              <a:rPr lang="en-US" sz="2000">
                <a:solidFill>
                  <a:prstClr val="black"/>
                </a:solidFill>
              </a:rPr>
              <a:t> </a:t>
            </a:r>
          </a:p>
          <a:p>
            <a:pPr/>
            <a:r>
              <a:rPr lang="en-US" sz="2000">
                <a:solidFill>
                  <a:prstClr val="black"/>
                </a:solidFill>
              </a:rPr>
              <a:t> public static void main(String args[]){  </a:t>
            </a:r>
          </a:p>
          <a:p>
            <a:pPr/>
            <a:r>
              <a:rPr lang="en-US" sz="2000">
                <a:solidFill>
                  <a:prstClr val="black"/>
                </a:solidFill>
              </a:rPr>
              <a:t>   Programmer p=new Programmer();  </a:t>
            </a:r>
          </a:p>
          <a:p>
            <a:pPr/>
            <a:r>
              <a:rPr lang="en-US" sz="2000">
                <a:solidFill>
                  <a:prstClr val="black"/>
                </a:solidFill>
              </a:rPr>
              <a:t>   p.display();</a:t>
            </a:r>
          </a:p>
          <a:p>
            <a:pPr/>
            <a:r>
              <a:rPr lang="en-US" sz="2000">
                <a:solidFill>
                  <a:prstClr val="black"/>
                </a:solidFill>
              </a:rPr>
              <a:t>}  </a:t>
            </a:r>
          </a:p>
          <a:p>
            <a:pPr/>
            <a:r>
              <a:rPr lang="en-US" sz="2000">
                <a:solidFill>
                  <a:prstClr val="black"/>
                </a:solidFill>
              </a:rPr>
              <a:t>}</a:t>
            </a:r>
          </a:p>
        </p:txBody>
      </p:sp>
      <p:sp>
        <p:nvSpPr>
          <p:cNvPr id="5" name="TextBox 4"/>
          <p:cNvSpPr txBox="1"/>
          <p:nvPr/>
        </p:nvSpPr>
        <p:spPr>
          <a:xfrm>
            <a:off x="6629400" y="304800"/>
            <a:ext cx="318164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Single level Inheritance</a:t>
            </a:r>
          </a:p>
        </p:txBody>
      </p:sp>
      <p:pic>
        <p:nvPicPr>
          <p:cNvPr id="2050" name="Picture 2" descr="Single level inheritanc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3505200"/>
            <a:ext cx="4191000" cy="244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953278"/>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286000" y="612845"/>
            <a:ext cx="7467600"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Animal{  </a:t>
            </a:r>
          </a:p>
          <a:p>
            <a:pPr/>
            <a:r>
              <a:rPr lang="en-US" sz="2000">
                <a:solidFill>
                  <a:prstClr val="black"/>
                </a:solidFill>
              </a:rPr>
              <a:t>void eat(){System.out.println("eating...");}  </a:t>
            </a:r>
          </a:p>
          <a:p>
            <a:pPr/>
            <a:r>
              <a:rPr lang="en-US" sz="2000">
                <a:solidFill>
                  <a:prstClr val="black"/>
                </a:solidFill>
              </a:rPr>
              <a:t>}  </a:t>
            </a:r>
          </a:p>
          <a:p>
            <a:pPr/>
            <a:r>
              <a:rPr lang="en-US" sz="2000">
                <a:solidFill>
                  <a:prstClr val="black"/>
                </a:solidFill>
              </a:rPr>
              <a:t>class Dog extends Animal{  </a:t>
            </a:r>
          </a:p>
          <a:p>
            <a:pPr/>
            <a:r>
              <a:rPr lang="en-US" sz="2000">
                <a:solidFill>
                  <a:prstClr val="black"/>
                </a:solidFill>
              </a:rPr>
              <a:t>void bark(){System.out.println("barking...");}  </a:t>
            </a:r>
          </a:p>
          <a:p>
            <a:pPr/>
            <a:r>
              <a:rPr lang="en-US" sz="2000">
                <a:solidFill>
                  <a:prstClr val="black"/>
                </a:solidFill>
              </a:rPr>
              <a:t>}  </a:t>
            </a:r>
          </a:p>
          <a:p>
            <a:pPr/>
            <a:r>
              <a:rPr lang="en-US" sz="2000">
                <a:solidFill>
                  <a:prstClr val="black"/>
                </a:solidFill>
              </a:rPr>
              <a:t>class BabyDog extends Dog{  </a:t>
            </a:r>
          </a:p>
          <a:p>
            <a:pPr/>
            <a:r>
              <a:rPr lang="en-US" sz="2000">
                <a:solidFill>
                  <a:prstClr val="black"/>
                </a:solidFill>
              </a:rPr>
              <a:t>void weep(){System.out.println("weeping...");}  </a:t>
            </a:r>
          </a:p>
          <a:p>
            <a:pPr/>
            <a:r>
              <a:rPr lang="en-US" sz="2000">
                <a:solidFill>
                  <a:prstClr val="black"/>
                </a:solidFill>
              </a:rPr>
              <a:t>}  </a:t>
            </a:r>
          </a:p>
          <a:p>
            <a:pPr/>
            <a:r>
              <a:rPr lang="en-US" sz="2000">
                <a:solidFill>
                  <a:prstClr val="black"/>
                </a:solidFill>
              </a:rPr>
              <a:t>class TestInheritance2{  </a:t>
            </a:r>
          </a:p>
          <a:p>
            <a:pPr/>
            <a:r>
              <a:rPr lang="en-US" sz="2000">
                <a:solidFill>
                  <a:prstClr val="black"/>
                </a:solidFill>
              </a:rPr>
              <a:t>public static void main(String args[]){  </a:t>
            </a:r>
          </a:p>
          <a:p>
            <a:pPr/>
            <a:r>
              <a:rPr lang="en-US" sz="2000" err="1">
                <a:solidFill>
                  <a:prstClr val="black"/>
                </a:solidFill>
              </a:rPr>
              <a:t>BabyDog d=new BabyDog();  </a:t>
            </a:r>
          </a:p>
          <a:p>
            <a:pPr/>
            <a:r>
              <a:rPr lang="en-US" sz="2000" err="1">
                <a:solidFill>
                  <a:prstClr val="black"/>
                </a:solidFill>
              </a:rPr>
              <a:t>d.weep();  </a:t>
            </a:r>
          </a:p>
          <a:p>
            <a:pPr/>
            <a:r>
              <a:rPr lang="en-US" sz="2000" err="1">
                <a:solidFill>
                  <a:prstClr val="black"/>
                </a:solidFill>
              </a:rPr>
              <a:t>d.bark();  </a:t>
            </a:r>
          </a:p>
          <a:p>
            <a:pPr/>
            <a:r>
              <a:rPr lang="en-US" sz="2000">
                <a:solidFill>
                  <a:prstClr val="black"/>
                </a:solidFill>
              </a:rPr>
              <a:t>d.eat();  </a:t>
            </a:r>
          </a:p>
          <a:p>
            <a:pPr/>
            <a:r>
              <a:rPr lang="en-US" sz="2000">
                <a:solidFill>
                  <a:prstClr val="black"/>
                </a:solidFill>
              </a:rPr>
              <a:t>}} </a:t>
            </a:r>
          </a:p>
        </p:txBody>
      </p:sp>
      <p:sp>
        <p:nvSpPr>
          <p:cNvPr id="3" name="TextBox 2"/>
          <p:cNvSpPr txBox="1"/>
          <p:nvPr/>
        </p:nvSpPr>
        <p:spPr>
          <a:xfrm>
            <a:off x="6629400" y="304800"/>
            <a:ext cx="323133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Multi-level Inheritance</a:t>
            </a:r>
          </a:p>
        </p:txBody>
      </p:sp>
      <p:pic>
        <p:nvPicPr>
          <p:cNvPr id="3074" name="Picture 2" descr="Multilevel inheritanc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600" y="3733801"/>
            <a:ext cx="4343400" cy="25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73429"/>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752600" y="609601"/>
            <a:ext cx="7467600"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A{  </a:t>
            </a:r>
          </a:p>
          <a:p>
            <a:pPr/>
            <a:r>
              <a:rPr lang="en-US" sz="2000">
                <a:solidFill>
                  <a:prstClr val="black"/>
                </a:solidFill>
              </a:rPr>
              <a:t>void msg(){System.out.println("Hello");}  </a:t>
            </a:r>
          </a:p>
          <a:p>
            <a:pPr/>
            <a:r>
              <a:rPr lang="en-US" sz="2000">
                <a:solidFill>
                  <a:prstClr val="black"/>
                </a:solidFill>
              </a:rPr>
              <a:t>}  </a:t>
            </a:r>
          </a:p>
          <a:p>
            <a:pPr/>
            <a:r>
              <a:rPr lang="en-US" sz="2000">
                <a:solidFill>
                  <a:prstClr val="black"/>
                </a:solidFill>
              </a:rPr>
              <a:t>class B{  </a:t>
            </a:r>
          </a:p>
          <a:p>
            <a:pPr/>
            <a:r>
              <a:rPr lang="en-US" sz="2000">
                <a:solidFill>
                  <a:prstClr val="black"/>
                </a:solidFill>
              </a:rPr>
              <a:t>void msg(){System.out.println("Welcome");}  </a:t>
            </a:r>
          </a:p>
          <a:p>
            <a:pPr/>
            <a:r>
              <a:rPr lang="en-US" sz="2000">
                <a:solidFill>
                  <a:prstClr val="black"/>
                </a:solidFill>
              </a:rPr>
              <a:t>}  </a:t>
            </a:r>
          </a:p>
          <a:p>
            <a:pPr/>
            <a:r>
              <a:rPr lang="en-US" sz="2000">
                <a:solidFill>
                  <a:prstClr val="black"/>
                </a:solidFill>
              </a:rPr>
              <a:t>class C extends A,B</a:t>
            </a:r>
          </a:p>
          <a:p>
            <a:pPr/>
            <a:r>
              <a:rPr lang="en-US" sz="2000">
                <a:solidFill>
                  <a:prstClr val="black"/>
                </a:solidFill>
              </a:rPr>
              <a:t>   { </a:t>
            </a:r>
          </a:p>
          <a:p>
            <a:pPr/>
            <a:r>
              <a:rPr lang="en-US" sz="2000">
                <a:solidFill>
                  <a:prstClr val="black"/>
                </a:solidFill>
              </a:rPr>
              <a:t>	int c=10;</a:t>
            </a:r>
          </a:p>
          <a:p>
            <a:pPr/>
            <a:r>
              <a:rPr lang="en-US" sz="2000">
                <a:solidFill>
                  <a:prstClr val="black"/>
                </a:solidFill>
              </a:rPr>
              <a:t>   }</a:t>
            </a:r>
          </a:p>
          <a:p>
            <a:pPr/>
            <a:r>
              <a:rPr lang="en-US" sz="2000">
                <a:solidFill>
                  <a:prstClr val="black"/>
                </a:solidFill>
              </a:rPr>
              <a:t>class TestInheritance3</a:t>
            </a:r>
          </a:p>
          <a:p>
            <a:pPr/>
            <a:r>
              <a:rPr lang="en-US" sz="2000">
                <a:solidFill>
                  <a:prstClr val="black"/>
                </a:solidFill>
              </a:rPr>
              <a:t>{</a:t>
            </a:r>
          </a:p>
          <a:p>
            <a:pPr/>
            <a:r>
              <a:rPr lang="en-US" sz="2000">
                <a:solidFill>
                  <a:prstClr val="black"/>
                </a:solidFill>
              </a:rPr>
              <a:t> public static void main(String args[]){  </a:t>
            </a:r>
          </a:p>
          <a:p>
            <a:pPr/>
            <a:r>
              <a:rPr lang="en-US" sz="2000">
                <a:solidFill>
                  <a:prstClr val="black"/>
                </a:solidFill>
              </a:rPr>
              <a:t>   C obj=new C();  </a:t>
            </a:r>
          </a:p>
          <a:p>
            <a:pPr/>
            <a:r>
              <a:rPr lang="en-US" sz="2000">
                <a:solidFill>
                  <a:prstClr val="black"/>
                </a:solidFill>
              </a:rPr>
              <a:t>   obj.msg();//Now which msg() method</a:t>
            </a:r>
          </a:p>
          <a:p>
            <a:pPr/>
            <a:r>
              <a:rPr lang="en-US" sz="2000">
                <a:solidFill>
                  <a:prstClr val="black"/>
                </a:solidFill>
              </a:rPr>
              <a:t> would be invoked?  </a:t>
            </a:r>
          </a:p>
          <a:p>
            <a:pPr/>
            <a:r>
              <a:rPr lang="en-US" sz="2000">
                <a:solidFill>
                  <a:prstClr val="black"/>
                </a:solidFill>
              </a:rPr>
              <a:t>}  </a:t>
            </a:r>
          </a:p>
          <a:p>
            <a:pPr/>
            <a:r>
              <a:rPr lang="en-US" sz="2000">
                <a:solidFill>
                  <a:prstClr val="black"/>
                </a:solidFill>
              </a:rPr>
              <a:t>}</a:t>
            </a:r>
          </a:p>
        </p:txBody>
      </p:sp>
      <p:sp>
        <p:nvSpPr>
          <p:cNvPr id="3" name="TextBox 2"/>
          <p:cNvSpPr txBox="1"/>
          <p:nvPr/>
        </p:nvSpPr>
        <p:spPr>
          <a:xfrm>
            <a:off x="6629400" y="304800"/>
            <a:ext cx="283520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Multiple Inheritance</a:t>
            </a:r>
          </a:p>
        </p:txBody>
      </p:sp>
      <p:pic>
        <p:nvPicPr>
          <p:cNvPr id="4098" name="Picture 2" descr="Multiple inheritanc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5000" y="2057400"/>
            <a:ext cx="4876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82622"/>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What is Java</a:t>
            </a:r>
            <a:br>
              <a:rPr lang="en-US"/>
            </a:br>
            <a:endParaRPr lang="en-US"/>
          </a:p>
        </p:txBody>
      </p:sp>
      <p:sp>
        <p:nvSpPr>
          <p:cNvPr id="3" name="Content Placeholder 2"/>
          <p:cNvSpPr>
            <a:spLocks noGrp="1"/>
          </p:cNvSpPr>
          <p:nvPr>
            <p:ph idx="1"/>
          </p:nvPr>
        </p:nvSpPr>
        <p:spPr>
          <a:xfrm>
            <a:off x="2070597" y="1451212"/>
            <a:ext cx="8915400" cy="2247331"/>
          </a:xfrm>
        </p:spPr>
        <p:txBody>
          <a:bodyPr/>
          <a:lstStyle>
            <a:defPPr/>
          </a:lstStyle>
          <a:p>
            <a:pPr/>
            <a:r>
              <a:rPr lang="en-US"/>
              <a:t>Java is a </a:t>
            </a:r>
            <a:r>
              <a:rPr lang="en-US" b="1"/>
              <a:t>programming language </a:t>
            </a:r>
            <a:r>
              <a:rPr lang="en-US"/>
              <a:t>and</a:t>
            </a:r>
            <a:r>
              <a:rPr lang="en-US" b="1"/>
              <a:t> </a:t>
            </a:r>
            <a:r>
              <a:rPr lang="en-US"/>
              <a:t>a</a:t>
            </a:r>
            <a:r>
              <a:rPr lang="en-US" b="1"/>
              <a:t> platform</a:t>
            </a:r>
            <a:r>
              <a:rPr lang="en-US"/>
              <a:t>. Java is a </a:t>
            </a:r>
            <a:r>
              <a:rPr lang="en-US" b="1"/>
              <a:t>high level, robust, object-oriented and secure programming language.</a:t>
            </a:r>
          </a:p>
        </p:txBody>
      </p:sp>
      <p:sp>
        <p:nvSpPr>
          <p:cNvPr id="4" name="Rectangle 3"/>
          <p:cNvSpPr/>
          <p:nvPr/>
        </p:nvSpPr>
        <p:spPr>
          <a:xfrm>
            <a:off x="2351965" y="5435559"/>
            <a:ext cx="8334232"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t>Platform</a:t>
            </a:r>
            <a:r>
              <a:rPr lang="en-US" sz="1600"/>
              <a:t>: Any hardware or software environment in which a program runs, is known as a platform. Since Java has a runtime environment (JRE) and API, it is called a platform.</a:t>
            </a:r>
          </a:p>
        </p:txBody>
      </p:sp>
      <p:sp>
        <p:nvSpPr>
          <p:cNvPr id="5" name="Rectangle 4"/>
          <p:cNvSpPr/>
          <p:nvPr/>
        </p:nvSpPr>
        <p:spPr>
          <a:xfrm>
            <a:off x="2702258" y="2191810"/>
            <a:ext cx="7642746" cy="31034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Java - The new programming language developed by </a:t>
            </a:r>
            <a:r>
              <a:rPr lang="en-US" sz="1400" b="1">
                <a:solidFill>
                  <a:schemeClr val="tx1">
                    <a:lumMod val="75000"/>
                    <a:lumOff val="25000"/>
                  </a:schemeClr>
                </a:solidFill>
              </a:rPr>
              <a:t>Sun Microsystems </a:t>
            </a:r>
            <a:r>
              <a:rPr lang="en-US" sz="1400"/>
              <a:t>(which is now the subsidiary of Oracle) in the year 1995. James Gosling is known as the father of Java. Before Java, its name was Oak. </a:t>
            </a:r>
            <a:endParaRPr lang="en-US" sz="1400">
              <a:solidFill>
                <a:schemeClr val="tx1">
                  <a:lumMod val="75000"/>
                  <a:lumOff val="25000"/>
                </a:schemeClr>
              </a:solidFill>
            </a:endParaRPr>
          </a:p>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Originally called </a:t>
            </a:r>
            <a:r>
              <a:rPr lang="en-US" sz="1400" b="1">
                <a:solidFill>
                  <a:schemeClr val="tx1">
                    <a:lumMod val="75000"/>
                    <a:lumOff val="25000"/>
                  </a:schemeClr>
                </a:solidFill>
              </a:rPr>
              <a:t>Oak</a:t>
            </a:r>
            <a:r>
              <a:rPr lang="en-US" sz="1400">
                <a:solidFill>
                  <a:schemeClr val="tx1">
                    <a:lumMod val="75000"/>
                    <a:lumOff val="25000"/>
                  </a:schemeClr>
                </a:solidFill>
              </a:rPr>
              <a:t> by </a:t>
            </a:r>
            <a:r>
              <a:rPr lang="en-US" sz="1400" b="1">
                <a:solidFill>
                  <a:schemeClr val="tx1">
                    <a:lumMod val="75000"/>
                    <a:lumOff val="25000"/>
                  </a:schemeClr>
                </a:solidFill>
              </a:rPr>
              <a:t>James Gosling</a:t>
            </a:r>
            <a:r>
              <a:rPr lang="en-US" sz="1400">
                <a:solidFill>
                  <a:schemeClr val="tx1">
                    <a:lumMod val="75000"/>
                    <a:lumOff val="25000"/>
                  </a:schemeClr>
                </a:solidFill>
              </a:rPr>
              <a:t>, one of the inventors of the Java Language.</a:t>
            </a:r>
          </a:p>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Originally created for consumer electronics (TV, VCR, Freeze, Washing Machine, Mobile Phone).</a:t>
            </a:r>
          </a:p>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Java - CPU  Independent language</a:t>
            </a:r>
          </a:p>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Internet and Web was just emerging, so Sun turned it into a language of Internet Programming.</a:t>
            </a:r>
          </a:p>
          <a:p>
            <a:pPr marL="342900" lvl="0" indent="-342900" defTabSz="457200">
              <a:spcBef>
                <a:spcPts val="1000"/>
              </a:spcBef>
              <a:buClr>
                <a:schemeClr val="accent1"/>
              </a:buClr>
              <a:buFont typeface="Century Gothic" panose="020b0502020202020204" pitchFamily="34" charset="0"/>
              <a:buChar char="―"/>
            </a:pPr>
            <a:r>
              <a:rPr lang="en-US" sz="1400">
                <a:solidFill>
                  <a:schemeClr val="tx1">
                    <a:lumMod val="75000"/>
                    <a:lumOff val="25000"/>
                  </a:schemeClr>
                </a:solidFill>
              </a:rPr>
              <a:t>It allows you to publish a webpage with Java code in it.</a:t>
            </a:r>
          </a:p>
        </p:txBody>
      </p:sp>
    </p:spTree>
    <p:extLst>
      <p:ext uri="{BB962C8B-B14F-4D97-AF65-F5344CB8AC3E}">
        <p14:creationId xmlns:p14="http://schemas.microsoft.com/office/powerpoint/2010/main" val="1483175349"/>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p:cNvSpPr txBox="1"/>
          <p:nvPr/>
        </p:nvSpPr>
        <p:spPr>
          <a:xfrm>
            <a:off x="1752600" y="152400"/>
            <a:ext cx="3307252"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Hierarchical Inheritance</a:t>
            </a:r>
          </a:p>
        </p:txBody>
      </p:sp>
      <p:pic>
        <p:nvPicPr>
          <p:cNvPr id="5122" name="Picture 2" descr="Hierarchical inheritanc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86200" y="2819400"/>
            <a:ext cx="6248400" cy="3581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52600" y="762001"/>
            <a:ext cx="4572000" cy="203132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 class which is inherited by many subclasses is known as hierarchical inheritance. In other words, when one class is extended by many subclasses, it is known as hierarchical inheritance. In this kind of inheritance, one class can be a parent of many other classes. Hierarchical inheritance is as shown in the below diagram.</a:t>
            </a:r>
          </a:p>
        </p:txBody>
      </p:sp>
    </p:spTree>
    <p:extLst>
      <p:ext uri="{BB962C8B-B14F-4D97-AF65-F5344CB8AC3E}">
        <p14:creationId xmlns:p14="http://schemas.microsoft.com/office/powerpoint/2010/main" val="1652719762"/>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p:cNvSpPr txBox="1"/>
          <p:nvPr/>
        </p:nvSpPr>
        <p:spPr>
          <a:xfrm>
            <a:off x="1752600" y="152400"/>
            <a:ext cx="3307252"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Hierarchical Inheritance</a:t>
            </a:r>
          </a:p>
        </p:txBody>
      </p:sp>
      <p:sp>
        <p:nvSpPr>
          <p:cNvPr id="5" name="Rectangle 4"/>
          <p:cNvSpPr/>
          <p:nvPr/>
        </p:nvSpPr>
        <p:spPr>
          <a:xfrm>
            <a:off x="1600200" y="762001"/>
            <a:ext cx="6705600"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A </a:t>
            </a:r>
          </a:p>
          <a:p>
            <a:pPr/>
            <a:r>
              <a:rPr lang="en-US">
                <a:solidFill>
                  <a:prstClr val="black"/>
                </a:solidFill>
              </a:rPr>
              <a:t>{ </a:t>
            </a:r>
          </a:p>
          <a:p>
            <a:pPr/>
            <a:r>
              <a:rPr lang="en-US">
                <a:solidFill>
                  <a:prstClr val="black"/>
                </a:solidFill>
              </a:rPr>
              <a:t> public void msgA() </a:t>
            </a:r>
          </a:p>
          <a:p>
            <a:pPr/>
            <a:r>
              <a:rPr lang="en-US">
                <a:solidFill>
                  <a:prstClr val="black"/>
                </a:solidFill>
              </a:rPr>
              <a:t> { </a:t>
            </a:r>
          </a:p>
          <a:p>
            <a:pPr/>
            <a:r>
              <a:rPr lang="en-US">
                <a:solidFill>
                  <a:prstClr val="black"/>
                </a:solidFill>
              </a:rPr>
              <a:t>   System.out.println("Method of class A"); </a:t>
            </a:r>
          </a:p>
          <a:p>
            <a:pPr/>
            <a:r>
              <a:rPr lang="en-US">
                <a:solidFill>
                  <a:prstClr val="black"/>
                </a:solidFill>
              </a:rPr>
              <a:t> } </a:t>
            </a:r>
          </a:p>
          <a:p>
            <a:pPr/>
            <a:r>
              <a:rPr lang="en-US">
                <a:solidFill>
                  <a:prstClr val="black"/>
                </a:solidFill>
              </a:rPr>
              <a:t>} </a:t>
            </a:r>
          </a:p>
          <a:p>
            <a:pPr/>
            <a:r>
              <a:rPr lang="en-US">
                <a:solidFill>
                  <a:prstClr val="black"/>
                </a:solidFill>
              </a:rPr>
              <a:t>public class B extends A </a:t>
            </a:r>
          </a:p>
          <a:p>
            <a:pPr/>
            <a:r>
              <a:rPr lang="en-US">
                <a:solidFill>
                  <a:prstClr val="black"/>
                </a:solidFill>
              </a:rPr>
              <a:t>{ </a:t>
            </a:r>
          </a:p>
          <a:p>
            <a:pPr/>
            <a:r>
              <a:rPr lang="en-US">
                <a:solidFill>
                  <a:prstClr val="black"/>
                </a:solidFill>
              </a:rPr>
              <a:t>   // Empty class B, inherits msgA of parent class A.</a:t>
            </a:r>
          </a:p>
          <a:p>
            <a:pPr/>
            <a:r>
              <a:rPr lang="en-US">
                <a:solidFill>
                  <a:prstClr val="black"/>
                </a:solidFill>
              </a:rPr>
              <a:t> } </a:t>
            </a:r>
          </a:p>
          <a:p>
            <a:pPr/>
            <a:r>
              <a:rPr lang="en-US">
                <a:solidFill>
                  <a:prstClr val="black"/>
                </a:solidFill>
              </a:rPr>
              <a:t>public class C extends A </a:t>
            </a:r>
          </a:p>
          <a:p>
            <a:pPr/>
            <a:r>
              <a:rPr lang="en-US">
                <a:solidFill>
                  <a:prstClr val="black"/>
                </a:solidFill>
              </a:rPr>
              <a:t>{ </a:t>
            </a:r>
          </a:p>
          <a:p>
            <a:pPr/>
            <a:r>
              <a:rPr lang="en-US">
                <a:solidFill>
                  <a:prstClr val="black"/>
                </a:solidFill>
              </a:rPr>
              <a:t> // Empty class C, inherits msgA of parent class A. </a:t>
            </a:r>
          </a:p>
          <a:p>
            <a:pPr/>
            <a:r>
              <a:rPr lang="en-US">
                <a:solidFill>
                  <a:prstClr val="black"/>
                </a:solidFill>
              </a:rPr>
              <a:t> } </a:t>
            </a:r>
          </a:p>
          <a:p>
            <a:pPr/>
            <a:r>
              <a:rPr lang="en-US">
                <a:solidFill>
                  <a:prstClr val="black"/>
                </a:solidFill>
              </a:rPr>
              <a:t>public class D extends A </a:t>
            </a:r>
          </a:p>
          <a:p>
            <a:pPr/>
            <a:r>
              <a:rPr lang="en-US">
                <a:solidFill>
                  <a:prstClr val="black"/>
                </a:solidFill>
              </a:rPr>
              <a:t>{ </a:t>
            </a:r>
          </a:p>
          <a:p>
            <a:pPr/>
            <a:r>
              <a:rPr lang="en-US">
                <a:solidFill>
                  <a:prstClr val="black"/>
                </a:solidFill>
              </a:rPr>
              <a:t>  // Empty class D, inherits msgA of parent class A. </a:t>
            </a:r>
          </a:p>
          <a:p>
            <a:pPr/>
            <a:r>
              <a:rPr lang="en-US">
                <a:solidFill>
                  <a:prstClr val="black"/>
                </a:solidFill>
              </a:rPr>
              <a:t> } </a:t>
            </a:r>
          </a:p>
          <a:p>
            <a:pPr/>
            <a:endParaRPr lang="en-US">
              <a:solidFill>
                <a:prstClr val="black"/>
              </a:solidFill>
            </a:endParaRPr>
          </a:p>
        </p:txBody>
      </p:sp>
      <p:sp>
        <p:nvSpPr>
          <p:cNvPr id="6" name="Rectangle 5"/>
          <p:cNvSpPr/>
          <p:nvPr/>
        </p:nvSpPr>
        <p:spPr>
          <a:xfrm>
            <a:off x="6324600" y="381000"/>
            <a:ext cx="4572000" cy="39703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MyClass </a:t>
            </a:r>
          </a:p>
          <a:p>
            <a:pPr/>
            <a:r>
              <a:rPr lang="en-US">
                <a:solidFill>
                  <a:prstClr val="black"/>
                </a:solidFill>
              </a:rPr>
              <a:t>{ </a:t>
            </a:r>
          </a:p>
          <a:p>
            <a:pPr/>
            <a:r>
              <a:rPr lang="en-US">
                <a:solidFill>
                  <a:prstClr val="black"/>
                </a:solidFill>
              </a:rPr>
              <a:t>  public static void main(String[] args) </a:t>
            </a:r>
          </a:p>
          <a:p>
            <a:pPr/>
            <a:r>
              <a:rPr lang="en-US">
                <a:solidFill>
                  <a:prstClr val="black"/>
                </a:solidFill>
              </a:rPr>
              <a:t>  { </a:t>
            </a:r>
          </a:p>
          <a:p>
            <a:pPr/>
            <a:r>
              <a:rPr lang="en-US">
                <a:solidFill>
                  <a:prstClr val="black"/>
                </a:solidFill>
              </a:rPr>
              <a:t>// Create the object of class B, class C, and class D. </a:t>
            </a:r>
          </a:p>
          <a:p>
            <a:pPr/>
            <a:r>
              <a:rPr lang="en-US">
                <a:solidFill>
                  <a:prstClr val="black"/>
                </a:solidFill>
              </a:rPr>
              <a:t>    B obj1 = new B();     </a:t>
            </a:r>
          </a:p>
          <a:p>
            <a:pPr/>
            <a:r>
              <a:rPr lang="en-US">
                <a:solidFill>
                  <a:prstClr val="black"/>
                </a:solidFill>
              </a:rPr>
              <a:t>    C obj2 = new C(); </a:t>
            </a:r>
          </a:p>
          <a:p>
            <a:pPr/>
            <a:r>
              <a:rPr lang="en-US">
                <a:solidFill>
                  <a:prstClr val="black"/>
                </a:solidFill>
              </a:rPr>
              <a:t>    D obj3 = new D(); </a:t>
            </a:r>
          </a:p>
          <a:p>
            <a:pPr/>
            <a:r>
              <a:rPr lang="en-US">
                <a:solidFill>
                  <a:prstClr val="black"/>
                </a:solidFill>
              </a:rPr>
              <a:t>// Calling inherited function from the base class. </a:t>
            </a:r>
          </a:p>
          <a:p>
            <a:pPr/>
            <a:r>
              <a:rPr lang="en-US">
                <a:solidFill>
                  <a:prstClr val="black"/>
                </a:solidFill>
              </a:rPr>
              <a:t>    obj1.msgA();  </a:t>
            </a:r>
          </a:p>
          <a:p>
            <a:pPr/>
            <a:r>
              <a:rPr lang="en-US">
                <a:solidFill>
                  <a:prstClr val="black"/>
                </a:solidFill>
              </a:rPr>
              <a:t>   obj2.msgA();   </a:t>
            </a:r>
          </a:p>
          <a:p>
            <a:pPr/>
            <a:r>
              <a:rPr lang="en-US">
                <a:solidFill>
                  <a:prstClr val="black"/>
                </a:solidFill>
              </a:rPr>
              <a:t>  obj3.msgA(); </a:t>
            </a:r>
          </a:p>
          <a:p>
            <a:pPr/>
            <a:r>
              <a:rPr lang="en-US">
                <a:solidFill>
                  <a:prstClr val="black"/>
                </a:solidFill>
              </a:rPr>
              <a:t>  } </a:t>
            </a:r>
          </a:p>
          <a:p>
            <a:pPr/>
            <a:r>
              <a:rPr lang="en-US">
                <a:solidFill>
                  <a:prstClr val="black"/>
                </a:solidFill>
              </a:rPr>
              <a:t> }</a:t>
            </a:r>
          </a:p>
        </p:txBody>
      </p:sp>
    </p:spTree>
    <p:extLst>
      <p:ext uri="{BB962C8B-B14F-4D97-AF65-F5344CB8AC3E}">
        <p14:creationId xmlns:p14="http://schemas.microsoft.com/office/powerpoint/2010/main" val="1841974635"/>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p:cNvSpPr txBox="1"/>
          <p:nvPr/>
        </p:nvSpPr>
        <p:spPr>
          <a:xfrm>
            <a:off x="1752601" y="152400"/>
            <a:ext cx="26484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Hybrid Inheritance</a:t>
            </a:r>
          </a:p>
        </p:txBody>
      </p:sp>
      <p:pic>
        <p:nvPicPr>
          <p:cNvPr id="6146" name="Picture 2" descr="Hybrid inheritanc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7001" y="2667001"/>
            <a:ext cx="7077075" cy="37814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685800"/>
            <a:ext cx="8153400"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 hybrid inheritance in Java is a combination of single and multiple inheritance. A typical flow diagram is shown in the below image. A hybrid inheritance can be achieved in the same way as multiple inheritance using interfaces in Java.</a:t>
            </a:r>
          </a:p>
          <a:p>
            <a:pPr/>
            <a:endParaRPr lang="en-US">
              <a:solidFill>
                <a:prstClr val="black"/>
              </a:solidFill>
            </a:endParaRPr>
          </a:p>
          <a:p>
            <a:pPr/>
            <a:r>
              <a:rPr lang="en-US" b="1">
                <a:solidFill>
                  <a:prstClr val="black"/>
                </a:solidFill>
              </a:rPr>
              <a:t>By using interfaces, we can achieve multiple as well as a hybrid inheritance in Java. It is not allowed in Java.</a:t>
            </a:r>
          </a:p>
        </p:txBody>
      </p:sp>
    </p:spTree>
    <p:extLst>
      <p:ext uri="{BB962C8B-B14F-4D97-AF65-F5344CB8AC3E}">
        <p14:creationId xmlns:p14="http://schemas.microsoft.com/office/powerpoint/2010/main" val="3512698284"/>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p:cNvSpPr txBox="1"/>
          <p:nvPr/>
        </p:nvSpPr>
        <p:spPr>
          <a:xfrm>
            <a:off x="2057400" y="228600"/>
            <a:ext cx="2732608"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Method Overriding</a:t>
            </a:r>
          </a:p>
        </p:txBody>
      </p:sp>
      <p:sp>
        <p:nvSpPr>
          <p:cNvPr id="2" name="Rectangle 1"/>
          <p:cNvSpPr/>
          <p:nvPr/>
        </p:nvSpPr>
        <p:spPr>
          <a:xfrm>
            <a:off x="1981200" y="762000"/>
            <a:ext cx="838200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If subclass (child class) has the same method as declared in the parent class, it is known as method overriding in Java.</a:t>
            </a:r>
          </a:p>
          <a:p>
            <a:pPr/>
            <a:endParaRPr lang="en-US" b="1">
              <a:solidFill>
                <a:prstClr val="black"/>
              </a:solidFill>
            </a:endParaRPr>
          </a:p>
          <a:p>
            <a:pPr/>
            <a:r>
              <a:rPr lang="en-US" b="1">
                <a:solidFill>
                  <a:prstClr val="black"/>
                </a:solidFill>
              </a:rPr>
              <a:t>In other words, If a subclass provides the specific implementation of the method that has been declared by one of its parent class, it is known as method overriding.</a:t>
            </a:r>
          </a:p>
        </p:txBody>
      </p:sp>
      <p:sp>
        <p:nvSpPr>
          <p:cNvPr id="5" name="Rectangle 4"/>
          <p:cNvSpPr/>
          <p:nvPr/>
        </p:nvSpPr>
        <p:spPr>
          <a:xfrm>
            <a:off x="1981200" y="2514600"/>
            <a:ext cx="4038600"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Usage of Java Method Overriding</a:t>
            </a:r>
          </a:p>
          <a:p>
            <a:pPr marL="285750" indent="-285750">
              <a:buFont typeface="Arial" pitchFamily="34" charset="0"/>
              <a:buChar char="•"/>
            </a:pPr>
            <a:r>
              <a:rPr lang="en-US">
                <a:solidFill>
                  <a:prstClr val="black"/>
                </a:solidFill>
              </a:rPr>
              <a:t>Method overriding is used to provide the specific implementation of a method which is already provided by its superclass.</a:t>
            </a:r>
          </a:p>
          <a:p>
            <a:pPr marL="285750" indent="-285750">
              <a:buFont typeface="Arial" pitchFamily="34" charset="0"/>
              <a:buChar char="•"/>
            </a:pPr>
            <a:r>
              <a:rPr lang="en-US">
                <a:solidFill>
                  <a:prstClr val="black"/>
                </a:solidFill>
              </a:rPr>
              <a:t>Method overriding is used for runtime polymorphism</a:t>
            </a:r>
          </a:p>
          <a:p>
            <a:pPr marL="285750" indent="-285750">
              <a:buFont typeface="Arial" pitchFamily="34" charset="0"/>
              <a:buChar char="•"/>
            </a:pPr>
            <a:endParaRPr lang="en-US">
              <a:solidFill>
                <a:prstClr val="black"/>
              </a:solidFill>
            </a:endParaRPr>
          </a:p>
          <a:p>
            <a:pPr/>
            <a:r>
              <a:rPr lang="en-US" b="1">
                <a:solidFill>
                  <a:prstClr val="black"/>
                </a:solidFill>
              </a:rPr>
              <a:t>Rules for Java Method Overriding</a:t>
            </a:r>
          </a:p>
          <a:p>
            <a:pPr marL="285750" indent="-285750">
              <a:buFont typeface="Arial" pitchFamily="34" charset="0"/>
              <a:buChar char="•"/>
            </a:pPr>
            <a:r>
              <a:rPr lang="en-US">
                <a:solidFill>
                  <a:prstClr val="black"/>
                </a:solidFill>
              </a:rPr>
              <a:t>The method must have the same name as in the parent class</a:t>
            </a:r>
          </a:p>
          <a:p>
            <a:pPr marL="285750" indent="-285750">
              <a:buFont typeface="Arial" pitchFamily="34" charset="0"/>
              <a:buChar char="•"/>
            </a:pPr>
            <a:r>
              <a:rPr lang="en-US">
                <a:solidFill>
                  <a:prstClr val="black"/>
                </a:solidFill>
              </a:rPr>
              <a:t>The method must have the same parameter as in the parent class.</a:t>
            </a:r>
          </a:p>
          <a:p>
            <a:pPr marL="285750" indent="-285750">
              <a:buFont typeface="Arial" pitchFamily="34" charset="0"/>
              <a:buChar char="•"/>
            </a:pPr>
            <a:r>
              <a:rPr lang="en-US">
                <a:solidFill>
                  <a:prstClr val="black"/>
                </a:solidFill>
              </a:rPr>
              <a:t>There must be an IS-A relationship (inheritance).</a:t>
            </a:r>
          </a:p>
        </p:txBody>
      </p:sp>
      <p:pic>
        <p:nvPicPr>
          <p:cNvPr id="6" name="Picture 5"/>
          <p:cNvPicPr>
            <a:picLocks noChangeAspect="1"/>
          </p:cNvPicPr>
          <p:nvPr/>
        </p:nvPicPr>
        <p:blipFill>
          <a:blip r:embed="rId2"/>
          <a:stretch>
            <a:fillRect/>
          </a:stretch>
        </p:blipFill>
        <p:spPr>
          <a:xfrm>
            <a:off x="5943601" y="2514600"/>
            <a:ext cx="4415051" cy="3882788"/>
          </a:xfrm>
          <a:prstGeom prst="rect">
            <a:avLst/>
          </a:prstGeom>
        </p:spPr>
      </p:pic>
    </p:spTree>
    <p:extLst>
      <p:ext uri="{BB962C8B-B14F-4D97-AF65-F5344CB8AC3E}">
        <p14:creationId xmlns:p14="http://schemas.microsoft.com/office/powerpoint/2010/main" val="3512345082"/>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209800" y="2362200"/>
            <a:ext cx="74676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Vehicle{  </a:t>
            </a:r>
          </a:p>
          <a:p>
            <a:pPr/>
            <a:r>
              <a:rPr lang="en-US" sz="2000">
                <a:solidFill>
                  <a:srgbClr val="00B0F0"/>
                </a:solidFill>
              </a:rPr>
              <a:t>  //defining a method  </a:t>
            </a:r>
          </a:p>
          <a:p>
            <a:pPr/>
            <a:r>
              <a:rPr lang="en-US" sz="2000">
                <a:solidFill>
                  <a:prstClr val="black"/>
                </a:solidFill>
              </a:rPr>
              <a:t>  void run(){System.out.println("Vehicle is running");}  </a:t>
            </a:r>
          </a:p>
          <a:p>
            <a:pPr/>
            <a:r>
              <a:rPr lang="en-US" sz="2000">
                <a:solidFill>
                  <a:prstClr val="black"/>
                </a:solidFill>
              </a:rPr>
              <a:t>}  </a:t>
            </a:r>
          </a:p>
          <a:p>
            <a:pPr/>
            <a:r>
              <a:rPr lang="en-US" sz="2000">
                <a:solidFill>
                  <a:srgbClr val="00B0F0"/>
                </a:solidFill>
              </a:rPr>
              <a:t>//Creating a child class  </a:t>
            </a:r>
          </a:p>
          <a:p>
            <a:pPr/>
            <a:r>
              <a:rPr lang="en-US" sz="2000">
                <a:solidFill>
                  <a:prstClr val="black"/>
                </a:solidFill>
              </a:rPr>
              <a:t>class Bike2 extends Vehicle{  </a:t>
            </a:r>
          </a:p>
          <a:p>
            <a:pPr/>
            <a:r>
              <a:rPr lang="en-US" sz="2000">
                <a:solidFill>
                  <a:prstClr val="black"/>
                </a:solidFill>
              </a:rPr>
              <a:t>  </a:t>
            </a:r>
            <a:r>
              <a:rPr lang="en-US" sz="2000">
                <a:solidFill>
                  <a:srgbClr val="00B0F0"/>
                </a:solidFill>
              </a:rPr>
              <a:t>//defining the same method as in the parent class  </a:t>
            </a:r>
          </a:p>
          <a:p>
            <a:pPr/>
            <a:r>
              <a:rPr lang="en-US" sz="2000">
                <a:solidFill>
                  <a:prstClr val="black"/>
                </a:solidFill>
              </a:rPr>
              <a:t>  void run(){System.out.println("Bike is running safely");}  </a:t>
            </a:r>
          </a:p>
          <a:p>
            <a:pPr/>
            <a:r>
              <a:rPr lang="en-US" sz="2000">
                <a:solidFill>
                  <a:prstClr val="black"/>
                </a:solidFill>
              </a:rPr>
              <a:t>  }</a:t>
            </a:r>
          </a:p>
        </p:txBody>
      </p:sp>
      <p:sp>
        <p:nvSpPr>
          <p:cNvPr id="3" name="TextBox 2"/>
          <p:cNvSpPr txBox="1"/>
          <p:nvPr/>
        </p:nvSpPr>
        <p:spPr>
          <a:xfrm>
            <a:off x="1828800" y="228600"/>
            <a:ext cx="2732608"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Method Overriding</a:t>
            </a:r>
          </a:p>
        </p:txBody>
      </p:sp>
      <p:sp>
        <p:nvSpPr>
          <p:cNvPr id="2" name="Rectangle 1"/>
          <p:cNvSpPr/>
          <p:nvPr/>
        </p:nvSpPr>
        <p:spPr>
          <a:xfrm>
            <a:off x="1905000" y="762000"/>
            <a:ext cx="838200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If subclass (child class) has the same method as declared in the parent class, it is known as method overriding in Java.</a:t>
            </a:r>
          </a:p>
          <a:p>
            <a:pPr/>
            <a:endParaRPr lang="en-US">
              <a:solidFill>
                <a:prstClr val="black"/>
              </a:solidFill>
            </a:endParaRPr>
          </a:p>
          <a:p>
            <a:pPr/>
            <a:r>
              <a:rPr lang="en-US">
                <a:solidFill>
                  <a:prstClr val="black"/>
                </a:solidFill>
              </a:rPr>
              <a:t>In other words, If a subclass provides the specific implementation of the method that has been declared by one of its parent class, it is known as method overriding.</a:t>
            </a:r>
          </a:p>
        </p:txBody>
      </p:sp>
      <p:sp>
        <p:nvSpPr>
          <p:cNvPr id="5" name="Rectangle 4"/>
          <p:cNvSpPr/>
          <p:nvPr/>
        </p:nvSpPr>
        <p:spPr>
          <a:xfrm>
            <a:off x="6248400" y="4953000"/>
            <a:ext cx="4572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OverrideMain</a:t>
            </a:r>
            <a:endParaRPr lang="en-US">
              <a:solidFill>
                <a:prstClr val="black"/>
              </a:solidFill>
            </a:endParaRPr>
          </a:p>
          <a:p>
            <a:pPr/>
            <a:r>
              <a:rPr lang="en-US">
                <a:solidFill>
                  <a:prstClr val="black"/>
                </a:solidFill>
              </a:rPr>
              <a:t>  public static void main(String args[]){  </a:t>
            </a:r>
          </a:p>
          <a:p>
            <a:pPr/>
            <a:r>
              <a:rPr lang="en-US">
                <a:solidFill>
                  <a:prstClr val="black"/>
                </a:solidFill>
              </a:rPr>
              <a:t>  Bike2 obj = new Bike2();//creating object  </a:t>
            </a:r>
          </a:p>
          <a:p>
            <a:pPr/>
            <a:r>
              <a:rPr lang="en-US">
                <a:solidFill>
                  <a:prstClr val="black"/>
                </a:solidFill>
              </a:rPr>
              <a:t>  obj.run();//calling method  </a:t>
            </a:r>
          </a:p>
          <a:p>
            <a:pPr/>
            <a:r>
              <a:rPr lang="en-US">
                <a:solidFill>
                  <a:prstClr val="black"/>
                </a:solidFill>
              </a:rPr>
              <a:t>  }  </a:t>
            </a:r>
          </a:p>
          <a:p>
            <a:pPr/>
            <a:r>
              <a:rPr lang="en-US">
                <a:solidFill>
                  <a:prstClr val="black"/>
                </a:solidFill>
              </a:rPr>
              <a:t>}  </a:t>
            </a:r>
          </a:p>
        </p:txBody>
      </p:sp>
    </p:spTree>
    <p:extLst>
      <p:ext uri="{BB962C8B-B14F-4D97-AF65-F5344CB8AC3E}">
        <p14:creationId xmlns:p14="http://schemas.microsoft.com/office/powerpoint/2010/main" val="2953007374"/>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smtClean="0"/>
              <a:t>	</a:t>
            </a:r>
            <a:r>
              <a:rPr lang="en-US" sz="2400" b="1" smtClean="0"/>
              <a:t>Presented By</a:t>
            </a:r>
            <a:r>
              <a:rPr lang="en-US" sz="2900" smtClean="0"/>
              <a:t>	</a:t>
            </a:r>
            <a:r>
              <a:rPr lang="en-US" smtClean="0"/>
              <a:t>			       </a:t>
            </a:r>
            <a:r>
              <a:rPr lang="en-US" sz="2800" err="1" smtClean="0"/>
              <a:t>Sudeshna Kundu (Mondal)</a:t>
            </a:r>
            <a:endParaRPr lang="en-US" sz="2800"/>
          </a:p>
        </p:txBody>
      </p:sp>
      <p:sp>
        <p:nvSpPr>
          <p:cNvPr id="2" name="Title 1"/>
          <p:cNvSpPr>
            <a:spLocks noGrp="1"/>
          </p:cNvSpPr>
          <p:nvPr>
            <p:ph type="ctrTitle"/>
          </p:nvPr>
        </p:nvSpPr>
        <p:spPr/>
        <p:txBody>
          <a:bodyPr/>
          <a:lstStyle>
            <a:defPPr/>
          </a:lstStyle>
          <a:p>
            <a:pPr/>
            <a:r>
              <a:rPr lang="en-US" smtClean="0"/>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Tree>
    <p:extLst>
      <p:ext uri="{BB962C8B-B14F-4D97-AF65-F5344CB8AC3E}">
        <p14:creationId xmlns:p14="http://schemas.microsoft.com/office/powerpoint/2010/main" val="3859901023"/>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828800" y="304800"/>
            <a:ext cx="7772400" cy="1143000"/>
          </a:xfrm>
        </p:spPr>
        <p:txBody>
          <a:bodyPr>
            <a:normAutofit fontScale="90000"/>
          </a:bodyPr>
          <a:lstStyle>
            <a:defPPr/>
          </a:lstStyle>
          <a:p>
            <a:r>
              <a:rPr lang="en-US"/>
              <a:t>Super Keyword in Java</a:t>
            </a:r>
            <a:br>
              <a:rPr lang="en-US"/>
            </a:br>
            <a:endParaRPr lang="en-US"/>
          </a:p>
        </p:txBody>
      </p:sp>
      <p:sp>
        <p:nvSpPr>
          <p:cNvPr id="3" name="Content Placeholder 2"/>
          <p:cNvSpPr>
            <a:spLocks noGrp="1"/>
          </p:cNvSpPr>
          <p:nvPr>
            <p:ph sz="quarter" idx="1"/>
          </p:nvPr>
        </p:nvSpPr>
        <p:spPr>
          <a:xfrm>
            <a:off x="1447800" y="4191000"/>
            <a:ext cx="9448800" cy="1371600"/>
          </a:xfrm>
        </p:spPr>
        <p:txBody>
          <a:bodyPr>
            <a:normAutofit fontScale="92500" lnSpcReduction="10000"/>
          </a:bodyPr>
          <a:lstStyle>
            <a:defPPr/>
          </a:lstStyle>
          <a:p>
            <a:r>
              <a:rPr lang="en-US" sz="2000"/>
              <a:t>The super keyword in Java is a reference variable which is used to refer immediate parent class object.</a:t>
            </a:r>
          </a:p>
          <a:p>
            <a:endParaRPr lang="en-US" sz="2000"/>
          </a:p>
          <a:p>
            <a:r>
              <a:rPr lang="en-US" sz="2000"/>
              <a:t>Whenever you create the instance of subclass, an instance of parent class is created implicitly which is referred by super reference variable.</a:t>
            </a:r>
          </a:p>
          <a:p>
            <a:endParaRPr lang="en-US" sz="2000"/>
          </a:p>
        </p:txBody>
      </p:sp>
      <p:pic>
        <p:nvPicPr>
          <p:cNvPr id="4" name="Picture 3"/>
          <p:cNvPicPr>
            <a:picLocks noChangeAspect="1"/>
          </p:cNvPicPr>
          <p:nvPr/>
        </p:nvPicPr>
        <p:blipFill>
          <a:blip r:embed="rId2"/>
          <a:srcRect l="17164" t="32653" r="40858" b="40867"/>
          <a:stretch>
            <a:fillRect/>
          </a:stretch>
        </p:blipFill>
        <p:spPr>
          <a:xfrm>
            <a:off x="914400" y="1371600"/>
            <a:ext cx="6934200" cy="2362200"/>
          </a:xfrm>
          <a:prstGeom prst="rect">
            <a:avLst/>
          </a:prstGeom>
        </p:spPr>
      </p:pic>
    </p:spTree>
    <p:extLst>
      <p:ext uri="{BB962C8B-B14F-4D97-AF65-F5344CB8AC3E}">
        <p14:creationId xmlns:p14="http://schemas.microsoft.com/office/powerpoint/2010/main" val="3829897385"/>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828800" y="304800"/>
            <a:ext cx="7772400" cy="1143000"/>
          </a:xfrm>
        </p:spPr>
        <p:txBody>
          <a:bodyPr>
            <a:normAutofit fontScale="90000"/>
          </a:bodyPr>
          <a:lstStyle>
            <a:defPPr/>
          </a:lstStyle>
          <a:p>
            <a:r>
              <a:rPr lang="en-US"/>
              <a:t>Super Keyword in Java</a:t>
            </a:r>
            <a:br>
              <a:rPr lang="en-US"/>
            </a:br>
            <a:endParaRPr lang="en-US"/>
          </a:p>
        </p:txBody>
      </p:sp>
      <p:graphicFrame>
        <p:nvGraphicFramePr>
          <p:cNvPr id="7" name="Content Placeholder 6"/>
          <p:cNvGraphicFramePr>
            <a:graphicFrameLocks noGrp="1"/>
          </p:cNvGraphicFramePr>
          <p:nvPr>
            <p:ph sz="quarter" idx="1"/>
            <p:extLst/>
          </p:nvPr>
        </p:nvGraphicFramePr>
        <p:xfrm>
          <a:off x="1219200" y="1447800"/>
          <a:ext cx="10363200" cy="4953000"/>
        </p:xfrm>
        <a:graphic>
          <a:graphicData uri="http://schemas.openxmlformats.org/drawingml/2006/table">
            <a:tbl>
              <a:tblPr firstRow="1" bandRow="1">
                <a:tableStyleId>{F5AB1C69-6EDB-4FF4-983F-18BD219EF322}</a:tableStyleId>
              </a:tblPr>
              <a:tblGrid>
                <a:gridCol w="5181600"/>
                <a:gridCol w="5181600"/>
              </a:tblGrid>
              <a:tr h="748709">
                <a:tc>
                  <a:txBody>
                    <a:bodyPr vert="horz" wrap="square"/>
                    <a:lstStyle>
                      <a:defPPr/>
                    </a:lstStyle>
                    <a:p>
                      <a:pPr/>
                      <a:r>
                        <a:rPr lang="en-US" sz="2000" smtClean="0"/>
                        <a:t>Base</a:t>
                      </a:r>
                      <a:r>
                        <a:rPr lang="en-US" sz="2000" baseline="0" smtClean="0"/>
                        <a:t> Class</a:t>
                      </a:r>
                      <a:endParaRPr lang="en-US" sz="2000"/>
                    </a:p>
                  </a:txBody>
                  <a:tcPr/>
                </a:tc>
                <a:tc>
                  <a:txBody>
                    <a:bodyPr vert="horz" wrap="square"/>
                    <a:lstStyle>
                      <a:defPPr/>
                    </a:lstStyle>
                    <a:p>
                      <a:pPr/>
                      <a:r>
                        <a:rPr lang="en-US" sz="2000" smtClean="0"/>
                        <a:t>Derived class</a:t>
                      </a:r>
                      <a:endParaRPr lang="en-US" sz="2000"/>
                    </a:p>
                  </a:txBody>
                  <a:tcPr/>
                </a:tc>
              </a:tr>
              <a:tr h="4204291">
                <a:tc>
                  <a:txBody>
                    <a:bodyPr vert="horz" wrap="square"/>
                    <a:lstStyle>
                      <a:defPPr/>
                    </a:lstStyle>
                    <a:p>
                      <a:pPr marL="285750" indent="-285750">
                        <a:buFont typeface="Arial" pitchFamily="34" charset="0"/>
                        <a:buChar char="•"/>
                      </a:pPr>
                      <a:r>
                        <a:rPr lang="en-US" sz="2000" smtClean="0"/>
                        <a:t>Variables</a:t>
                      </a:r>
                    </a:p>
                    <a:p>
                      <a:pPr marL="285750" indent="-285750">
                        <a:buFont typeface="Arial" pitchFamily="34" charset="0"/>
                        <a:buChar char="•"/>
                      </a:pPr>
                      <a:r>
                        <a:rPr lang="en-US" sz="2000" smtClean="0"/>
                        <a:t>Methods</a:t>
                      </a:r>
                    </a:p>
                    <a:p>
                      <a:pPr/>
                      <a:endParaRPr lang="en-US" sz="2000" smtClean="0"/>
                    </a:p>
                    <a:p>
                      <a:pPr/>
                      <a:endParaRPr lang="en-US" sz="2000" smtClean="0"/>
                    </a:p>
                    <a:p>
                      <a:pPr/>
                      <a:endParaRPr lang="en-US" sz="2000" smtClean="0"/>
                    </a:p>
                    <a:p>
                      <a:pPr/>
                      <a:endParaRPr lang="en-US" sz="2000" smtClean="0"/>
                    </a:p>
                    <a:p>
                      <a:pPr/>
                      <a:endParaRPr lang="en-US" sz="2000"/>
                    </a:p>
                  </a:txBody>
                  <a:tcPr/>
                </a:tc>
                <a:tc>
                  <a:txBody>
                    <a:bodyPr vert="horz" wrap="square"/>
                    <a:lstStyle>
                      <a:defPPr/>
                    </a:lstStyle>
                    <a:p>
                      <a:pPr marL="285750" indent="-285750">
                        <a:buFont typeface="Arial" pitchFamily="34" charset="0"/>
                        <a:buChar char="•"/>
                      </a:pPr>
                      <a:r>
                        <a:rPr lang="en-US" sz="2000" smtClean="0"/>
                        <a:t>Variables with same name</a:t>
                      </a:r>
                    </a:p>
                    <a:p>
                      <a:pPr marL="285750" indent="-285750">
                        <a:buFont typeface="Arial" pitchFamily="34" charset="0"/>
                        <a:buChar char="•"/>
                      </a:pPr>
                      <a:r>
                        <a:rPr lang="en-US" sz="2000" smtClean="0"/>
                        <a:t>Methods with same name</a:t>
                      </a:r>
                    </a:p>
                    <a:p>
                      <a:pPr marL="285750" indent="-285750">
                        <a:buFont typeface="Arial" pitchFamily="34" charset="0"/>
                        <a:buChar char="•"/>
                      </a:pPr>
                      <a:endParaRPr lang="en-US" sz="2000" smtClean="0"/>
                    </a:p>
                    <a:p>
                      <a:pPr marL="285750" indent="-285750">
                        <a:buFont typeface="Arial" pitchFamily="34" charset="0"/>
                        <a:buChar char="•"/>
                      </a:pPr>
                      <a:endParaRPr lang="en-US" sz="2000" smtClean="0"/>
                    </a:p>
                  </a:txBody>
                  <a:tcPr/>
                </a:tc>
              </a:tr>
            </a:tbl>
          </a:graphicData>
        </a:graphic>
      </p:graphicFrame>
      <p:sp>
        <p:nvSpPr>
          <p:cNvPr id="8" name="Right Brace 7"/>
          <p:cNvSpPr/>
          <p:nvPr/>
        </p:nvSpPr>
        <p:spPr>
          <a:xfrm>
            <a:off x="2514600" y="2286000"/>
            <a:ext cx="381000" cy="45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Perpetua"/>
                <a:ea typeface="Arial" pitchFamily="34" charset="0"/>
                <a:cs typeface="Arial" pitchFamily="34" charset="0"/>
                <a:sym typeface="Wingdings"/>
              </a:defRPr>
            </a:lvl9pPr>
          </a:lstStyle>
          <a:p>
            <a:pPr algn="ctr"/>
            <a:endParaRPr lang="en-US">
              <a:solidFill>
                <a:prstClr val="black"/>
              </a:solidFill>
            </a:endParaRPr>
          </a:p>
        </p:txBody>
      </p:sp>
      <p:cxnSp>
        <p:nvCxnSpPr>
          <p:cNvPr id="10" name="Straight Arrow Connector 9"/>
          <p:cNvCxnSpPr/>
          <p:nvPr/>
        </p:nvCxnSpPr>
        <p:spPr>
          <a:xfrm>
            <a:off x="2819400" y="2438400"/>
            <a:ext cx="38862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858000" y="2971800"/>
            <a:ext cx="2324098"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super keyword</a:t>
            </a:r>
          </a:p>
          <a:p>
            <a:pPr/>
            <a:r>
              <a:rPr lang="en-US" err="1">
                <a:solidFill>
                  <a:prstClr val="black"/>
                </a:solidFill>
              </a:rPr>
              <a:t>super.variable (Base class)</a:t>
            </a:r>
          </a:p>
          <a:p>
            <a:pPr/>
            <a:r>
              <a:rPr lang="en-US" err="1">
                <a:solidFill>
                  <a:prstClr val="black"/>
                </a:solidFill>
              </a:rPr>
              <a:t>super.method (Base class)</a:t>
            </a:r>
            <a:endParaRPr lang="en-US">
              <a:solidFill>
                <a:prstClr val="black"/>
              </a:solidFill>
            </a:endParaRPr>
          </a:p>
        </p:txBody>
      </p:sp>
      <p:sp>
        <p:nvSpPr>
          <p:cNvPr id="14" name="TextBox 13"/>
          <p:cNvSpPr txBox="1"/>
          <p:nvPr/>
        </p:nvSpPr>
        <p:spPr>
          <a:xfrm>
            <a:off x="1676400" y="3962400"/>
            <a:ext cx="1302023" cy="203132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a:t>
            </a:r>
          </a:p>
          <a:p>
            <a:pPr/>
            <a:r>
              <a:rPr lang="en-US">
                <a:solidFill>
                  <a:prstClr val="black"/>
                </a:solidFill>
              </a:rPr>
              <a:t>a=20;</a:t>
            </a:r>
          </a:p>
          <a:p>
            <a:pPr/>
            <a:r>
              <a:rPr lang="en-US">
                <a:solidFill>
                  <a:prstClr val="black"/>
                </a:solidFill>
              </a:rPr>
              <a:t>void display()</a:t>
            </a:r>
          </a:p>
          <a:p>
            <a:pPr/>
            <a:r>
              <a:rPr lang="en-US">
                <a:solidFill>
                  <a:prstClr val="black"/>
                </a:solidFill>
              </a:rPr>
              <a:t>{</a:t>
            </a:r>
          </a:p>
          <a:p>
            <a:pPr/>
            <a:endParaRPr lang="en-US">
              <a:solidFill>
                <a:prstClr val="black"/>
              </a:solidFill>
            </a:endParaRPr>
          </a:p>
          <a:p>
            <a:pPr/>
            <a:endParaRPr lang="en-US">
              <a:solidFill>
                <a:prstClr val="black"/>
              </a:solidFill>
            </a:endParaRPr>
          </a:p>
          <a:p>
            <a:pPr/>
            <a:r>
              <a:rPr lang="en-US">
                <a:solidFill>
                  <a:prstClr val="black"/>
                </a:solidFill>
              </a:rPr>
              <a:t>}</a:t>
            </a:r>
          </a:p>
        </p:txBody>
      </p:sp>
      <p:sp>
        <p:nvSpPr>
          <p:cNvPr id="15" name="TextBox 14"/>
          <p:cNvSpPr txBox="1"/>
          <p:nvPr/>
        </p:nvSpPr>
        <p:spPr>
          <a:xfrm>
            <a:off x="6934200" y="3962400"/>
            <a:ext cx="1529586" cy="252376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a:t>
            </a:r>
          </a:p>
          <a:p>
            <a:pPr/>
            <a:r>
              <a:rPr lang="en-US" sz="2000">
                <a:solidFill>
                  <a:prstClr val="black"/>
                </a:solidFill>
              </a:rPr>
              <a:t>a=10;</a:t>
            </a:r>
          </a:p>
          <a:p>
            <a:pPr/>
            <a:r>
              <a:rPr lang="en-US" sz="2000">
                <a:solidFill>
                  <a:prstClr val="black"/>
                </a:solidFill>
              </a:rPr>
              <a:t>void display()</a:t>
            </a:r>
          </a:p>
          <a:p>
            <a:pPr/>
            <a:r>
              <a:rPr lang="en-US" sz="2000">
                <a:solidFill>
                  <a:prstClr val="black"/>
                </a:solidFill>
              </a:rPr>
              <a:t>{</a:t>
            </a:r>
          </a:p>
          <a:p>
            <a:pPr/>
            <a:r>
              <a:rPr lang="en-US" sz="2000" err="1">
                <a:solidFill>
                  <a:prstClr val="black"/>
                </a:solidFill>
              </a:rPr>
              <a:t>super.a</a:t>
            </a:r>
            <a:endParaRPr lang="en-US" sz="2000">
              <a:solidFill>
                <a:prstClr val="black"/>
              </a:solidFill>
            </a:endParaRPr>
          </a:p>
          <a:p>
            <a:pPr/>
            <a:r>
              <a:rPr lang="en-US" sz="2000" err="1">
                <a:solidFill>
                  <a:prstClr val="black"/>
                </a:solidFill>
              </a:rPr>
              <a:t>super.display()</a:t>
            </a:r>
            <a:endParaRPr lang="en-US" sz="2000">
              <a:solidFill>
                <a:prstClr val="black"/>
              </a:solidFill>
            </a:endParaRPr>
          </a:p>
          <a:p>
            <a:pPr/>
            <a:endParaRPr lang="en-US" sz="2000">
              <a:solidFill>
                <a:prstClr val="black"/>
              </a:solidFill>
            </a:endParaRPr>
          </a:p>
          <a:p>
            <a:pPr/>
            <a:r>
              <a:rPr lang="en-US" sz="2000">
                <a:solidFill>
                  <a:prstClr val="black"/>
                </a:solidFill>
              </a:rPr>
              <a:t>}</a:t>
            </a:r>
          </a:p>
        </p:txBody>
      </p:sp>
      <p:cxnSp>
        <p:nvCxnSpPr>
          <p:cNvPr id="19" name="Straight Arrow Connector 18"/>
          <p:cNvCxnSpPr/>
          <p:nvPr/>
        </p:nvCxnSpPr>
        <p:spPr>
          <a:xfrm flipH="1" flipV="1">
            <a:off x="2590800" y="4419600"/>
            <a:ext cx="4191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971800" y="4876800"/>
            <a:ext cx="388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82911"/>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828800" y="304800"/>
            <a:ext cx="7772400" cy="1143000"/>
          </a:xfrm>
        </p:spPr>
        <p:txBody>
          <a:bodyPr>
            <a:normAutofit fontScale="90000"/>
          </a:bodyPr>
          <a:lstStyle>
            <a:defPPr/>
          </a:lstStyle>
          <a:p>
            <a:r>
              <a:rPr lang="en-US"/>
              <a:t>Super Keyword in Java</a:t>
            </a:r>
            <a:br>
              <a:rPr lang="en-US"/>
            </a:br>
            <a:endParaRPr lang="en-US"/>
          </a:p>
        </p:txBody>
      </p:sp>
      <p:sp>
        <p:nvSpPr>
          <p:cNvPr id="3" name="Content Placeholder 2"/>
          <p:cNvSpPr>
            <a:spLocks noGrp="1"/>
          </p:cNvSpPr>
          <p:nvPr>
            <p:ph sz="quarter" idx="1"/>
          </p:nvPr>
        </p:nvSpPr>
        <p:spPr>
          <a:xfrm>
            <a:off x="1828800" y="990600"/>
            <a:ext cx="4572000" cy="4615218"/>
          </a:xfrm>
        </p:spPr>
        <p:txBody>
          <a:bodyPr>
            <a:normAutofit fontScale="92500" lnSpcReduction="10000"/>
          </a:bodyPr>
          <a:lstStyle>
            <a:defPPr/>
          </a:lstStyle>
          <a:p>
            <a:r>
              <a:rPr lang="en-US" sz="2000"/>
              <a:t>The super keyword in Java is a reference variable which is used to refer immediate parent class object.</a:t>
            </a:r>
          </a:p>
          <a:p>
            <a:endParaRPr lang="en-US" sz="2000"/>
          </a:p>
          <a:p>
            <a:r>
              <a:rPr lang="en-US" sz="2000"/>
              <a:t>Whenever you create the instance of subclass, an instance of parent class is created implicitly which is referred by super reference variable.</a:t>
            </a:r>
          </a:p>
          <a:p>
            <a:endParaRPr lang="en-US" sz="2000"/>
          </a:p>
          <a:p>
            <a:r>
              <a:rPr lang="en-US" sz="2000" b="1"/>
              <a:t>Usage of Java super Keyword</a:t>
            </a:r>
          </a:p>
          <a:p>
            <a:pPr lvl="1"/>
            <a:r>
              <a:rPr lang="en-US" sz="2000"/>
              <a:t>super can be used to refer immediate parent class instance variable.</a:t>
            </a:r>
          </a:p>
          <a:p>
            <a:pPr lvl="1"/>
            <a:r>
              <a:rPr lang="en-US" sz="2000"/>
              <a:t>super can be used to invoke immediate parent class method.</a:t>
            </a:r>
          </a:p>
          <a:p>
            <a:pPr lvl="1"/>
            <a:r>
              <a:rPr lang="en-US" sz="2000"/>
              <a:t>super() can be used to invoke immediate parent class constructor.</a:t>
            </a:r>
          </a:p>
        </p:txBody>
      </p:sp>
      <p:pic>
        <p:nvPicPr>
          <p:cNvPr id="1026" name="Picture 2" descr="Usage of Java Super keywor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82981" y="990600"/>
            <a:ext cx="3584969"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44370"/>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p:cNvSpPr txBox="1"/>
          <p:nvPr/>
        </p:nvSpPr>
        <p:spPr>
          <a:xfrm>
            <a:off x="3200401" y="228600"/>
            <a:ext cx="722197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super to refer immediate parent class instance variable</a:t>
            </a:r>
          </a:p>
        </p:txBody>
      </p:sp>
      <p:sp>
        <p:nvSpPr>
          <p:cNvPr id="5" name="Rectangle 4"/>
          <p:cNvSpPr/>
          <p:nvPr/>
        </p:nvSpPr>
        <p:spPr>
          <a:xfrm>
            <a:off x="2209800" y="1752601"/>
            <a:ext cx="7086600"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Animal{  </a:t>
            </a:r>
          </a:p>
          <a:p>
            <a:pPr/>
            <a:r>
              <a:rPr lang="en-US">
                <a:solidFill>
                  <a:prstClr val="black"/>
                </a:solidFill>
              </a:rPr>
              <a:t>String color="white";  </a:t>
            </a:r>
          </a:p>
          <a:p>
            <a:pPr/>
            <a:r>
              <a:rPr lang="en-US">
                <a:solidFill>
                  <a:prstClr val="black"/>
                </a:solidFill>
              </a:rPr>
              <a:t>}  </a:t>
            </a:r>
          </a:p>
          <a:p>
            <a:pPr/>
            <a:r>
              <a:rPr lang="en-US">
                <a:solidFill>
                  <a:prstClr val="black"/>
                </a:solidFill>
              </a:rPr>
              <a:t>class Dog extends Animal{  </a:t>
            </a:r>
          </a:p>
          <a:p>
            <a:pPr/>
            <a:r>
              <a:rPr lang="en-US">
                <a:solidFill>
                  <a:prstClr val="black"/>
                </a:solidFill>
              </a:rPr>
              <a:t>String color="black";  </a:t>
            </a:r>
          </a:p>
          <a:p>
            <a:pPr/>
            <a:r>
              <a:rPr lang="en-US">
                <a:solidFill>
                  <a:prstClr val="black"/>
                </a:solidFill>
              </a:rPr>
              <a:t>void printColor(){  </a:t>
            </a:r>
          </a:p>
          <a:p>
            <a:pPr/>
            <a:r>
              <a:rPr lang="en-US" err="1">
                <a:solidFill>
                  <a:prstClr val="black"/>
                </a:solidFill>
              </a:rPr>
              <a:t>System.out.println(color);//prints color of Dog class  </a:t>
            </a:r>
          </a:p>
          <a:p>
            <a:pPr/>
            <a:r>
              <a:rPr lang="en-US" err="1">
                <a:solidFill>
                  <a:prstClr val="black"/>
                </a:solidFill>
              </a:rPr>
              <a:t>System.out.println(super.color);//prints color of Animal class  </a:t>
            </a:r>
          </a:p>
          <a:p>
            <a:pPr/>
            <a:r>
              <a:rPr lang="en-US">
                <a:solidFill>
                  <a:prstClr val="black"/>
                </a:solidFill>
              </a:rPr>
              <a:t>}  </a:t>
            </a:r>
          </a:p>
          <a:p>
            <a:pPr/>
            <a:r>
              <a:rPr lang="en-US">
                <a:solidFill>
                  <a:prstClr val="black"/>
                </a:solidFill>
              </a:rPr>
              <a:t>}  </a:t>
            </a:r>
          </a:p>
          <a:p>
            <a:pPr/>
            <a:r>
              <a:rPr lang="en-US">
                <a:solidFill>
                  <a:prstClr val="black"/>
                </a:solidFill>
              </a:rPr>
              <a:t>class TestSuper1{  </a:t>
            </a:r>
          </a:p>
          <a:p>
            <a:pPr/>
            <a:r>
              <a:rPr lang="en-US">
                <a:solidFill>
                  <a:prstClr val="black"/>
                </a:solidFill>
              </a:rPr>
              <a:t>public static void main(String args[]){  </a:t>
            </a:r>
          </a:p>
          <a:p>
            <a:pPr/>
            <a:r>
              <a:rPr lang="en-US">
                <a:solidFill>
                  <a:prstClr val="black"/>
                </a:solidFill>
              </a:rPr>
              <a:t>Dog d=new Dog();  </a:t>
            </a:r>
          </a:p>
          <a:p>
            <a:pPr/>
            <a:r>
              <a:rPr lang="en-US" err="1">
                <a:solidFill>
                  <a:prstClr val="black"/>
                </a:solidFill>
              </a:rPr>
              <a:t>d.printColor();  </a:t>
            </a:r>
          </a:p>
          <a:p>
            <a:pPr/>
            <a:r>
              <a:rPr lang="en-US">
                <a:solidFill>
                  <a:prstClr val="black"/>
                </a:solidFill>
              </a:rPr>
              <a:t>}} </a:t>
            </a:r>
          </a:p>
        </p:txBody>
      </p:sp>
      <p:sp>
        <p:nvSpPr>
          <p:cNvPr id="6" name="Rectangle 5"/>
          <p:cNvSpPr/>
          <p:nvPr/>
        </p:nvSpPr>
        <p:spPr>
          <a:xfrm>
            <a:off x="5181600" y="990600"/>
            <a:ext cx="4572000" cy="923330"/>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We can use super keyword to access the data member or field of parent class. It is used if parent class and child class have same fields.</a:t>
            </a:r>
          </a:p>
        </p:txBody>
      </p:sp>
    </p:spTree>
    <p:extLst>
      <p:ext uri="{BB962C8B-B14F-4D97-AF65-F5344CB8AC3E}">
        <p14:creationId xmlns:p14="http://schemas.microsoft.com/office/powerpoint/2010/main" val="3850016604"/>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Book</a:t>
            </a:r>
          </a:p>
        </p:txBody>
      </p:sp>
      <p:sp>
        <p:nvSpPr>
          <p:cNvPr id="3" name="Content Placeholder 2"/>
          <p:cNvSpPr>
            <a:spLocks noGrp="1"/>
          </p:cNvSpPr>
          <p:nvPr>
            <p:ph idx="1"/>
          </p:nvPr>
        </p:nvSpPr>
        <p:spPr/>
        <p:txBody>
          <a:bodyPr/>
          <a:lstStyle>
            <a:defPPr/>
          </a:lstStyle>
          <a:p>
            <a:pPr/>
            <a:r>
              <a:rPr lang="en-US" b="1"/>
              <a:t>Java - The Complete Reference, </a:t>
            </a:r>
          </a:p>
          <a:p>
            <a:pPr lvl="1"/>
            <a:r>
              <a:rPr lang="en-US"/>
              <a:t>Author – Herbert Schildt</a:t>
            </a:r>
            <a:endParaRPr lang="en-US"/>
          </a:p>
          <a:p>
            <a:pPr lvl="1"/>
            <a:r>
              <a:rPr lang="en-US"/>
              <a:t>Latest Edition – 11th Edition</a:t>
            </a:r>
          </a:p>
          <a:p>
            <a:pPr lvl="1"/>
            <a:r>
              <a:rPr lang="en-US"/>
              <a:t>Publisher – McGraw Hill Education</a:t>
            </a:r>
          </a:p>
        </p:txBody>
      </p:sp>
    </p:spTree>
    <p:extLst>
      <p:ext uri="{BB962C8B-B14F-4D97-AF65-F5344CB8AC3E}">
        <p14:creationId xmlns:p14="http://schemas.microsoft.com/office/powerpoint/2010/main" val="2378702879"/>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1660926" y="2131050"/>
            <a:ext cx="8298288" cy="32932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0" i="0">
                <a:solidFill>
                  <a:schemeClr val="tx1">
                    <a:lumMod val="95000"/>
                    <a:lumOff val="5000"/>
                  </a:schemeClr>
                </a:solidFill>
                <a:effectLst/>
              </a:rPr>
              <a:t>1) </a:t>
            </a:r>
            <a:r>
              <a:rPr lang="en-US" sz="1600" b="1" i="0">
                <a:solidFill>
                  <a:schemeClr val="tx1">
                    <a:lumMod val="95000"/>
                    <a:lumOff val="5000"/>
                  </a:schemeClr>
                </a:solidFill>
                <a:effectLst/>
              </a:rPr>
              <a:t>James Gosling, Mike Sheridan</a:t>
            </a:r>
            <a:r>
              <a:rPr lang="en-US" sz="1600" b="0" i="0">
                <a:solidFill>
                  <a:schemeClr val="tx1">
                    <a:lumMod val="95000"/>
                    <a:lumOff val="5000"/>
                  </a:schemeClr>
                </a:solidFill>
                <a:effectLst/>
              </a:rPr>
              <a:t>, and </a:t>
            </a:r>
            <a:r>
              <a:rPr lang="en-US" sz="1600" b="1" i="0">
                <a:solidFill>
                  <a:schemeClr val="tx1">
                    <a:lumMod val="95000"/>
                    <a:lumOff val="5000"/>
                  </a:schemeClr>
                </a:solidFill>
                <a:effectLst/>
              </a:rPr>
              <a:t>Patrick Naughton</a:t>
            </a:r>
            <a:r>
              <a:rPr lang="en-US" sz="1600" b="0" i="0">
                <a:solidFill>
                  <a:schemeClr val="tx1">
                    <a:lumMod val="95000"/>
                    <a:lumOff val="5000"/>
                  </a:schemeClr>
                </a:solidFill>
                <a:effectLst/>
              </a:rPr>
              <a:t> initiated the Java language project in June 1991. The small team of sun engineers called </a:t>
            </a:r>
            <a:r>
              <a:rPr lang="en-US" sz="1600" b="1" i="0">
                <a:solidFill>
                  <a:schemeClr val="tx1">
                    <a:lumMod val="95000"/>
                    <a:lumOff val="5000"/>
                  </a:schemeClr>
                </a:solidFill>
                <a:effectLst/>
              </a:rPr>
              <a:t>Green Team</a:t>
            </a:r>
            <a:r>
              <a:rPr lang="en-US" sz="1600" b="0" i="0">
                <a:solidFill>
                  <a:schemeClr val="tx1">
                    <a:lumMod val="95000"/>
                    <a:lumOff val="5000"/>
                  </a:schemeClr>
                </a:solidFill>
                <a:effectLst/>
              </a:rPr>
              <a:t>.</a:t>
            </a:r>
          </a:p>
          <a:p>
            <a:pPr/>
            <a:endParaRPr lang="en-US" sz="1600" b="0" i="0">
              <a:solidFill>
                <a:schemeClr val="tx1">
                  <a:lumMod val="95000"/>
                  <a:lumOff val="5000"/>
                </a:schemeClr>
              </a:solidFill>
              <a:effectLst/>
            </a:endParaRPr>
          </a:p>
          <a:p>
            <a:pPr/>
            <a:r>
              <a:rPr lang="en-US" sz="1600" b="0" i="0">
                <a:solidFill>
                  <a:schemeClr val="tx1">
                    <a:lumMod val="95000"/>
                    <a:lumOff val="5000"/>
                  </a:schemeClr>
                </a:solidFill>
                <a:effectLst/>
              </a:rPr>
              <a:t>2) Initially designed for small, </a:t>
            </a:r>
            <a:r>
              <a:rPr lang="en-US" sz="1600" b="0" i="0" strike="noStrike">
                <a:solidFill>
                  <a:schemeClr val="tx1">
                    <a:lumMod val="95000"/>
                    <a:lumOff val="5000"/>
                  </a:schemeClr>
                </a:solidFill>
                <a:effectLst/>
              </a:rPr>
              <a:t>embedded systems</a:t>
            </a:r>
            <a:r>
              <a:rPr lang="en-US" sz="1600" b="0" i="0">
                <a:solidFill>
                  <a:schemeClr val="tx1">
                    <a:lumMod val="95000"/>
                    <a:lumOff val="5000"/>
                  </a:schemeClr>
                </a:solidFill>
                <a:effectLst/>
              </a:rPr>
              <a:t> in electronic appliances like set-top boxes.</a:t>
            </a:r>
          </a:p>
          <a:p>
            <a:pPr/>
            <a:endParaRPr lang="en-US" sz="1600" b="0" i="0">
              <a:solidFill>
                <a:schemeClr val="tx1">
                  <a:lumMod val="95000"/>
                  <a:lumOff val="5000"/>
                </a:schemeClr>
              </a:solidFill>
              <a:effectLst/>
            </a:endParaRPr>
          </a:p>
          <a:p>
            <a:pPr/>
            <a:r>
              <a:rPr lang="en-US" sz="1600" b="0" i="0">
                <a:solidFill>
                  <a:schemeClr val="tx1">
                    <a:lumMod val="95000"/>
                    <a:lumOff val="5000"/>
                  </a:schemeClr>
                </a:solidFill>
                <a:effectLst/>
              </a:rPr>
              <a:t>3) Firstly, it was called </a:t>
            </a:r>
            <a:r>
              <a:rPr lang="en-US" sz="1600" b="1" i="0">
                <a:solidFill>
                  <a:schemeClr val="tx1">
                    <a:lumMod val="95000"/>
                    <a:lumOff val="5000"/>
                  </a:schemeClr>
                </a:solidFill>
                <a:effectLst/>
              </a:rPr>
              <a:t>"Greentalk"</a:t>
            </a:r>
            <a:r>
              <a:rPr lang="en-US" sz="1600" b="0" i="0">
                <a:solidFill>
                  <a:schemeClr val="tx1">
                    <a:lumMod val="95000"/>
                    <a:lumOff val="5000"/>
                  </a:schemeClr>
                </a:solidFill>
                <a:effectLst/>
              </a:rPr>
              <a:t> by James Gosling, and the file extension was .gt.</a:t>
            </a:r>
            <a:endParaRPr lang="en-US" sz="1600" b="0" i="0">
              <a:solidFill>
                <a:schemeClr val="tx1">
                  <a:lumMod val="95000"/>
                  <a:lumOff val="5000"/>
                </a:schemeClr>
              </a:solidFill>
              <a:effectLst/>
            </a:endParaRPr>
          </a:p>
          <a:p>
            <a:pPr/>
            <a:endParaRPr lang="en-US" sz="1600" b="0" i="0">
              <a:solidFill>
                <a:schemeClr val="tx1">
                  <a:lumMod val="95000"/>
                  <a:lumOff val="5000"/>
                </a:schemeClr>
              </a:solidFill>
              <a:effectLst/>
            </a:endParaRPr>
          </a:p>
          <a:p>
            <a:pPr/>
            <a:r>
              <a:rPr lang="en-US" sz="1600" b="0" i="0">
                <a:solidFill>
                  <a:schemeClr val="tx1">
                    <a:lumMod val="95000"/>
                    <a:lumOff val="5000"/>
                  </a:schemeClr>
                </a:solidFill>
                <a:effectLst/>
              </a:rPr>
              <a:t>4) After that, it was called </a:t>
            </a:r>
            <a:r>
              <a:rPr lang="en-US" sz="1600" b="1" i="0">
                <a:solidFill>
                  <a:schemeClr val="tx1">
                    <a:lumMod val="95000"/>
                    <a:lumOff val="5000"/>
                  </a:schemeClr>
                </a:solidFill>
                <a:effectLst/>
              </a:rPr>
              <a:t>Oak</a:t>
            </a:r>
            <a:r>
              <a:rPr lang="en-US" sz="1600" b="0" i="0">
                <a:solidFill>
                  <a:schemeClr val="tx1">
                    <a:lumMod val="95000"/>
                    <a:lumOff val="5000"/>
                  </a:schemeClr>
                </a:solidFill>
                <a:effectLst/>
              </a:rPr>
              <a:t> and was developed as a part of the Green project.</a:t>
            </a:r>
          </a:p>
          <a:p>
            <a:pPr/>
            <a:endParaRPr lang="en-US" sz="1600">
              <a:solidFill>
                <a:schemeClr val="tx1">
                  <a:lumMod val="95000"/>
                  <a:lumOff val="5000"/>
                </a:schemeClr>
              </a:solidFill>
            </a:endParaRPr>
          </a:p>
          <a:p>
            <a:pPr/>
            <a:r>
              <a:rPr lang="en-US" sz="1600"/>
              <a:t>5) Since Oak was already a registered company, so James Gosling and his team changed the Oak name to Java</a:t>
            </a:r>
            <a:endParaRPr lang="en-US" sz="1600" b="0" i="0">
              <a:solidFill>
                <a:schemeClr val="tx1">
                  <a:lumMod val="95000"/>
                  <a:lumOff val="5000"/>
                </a:schemeClr>
              </a:solidFill>
              <a:effectLst/>
            </a:endParaRPr>
          </a:p>
        </p:txBody>
      </p:sp>
      <p:pic>
        <p:nvPicPr>
          <p:cNvPr id="1026" name="Picture 2" descr="James Gosling - founder of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11802" y="1748997"/>
            <a:ext cx="201930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History from Oak to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5588" y="4620784"/>
            <a:ext cx="2305050" cy="1990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84595" y="807344"/>
            <a:ext cx="235352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t>History of Java</a:t>
            </a:r>
          </a:p>
        </p:txBody>
      </p:sp>
    </p:spTree>
    <p:extLst>
      <p:ext uri="{BB962C8B-B14F-4D97-AF65-F5344CB8AC3E}">
        <p14:creationId xmlns:p14="http://schemas.microsoft.com/office/powerpoint/2010/main" val="516378495"/>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286000" y="762000"/>
            <a:ext cx="7467600"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Animal{  </a:t>
            </a:r>
          </a:p>
          <a:p>
            <a:pPr/>
            <a:r>
              <a:rPr lang="en-US" sz="2000">
                <a:solidFill>
                  <a:prstClr val="black"/>
                </a:solidFill>
              </a:rPr>
              <a:t>void eat(){System.out.println("eating...");}  </a:t>
            </a:r>
          </a:p>
          <a:p>
            <a:pPr/>
            <a:r>
              <a:rPr lang="en-US" sz="2000">
                <a:solidFill>
                  <a:prstClr val="black"/>
                </a:solidFill>
              </a:rPr>
              <a:t>}  </a:t>
            </a:r>
          </a:p>
          <a:p>
            <a:pPr/>
            <a:r>
              <a:rPr lang="en-US" sz="2000">
                <a:solidFill>
                  <a:prstClr val="black"/>
                </a:solidFill>
              </a:rPr>
              <a:t>class Dog extends Animal{  </a:t>
            </a:r>
          </a:p>
          <a:p>
            <a:pPr/>
            <a:r>
              <a:rPr lang="en-US" sz="2000">
                <a:solidFill>
                  <a:prstClr val="black"/>
                </a:solidFill>
              </a:rPr>
              <a:t>void eat(){System.out.println("eating bread...");}  </a:t>
            </a:r>
          </a:p>
          <a:p>
            <a:pPr/>
            <a:r>
              <a:rPr lang="en-US" sz="2000">
                <a:solidFill>
                  <a:prstClr val="black"/>
                </a:solidFill>
              </a:rPr>
              <a:t>void bark(){System.out.println("barking...");}  </a:t>
            </a:r>
          </a:p>
          <a:p>
            <a:pPr/>
            <a:r>
              <a:rPr lang="en-US" sz="2000">
                <a:solidFill>
                  <a:prstClr val="black"/>
                </a:solidFill>
              </a:rPr>
              <a:t>void work(){  </a:t>
            </a:r>
          </a:p>
          <a:p>
            <a:pPr/>
            <a:r>
              <a:rPr lang="en-US" sz="2000">
                <a:solidFill>
                  <a:prstClr val="black"/>
                </a:solidFill>
              </a:rPr>
              <a:t>super.eat();  </a:t>
            </a:r>
          </a:p>
          <a:p>
            <a:pPr/>
            <a:r>
              <a:rPr lang="en-US" sz="2000">
                <a:solidFill>
                  <a:prstClr val="black"/>
                </a:solidFill>
              </a:rPr>
              <a:t>bark();  </a:t>
            </a:r>
          </a:p>
          <a:p>
            <a:pPr/>
            <a:r>
              <a:rPr lang="en-US" sz="2000">
                <a:solidFill>
                  <a:prstClr val="black"/>
                </a:solidFill>
              </a:rPr>
              <a:t>}  </a:t>
            </a:r>
          </a:p>
          <a:p>
            <a:pPr/>
            <a:r>
              <a:rPr lang="en-US" sz="2000">
                <a:solidFill>
                  <a:prstClr val="black"/>
                </a:solidFill>
              </a:rPr>
              <a:t>}  </a:t>
            </a:r>
          </a:p>
          <a:p>
            <a:pPr/>
            <a:r>
              <a:rPr lang="en-US" sz="2000">
                <a:solidFill>
                  <a:prstClr val="black"/>
                </a:solidFill>
              </a:rPr>
              <a:t>class TestSuper2{  </a:t>
            </a:r>
          </a:p>
          <a:p>
            <a:pPr/>
            <a:r>
              <a:rPr lang="en-US" sz="2000">
                <a:solidFill>
                  <a:prstClr val="black"/>
                </a:solidFill>
              </a:rPr>
              <a:t>public static void main(String args[]){  </a:t>
            </a:r>
          </a:p>
          <a:p>
            <a:pPr/>
            <a:r>
              <a:rPr lang="en-US" sz="2000">
                <a:solidFill>
                  <a:prstClr val="black"/>
                </a:solidFill>
              </a:rPr>
              <a:t>Dog d=new Dog();  </a:t>
            </a:r>
          </a:p>
          <a:p>
            <a:pPr/>
            <a:r>
              <a:rPr lang="en-US" sz="2000" err="1">
                <a:solidFill>
                  <a:prstClr val="black"/>
                </a:solidFill>
              </a:rPr>
              <a:t>d.work();  </a:t>
            </a:r>
          </a:p>
          <a:p>
            <a:pPr/>
            <a:r>
              <a:rPr lang="en-US" sz="2000">
                <a:solidFill>
                  <a:prstClr val="black"/>
                </a:solidFill>
              </a:rPr>
              <a:t>}}  </a:t>
            </a:r>
          </a:p>
        </p:txBody>
      </p:sp>
      <p:sp>
        <p:nvSpPr>
          <p:cNvPr id="3" name="TextBox 2"/>
          <p:cNvSpPr txBox="1"/>
          <p:nvPr/>
        </p:nvSpPr>
        <p:spPr>
          <a:xfrm>
            <a:off x="4280610" y="304800"/>
            <a:ext cx="638739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super can be used to invoke parent class method</a:t>
            </a:r>
          </a:p>
        </p:txBody>
      </p:sp>
      <p:sp>
        <p:nvSpPr>
          <p:cNvPr id="5" name="Rectangle 4"/>
          <p:cNvSpPr/>
          <p:nvPr/>
        </p:nvSpPr>
        <p:spPr>
          <a:xfrm>
            <a:off x="6019800" y="2971801"/>
            <a:ext cx="4572000" cy="1200329"/>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The super keyword can also be used to invoke parent class method. It should be used if subclass contains the same method as parent class. In other words, it is used if method is overridden.</a:t>
            </a:r>
          </a:p>
        </p:txBody>
      </p:sp>
    </p:spTree>
    <p:extLst>
      <p:ext uri="{BB962C8B-B14F-4D97-AF65-F5344CB8AC3E}">
        <p14:creationId xmlns:p14="http://schemas.microsoft.com/office/powerpoint/2010/main" val="2638826486"/>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286000" y="762001"/>
            <a:ext cx="7467600" cy="40626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class Animal{  </a:t>
            </a:r>
          </a:p>
          <a:p>
            <a:pPr/>
            <a:r>
              <a:rPr lang="en-US" sz="2000">
                <a:solidFill>
                  <a:prstClr val="black"/>
                </a:solidFill>
              </a:rPr>
              <a:t>Animal(){System.out.println("animal is created");}  </a:t>
            </a:r>
          </a:p>
          <a:p>
            <a:pPr/>
            <a:r>
              <a:rPr lang="en-US" sz="2000">
                <a:solidFill>
                  <a:prstClr val="black"/>
                </a:solidFill>
              </a:rPr>
              <a:t>}  </a:t>
            </a:r>
          </a:p>
          <a:p>
            <a:pPr/>
            <a:r>
              <a:rPr lang="en-US" sz="2000">
                <a:solidFill>
                  <a:prstClr val="black"/>
                </a:solidFill>
              </a:rPr>
              <a:t>class Dog extends Animal{  </a:t>
            </a:r>
          </a:p>
          <a:p>
            <a:pPr/>
            <a:r>
              <a:rPr lang="en-US" sz="2000">
                <a:solidFill>
                  <a:prstClr val="black"/>
                </a:solidFill>
              </a:rPr>
              <a:t>Dog(){  </a:t>
            </a:r>
          </a:p>
          <a:p>
            <a:pPr/>
            <a:r>
              <a:rPr lang="en-US" sz="2000">
                <a:solidFill>
                  <a:prstClr val="black"/>
                </a:solidFill>
              </a:rPr>
              <a:t>super();  </a:t>
            </a:r>
          </a:p>
          <a:p>
            <a:pPr/>
            <a:r>
              <a:rPr lang="en-US" sz="2000" err="1">
                <a:solidFill>
                  <a:prstClr val="black"/>
                </a:solidFill>
              </a:rPr>
              <a:t>System.out.println("dog is created");  </a:t>
            </a:r>
          </a:p>
          <a:p>
            <a:pPr/>
            <a:r>
              <a:rPr lang="en-US" sz="2000">
                <a:solidFill>
                  <a:prstClr val="black"/>
                </a:solidFill>
              </a:rPr>
              <a:t>}  </a:t>
            </a:r>
          </a:p>
          <a:p>
            <a:pPr/>
            <a:r>
              <a:rPr lang="en-US" sz="2000">
                <a:solidFill>
                  <a:prstClr val="black"/>
                </a:solidFill>
              </a:rPr>
              <a:t>}  </a:t>
            </a:r>
          </a:p>
          <a:p>
            <a:pPr/>
            <a:r>
              <a:rPr lang="en-US" sz="2000">
                <a:solidFill>
                  <a:prstClr val="black"/>
                </a:solidFill>
              </a:rPr>
              <a:t>class TestSuper3{  </a:t>
            </a:r>
          </a:p>
          <a:p>
            <a:pPr/>
            <a:r>
              <a:rPr lang="en-US" sz="2000">
                <a:solidFill>
                  <a:prstClr val="black"/>
                </a:solidFill>
              </a:rPr>
              <a:t>public static void main(String args[]){  </a:t>
            </a:r>
          </a:p>
          <a:p>
            <a:pPr/>
            <a:r>
              <a:rPr lang="en-US" sz="2000">
                <a:solidFill>
                  <a:prstClr val="black"/>
                </a:solidFill>
              </a:rPr>
              <a:t>Dog d=new Dog();  </a:t>
            </a:r>
          </a:p>
          <a:p>
            <a:pPr/>
            <a:r>
              <a:rPr lang="en-US" sz="2000">
                <a:solidFill>
                  <a:prstClr val="black"/>
                </a:solidFill>
              </a:rPr>
              <a:t>}} </a:t>
            </a:r>
          </a:p>
        </p:txBody>
      </p:sp>
      <p:sp>
        <p:nvSpPr>
          <p:cNvPr id="3" name="TextBox 2"/>
          <p:cNvSpPr txBox="1"/>
          <p:nvPr/>
        </p:nvSpPr>
        <p:spPr>
          <a:xfrm>
            <a:off x="4038600" y="304800"/>
            <a:ext cx="60198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a:solidFill>
                  <a:srgbClr val="FF0000"/>
                </a:solidFill>
              </a:rPr>
              <a:t>super invoke parent class constructor.</a:t>
            </a:r>
          </a:p>
        </p:txBody>
      </p:sp>
      <p:sp>
        <p:nvSpPr>
          <p:cNvPr id="5" name="Rectangle 4"/>
          <p:cNvSpPr/>
          <p:nvPr/>
        </p:nvSpPr>
        <p:spPr>
          <a:xfrm>
            <a:off x="5791200" y="1752601"/>
            <a:ext cx="4572000" cy="646331"/>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The super keyword can also be used to invoke the parent class constructor. Let's see a simple example:</a:t>
            </a:r>
          </a:p>
        </p:txBody>
      </p:sp>
      <p:pic>
        <p:nvPicPr>
          <p:cNvPr id="2050" name="Picture 2" descr="java supe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1" y="4419600"/>
            <a:ext cx="5534025"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69092"/>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Content Placeholder 3"/>
          <p:cNvGraphicFramePr>
            <a:graphicFrameLocks noGrp="1"/>
          </p:cNvGraphicFramePr>
          <p:nvPr>
            <p:ph sz="quarter" idx="1"/>
            <p:extLst/>
          </p:nvPr>
        </p:nvGraphicFramePr>
        <p:xfrm>
          <a:off x="1981200" y="1905000"/>
          <a:ext cx="8229600" cy="4684410"/>
        </p:xfrm>
        <a:graphic>
          <a:graphicData uri="http://schemas.openxmlformats.org/drawingml/2006/table">
            <a:tbl>
              <a:tblPr>
                <a:tableStyleId>{69C7853C-536D-4A76-A0AE-DD22124D55A5}</a:tableStyleId>
              </a:tblPr>
              <a:tblGrid>
                <a:gridCol w="533400"/>
                <a:gridCol w="3810000"/>
                <a:gridCol w="3886200"/>
              </a:tblGrid>
              <a:tr h="322752">
                <a:tc>
                  <a:txBody>
                    <a:bodyPr vert="horz" wrap="square"/>
                    <a:lstStyle>
                      <a:defPPr/>
                    </a:lstStyle>
                    <a:p>
                      <a:pPr algn="l" fontAlgn="t"/>
                      <a:r>
                        <a:rPr lang="en-US" sz="1800" b="1">
                          <a:effectLst/>
                        </a:rPr>
                        <a:t>No.</a:t>
                      </a:r>
                      <a:endParaRPr lang="en-US" sz="1800" b="1">
                        <a:solidFill>
                          <a:srgbClr val="000000"/>
                        </a:solidFill>
                        <a:effectLst/>
                        <a:latin typeface="+mn-lt"/>
                      </a:endParaRPr>
                    </a:p>
                  </a:txBody>
                  <a:tcPr marL="58416" marR="58416" marT="58416" marB="58416"/>
                </a:tc>
                <a:tc>
                  <a:txBody>
                    <a:bodyPr vert="horz" wrap="square"/>
                    <a:lstStyle>
                      <a:defPPr/>
                    </a:lstStyle>
                    <a:p>
                      <a:pPr algn="l" fontAlgn="t"/>
                      <a:r>
                        <a:rPr lang="en-US" sz="1800" b="1">
                          <a:effectLst/>
                        </a:rPr>
                        <a:t>Method Overloading</a:t>
                      </a:r>
                      <a:endParaRPr lang="en-US" sz="1800" b="1">
                        <a:solidFill>
                          <a:srgbClr val="000000"/>
                        </a:solidFill>
                        <a:effectLst/>
                        <a:latin typeface="+mn-lt"/>
                      </a:endParaRPr>
                    </a:p>
                  </a:txBody>
                  <a:tcPr marL="58416" marR="58416" marT="58416" marB="58416"/>
                </a:tc>
                <a:tc>
                  <a:txBody>
                    <a:bodyPr vert="horz" wrap="square"/>
                    <a:lstStyle>
                      <a:defPPr/>
                    </a:lstStyle>
                    <a:p>
                      <a:pPr algn="l" fontAlgn="t"/>
                      <a:r>
                        <a:rPr lang="en-US" sz="1800" b="1">
                          <a:effectLst/>
                        </a:rPr>
                        <a:t>Method Overriding</a:t>
                      </a:r>
                      <a:endParaRPr lang="en-US" sz="1800" b="1">
                        <a:solidFill>
                          <a:srgbClr val="000000"/>
                        </a:solidFill>
                        <a:effectLst/>
                        <a:latin typeface="+mn-lt"/>
                      </a:endParaRPr>
                    </a:p>
                  </a:txBody>
                  <a:tcPr marL="58416" marR="58416" marT="58416" marB="58416"/>
                </a:tc>
              </a:tr>
              <a:tr h="872181">
                <a:tc>
                  <a:txBody>
                    <a:bodyPr vert="horz" wrap="square"/>
                    <a:lstStyle>
                      <a:defPPr/>
                    </a:lstStyle>
                    <a:p>
                      <a:pPr algn="l" fontAlgn="t"/>
                      <a:r>
                        <a:rPr lang="en-US" sz="1800">
                          <a:effectLst/>
                        </a:rPr>
                        <a:t>1)</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overloading is used to increase the readability of the program.</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overriding is used to provide the specific implementation of the method that is already provided by its super class.</a:t>
                      </a:r>
                      <a:endParaRPr lang="en-US" sz="1800">
                        <a:solidFill>
                          <a:srgbClr val="000000"/>
                        </a:solidFill>
                        <a:effectLst/>
                        <a:latin typeface="+mn-lt"/>
                      </a:endParaRPr>
                    </a:p>
                  </a:txBody>
                  <a:tcPr marL="38944" marR="38944" marT="38944" marB="38944"/>
                </a:tc>
              </a:tr>
              <a:tr h="689866">
                <a:tc>
                  <a:txBody>
                    <a:bodyPr vert="horz" wrap="square"/>
                    <a:lstStyle>
                      <a:defPPr/>
                    </a:lstStyle>
                    <a:p>
                      <a:pPr algn="l" fontAlgn="t"/>
                      <a:r>
                        <a:rPr lang="en-US" sz="1800">
                          <a:effectLst/>
                        </a:rPr>
                        <a:t>2)</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overloading is performed within class.</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overriding occurs in two classes that have IS-A (inheritance) relationship.</a:t>
                      </a:r>
                      <a:endParaRPr lang="en-US" sz="1800">
                        <a:solidFill>
                          <a:srgbClr val="000000"/>
                        </a:solidFill>
                        <a:effectLst/>
                        <a:latin typeface="+mn-lt"/>
                      </a:endParaRPr>
                    </a:p>
                  </a:txBody>
                  <a:tcPr marL="38944" marR="38944" marT="38944" marB="38944"/>
                </a:tc>
              </a:tr>
              <a:tr h="507552">
                <a:tc>
                  <a:txBody>
                    <a:bodyPr vert="horz" wrap="square"/>
                    <a:lstStyle>
                      <a:defPPr/>
                    </a:lstStyle>
                    <a:p>
                      <a:pPr algn="l" fontAlgn="t"/>
                      <a:r>
                        <a:rPr lang="en-US" sz="1800">
                          <a:effectLst/>
                        </a:rPr>
                        <a:t>3)</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In case of method overloading, parameter must be different.</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In case of method overriding, parameter must be same.</a:t>
                      </a:r>
                      <a:endParaRPr lang="en-US" sz="1800">
                        <a:solidFill>
                          <a:srgbClr val="000000"/>
                        </a:solidFill>
                        <a:effectLst/>
                        <a:latin typeface="+mn-lt"/>
                      </a:endParaRPr>
                    </a:p>
                  </a:txBody>
                  <a:tcPr marL="38944" marR="38944" marT="38944" marB="38944"/>
                </a:tc>
              </a:tr>
              <a:tr h="507552">
                <a:tc>
                  <a:txBody>
                    <a:bodyPr vert="horz" wrap="square"/>
                    <a:lstStyle>
                      <a:defPPr/>
                    </a:lstStyle>
                    <a:p>
                      <a:pPr algn="l" fontAlgn="t"/>
                      <a:r>
                        <a:rPr lang="en-US" sz="1800">
                          <a:effectLst/>
                        </a:rPr>
                        <a:t>4)</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overloading is the example of compile time polymorphism.</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Method overriding is the example of run time polymorphism.</a:t>
                      </a:r>
                      <a:endParaRPr lang="en-US" sz="1800">
                        <a:solidFill>
                          <a:srgbClr val="000000"/>
                        </a:solidFill>
                        <a:effectLst/>
                        <a:latin typeface="+mn-lt"/>
                      </a:endParaRPr>
                    </a:p>
                  </a:txBody>
                  <a:tcPr marL="38944" marR="38944" marT="38944" marB="38944"/>
                </a:tc>
              </a:tr>
              <a:tr h="1327968">
                <a:tc>
                  <a:txBody>
                    <a:bodyPr vert="horz" wrap="square"/>
                    <a:lstStyle>
                      <a:defPPr/>
                    </a:lstStyle>
                    <a:p>
                      <a:pPr algn="l" fontAlgn="t"/>
                      <a:r>
                        <a:rPr lang="en-US" sz="1800">
                          <a:effectLst/>
                        </a:rPr>
                        <a:t>5)</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In java, method overloading can't be performed by changing return type of the method only. Return type can be same or different in method overloading. But you must have to change the parameter.</a:t>
                      </a:r>
                      <a:endParaRPr lang="en-US" sz="1800">
                        <a:solidFill>
                          <a:srgbClr val="000000"/>
                        </a:solidFill>
                        <a:effectLst/>
                        <a:latin typeface="+mn-lt"/>
                      </a:endParaRPr>
                    </a:p>
                  </a:txBody>
                  <a:tcPr marL="38944" marR="38944" marT="38944" marB="38944"/>
                </a:tc>
                <a:tc>
                  <a:txBody>
                    <a:bodyPr vert="horz" wrap="square"/>
                    <a:lstStyle>
                      <a:defPPr/>
                    </a:lstStyle>
                    <a:p>
                      <a:pPr algn="l" fontAlgn="t"/>
                      <a:r>
                        <a:rPr lang="en-US" sz="1800">
                          <a:effectLst/>
                        </a:rPr>
                        <a:t>Return type must be same or covariant in method overriding.</a:t>
                      </a:r>
                      <a:endParaRPr lang="en-US" sz="1800">
                        <a:solidFill>
                          <a:srgbClr val="000000"/>
                        </a:solidFill>
                        <a:effectLst/>
                        <a:latin typeface="+mn-lt"/>
                      </a:endParaRPr>
                    </a:p>
                  </a:txBody>
                  <a:tcPr marL="38944" marR="38944" marT="38944" marB="38944"/>
                </a:tc>
              </a:tr>
            </a:tbl>
          </a:graphicData>
        </a:graphic>
      </p:graphicFrame>
      <p:sp>
        <p:nvSpPr>
          <p:cNvPr id="6" name="Rectangle 5"/>
          <p:cNvSpPr/>
          <p:nvPr/>
        </p:nvSpPr>
        <p:spPr>
          <a:xfrm>
            <a:off x="1828800" y="381001"/>
            <a:ext cx="8458200" cy="15081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solidFill>
                  <a:srgbClr val="FF0000"/>
                </a:solidFill>
              </a:rPr>
              <a:t>Difference between method overloading and method overriding in java</a:t>
            </a:r>
          </a:p>
          <a:p>
            <a:pPr/>
            <a:r>
              <a:rPr lang="en-US">
                <a:solidFill>
                  <a:prstClr val="black"/>
                </a:solidFill>
              </a:rPr>
              <a:t>There are many differences between method overloading and method overriding in java. A list of differences between method overloading and method overriding are given below:</a:t>
            </a:r>
          </a:p>
        </p:txBody>
      </p:sp>
    </p:spTree>
    <p:extLst>
      <p:ext uri="{BB962C8B-B14F-4D97-AF65-F5344CB8AC3E}">
        <p14:creationId xmlns:p14="http://schemas.microsoft.com/office/powerpoint/2010/main" val="2086878836"/>
      </p:ext>
    </p:extLst>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2836" t="16219" r="31044" b="19272"/>
          <a:stretch>
            <a:fillRect/>
          </a:stretch>
        </p:blipFill>
        <p:spPr>
          <a:xfrm>
            <a:off x="1981200" y="457200"/>
            <a:ext cx="8371338" cy="5410200"/>
          </a:xfrm>
          <a:prstGeom prst="rect">
            <a:avLst/>
          </a:prstGeom>
        </p:spPr>
      </p:pic>
    </p:spTree>
    <p:extLst>
      <p:ext uri="{BB962C8B-B14F-4D97-AF65-F5344CB8AC3E}">
        <p14:creationId xmlns:p14="http://schemas.microsoft.com/office/powerpoint/2010/main" val="1151422677"/>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1981200" y="228601"/>
            <a:ext cx="8229600" cy="40010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srgbClr val="FF0000"/>
                </a:solidFill>
              </a:rPr>
              <a:t>Runtime Polymorphism in Java</a:t>
            </a:r>
          </a:p>
          <a:p>
            <a:pPr marL="285750" indent="-285750">
              <a:buFont typeface="Arial" pitchFamily="34" charset="0"/>
              <a:buChar char="•"/>
            </a:pPr>
            <a:r>
              <a:rPr lang="en-US" b="1">
                <a:solidFill>
                  <a:prstClr val="black"/>
                </a:solidFill>
              </a:rPr>
              <a:t>Runtime polymorphism </a:t>
            </a:r>
            <a:r>
              <a:rPr lang="en-US">
                <a:solidFill>
                  <a:prstClr val="black"/>
                </a:solidFill>
              </a:rPr>
              <a:t>or </a:t>
            </a:r>
            <a:r>
              <a:rPr lang="en-US" b="1">
                <a:solidFill>
                  <a:prstClr val="black"/>
                </a:solidFill>
              </a:rPr>
              <a:t>Dynamic Method Dispatch </a:t>
            </a:r>
            <a:r>
              <a:rPr lang="en-US">
                <a:solidFill>
                  <a:prstClr val="black"/>
                </a:solidFill>
              </a:rPr>
              <a:t>is a process in which a call to an overridden method is resolved at runtime rather than compile-time.</a:t>
            </a:r>
          </a:p>
          <a:p>
            <a:pPr marL="285750" indent="-285750">
              <a:buFont typeface="Arial" pitchFamily="34" charset="0"/>
              <a:buChar char="•"/>
            </a:pPr>
            <a:endParaRPr lang="en-US">
              <a:solidFill>
                <a:prstClr val="black"/>
              </a:solidFill>
            </a:endParaRPr>
          </a:p>
          <a:p>
            <a:pPr marL="285750" indent="-285750">
              <a:buFont typeface="Arial" pitchFamily="34" charset="0"/>
              <a:buChar char="•"/>
            </a:pPr>
            <a:r>
              <a:rPr lang="en-US">
                <a:solidFill>
                  <a:prstClr val="black"/>
                </a:solidFill>
              </a:rPr>
              <a:t>Dynamic Method Dispatch is related to a principle that states that a super class reference can store the reference of subclass object. However, it can't call any of the newly added methods by the subclass but a call to an overridden methods results in calling a method of that object whose reference is stored in the super class reference.</a:t>
            </a:r>
            <a:br>
              <a:rPr lang="en-US">
                <a:solidFill>
                  <a:prstClr val="black"/>
                </a:solidFill>
              </a:rPr>
            </a:br>
            <a:r>
              <a:rPr lang="en-US">
                <a:solidFill>
                  <a:prstClr val="black"/>
                </a:solidFill>
              </a:rPr>
              <a:t>It simply means that which method would be executed, simply depends on the object reference stored in super class object.</a:t>
            </a:r>
          </a:p>
          <a:p>
            <a:pPr marL="285750" indent="-285750">
              <a:buFont typeface="Arial" pitchFamily="34" charset="0"/>
              <a:buChar char="•"/>
            </a:pPr>
            <a:endParaRPr lang="en-US">
              <a:solidFill>
                <a:prstClr val="black"/>
              </a:solidFill>
            </a:endParaRPr>
          </a:p>
          <a:p>
            <a:pPr marL="285750" indent="-285750">
              <a:buFont typeface="Arial" pitchFamily="34" charset="0"/>
              <a:buChar char="•"/>
            </a:pPr>
            <a:r>
              <a:rPr lang="en-US">
                <a:solidFill>
                  <a:prstClr val="black"/>
                </a:solidFill>
              </a:rPr>
              <a:t>In this process, an overridden method is called through the reference variable of a superclass. The determination of the method to be called is based on the object being referred to by the reference variable.</a:t>
            </a:r>
          </a:p>
        </p:txBody>
      </p:sp>
      <p:sp>
        <p:nvSpPr>
          <p:cNvPr id="7" name="Rectangle 6"/>
          <p:cNvSpPr/>
          <p:nvPr/>
        </p:nvSpPr>
        <p:spPr>
          <a:xfrm>
            <a:off x="1828800" y="5638801"/>
            <a:ext cx="5105400"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err="1">
                <a:solidFill>
                  <a:prstClr val="black"/>
                </a:solidFill>
              </a:rPr>
              <a:t>Upcasting</a:t>
            </a:r>
            <a:endParaRPr lang="en-US" sz="2000" b="1">
              <a:solidFill>
                <a:prstClr val="black"/>
              </a:solidFill>
            </a:endParaRPr>
          </a:p>
          <a:p>
            <a:pPr/>
            <a:r>
              <a:rPr lang="en-US">
                <a:solidFill>
                  <a:prstClr val="black"/>
                </a:solidFill>
              </a:rPr>
              <a:t>If the reference variable of Parent class refers to the object of Child class, it is known as upcasting. For example:</a:t>
            </a:r>
          </a:p>
        </p:txBody>
      </p:sp>
      <p:sp>
        <p:nvSpPr>
          <p:cNvPr id="8" name="Rectangle 7"/>
          <p:cNvSpPr/>
          <p:nvPr/>
        </p:nvSpPr>
        <p:spPr>
          <a:xfrm>
            <a:off x="2133600" y="4572000"/>
            <a:ext cx="4572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A{}  </a:t>
            </a:r>
          </a:p>
          <a:p>
            <a:pPr/>
            <a:r>
              <a:rPr lang="en-US" b="1">
                <a:solidFill>
                  <a:prstClr val="black"/>
                </a:solidFill>
              </a:rPr>
              <a:t>class B extends A{}  </a:t>
            </a:r>
          </a:p>
          <a:p>
            <a:pPr/>
            <a:r>
              <a:rPr lang="en-US" b="1">
                <a:solidFill>
                  <a:prstClr val="black"/>
                </a:solidFill>
              </a:rPr>
              <a:t>A a=new B();//upcasting </a:t>
            </a:r>
          </a:p>
        </p:txBody>
      </p:sp>
      <p:pic>
        <p:nvPicPr>
          <p:cNvPr id="3" name="Picture 2"/>
          <p:cNvPicPr>
            <a:picLocks noChangeAspect="1"/>
          </p:cNvPicPr>
          <p:nvPr/>
        </p:nvPicPr>
        <p:blipFill>
          <a:blip r:embed="rId2"/>
          <a:stretch>
            <a:fillRect/>
          </a:stretch>
        </p:blipFill>
        <p:spPr>
          <a:xfrm>
            <a:off x="7086600" y="3962400"/>
            <a:ext cx="3388800" cy="2642974"/>
          </a:xfrm>
          <a:prstGeom prst="rect">
            <a:avLst/>
          </a:prstGeom>
        </p:spPr>
      </p:pic>
      <p:sp>
        <p:nvSpPr>
          <p:cNvPr id="2" name="TextBox 1"/>
          <p:cNvSpPr txBox="1"/>
          <p:nvPr/>
        </p:nvSpPr>
        <p:spPr>
          <a:xfrm>
            <a:off x="152400" y="685800"/>
            <a:ext cx="1752600"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a:t>
            </a:r>
          </a:p>
          <a:p>
            <a:pPr/>
            <a:r>
              <a:rPr lang="en-US">
                <a:solidFill>
                  <a:prstClr val="black"/>
                </a:solidFill>
              </a:rPr>
              <a:t>{</a:t>
            </a:r>
          </a:p>
          <a:p>
            <a:pPr/>
            <a:r>
              <a:rPr lang="en-US">
                <a:solidFill>
                  <a:prstClr val="black"/>
                </a:solidFill>
              </a:rPr>
              <a:t>     void m1( ) {  }</a:t>
            </a:r>
          </a:p>
          <a:p>
            <a:pPr/>
            <a:r>
              <a:rPr lang="en-US">
                <a:solidFill>
                  <a:prstClr val="black"/>
                </a:solidFill>
              </a:rPr>
              <a:t>}</a:t>
            </a:r>
          </a:p>
          <a:p>
            <a:pPr/>
            <a:r>
              <a:rPr lang="en-US">
                <a:solidFill>
                  <a:prstClr val="black"/>
                </a:solidFill>
              </a:rPr>
              <a:t>class B extends A</a:t>
            </a:r>
            <a:endParaRPr lang="en-US">
              <a:solidFill>
                <a:prstClr val="black"/>
              </a:solidFill>
            </a:endParaRPr>
          </a:p>
          <a:p>
            <a:pPr/>
            <a:r>
              <a:rPr lang="en-US">
                <a:solidFill>
                  <a:prstClr val="black"/>
                </a:solidFill>
              </a:rPr>
              <a:t>{</a:t>
            </a:r>
          </a:p>
          <a:p>
            <a:pPr/>
            <a:r>
              <a:rPr lang="en-US">
                <a:solidFill>
                  <a:prstClr val="black"/>
                </a:solidFill>
              </a:rPr>
              <a:t>     void m1( ) {  }</a:t>
            </a:r>
          </a:p>
          <a:p>
            <a:pPr/>
            <a:r>
              <a:rPr lang="en-US">
                <a:solidFill>
                  <a:prstClr val="black"/>
                </a:solidFill>
              </a:rPr>
              <a:t>}</a:t>
            </a:r>
          </a:p>
          <a:p>
            <a:pPr/>
            <a:endParaRPr lang="en-US" b="1">
              <a:solidFill>
                <a:prstClr val="black"/>
              </a:solidFill>
            </a:endParaRPr>
          </a:p>
        </p:txBody>
      </p:sp>
    </p:spTree>
    <p:extLst>
      <p:ext uri="{BB962C8B-B14F-4D97-AF65-F5344CB8AC3E}">
        <p14:creationId xmlns:p14="http://schemas.microsoft.com/office/powerpoint/2010/main" val="3362601630"/>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extBox 3"/>
          <p:cNvSpPr txBox="1"/>
          <p:nvPr/>
        </p:nvSpPr>
        <p:spPr>
          <a:xfrm>
            <a:off x="1371600" y="609600"/>
            <a:ext cx="9372600" cy="56323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A</a:t>
            </a:r>
          </a:p>
          <a:p>
            <a:pPr/>
            <a:r>
              <a:rPr lang="en-US">
                <a:solidFill>
                  <a:prstClr val="black"/>
                </a:solidFill>
              </a:rPr>
              <a:t>{</a:t>
            </a:r>
          </a:p>
          <a:p>
            <a:pPr/>
            <a:r>
              <a:rPr lang="en-US">
                <a:solidFill>
                  <a:prstClr val="black"/>
                </a:solidFill>
              </a:rPr>
              <a:t>     void display(){ System.out.println("class A"); }</a:t>
            </a:r>
          </a:p>
          <a:p>
            <a:pPr/>
            <a:r>
              <a:rPr lang="en-US">
                <a:solidFill>
                  <a:prstClr val="black"/>
                </a:solidFill>
              </a:rPr>
              <a:t>}</a:t>
            </a:r>
          </a:p>
          <a:p>
            <a:pPr/>
            <a:r>
              <a:rPr lang="en-US">
                <a:solidFill>
                  <a:prstClr val="black"/>
                </a:solidFill>
              </a:rPr>
              <a:t>class B extends A</a:t>
            </a:r>
          </a:p>
          <a:p>
            <a:pPr/>
            <a:r>
              <a:rPr lang="en-US">
                <a:solidFill>
                  <a:prstClr val="black"/>
                </a:solidFill>
              </a:rPr>
              <a:t>{</a:t>
            </a:r>
          </a:p>
          <a:p>
            <a:pPr/>
            <a:r>
              <a:rPr lang="en-US">
                <a:solidFill>
                  <a:prstClr val="black"/>
                </a:solidFill>
              </a:rPr>
              <a:t>     void display( ) { System.out.println("class B");  }</a:t>
            </a:r>
          </a:p>
          <a:p>
            <a:pPr/>
            <a:r>
              <a:rPr lang="en-US">
                <a:solidFill>
                  <a:prstClr val="black"/>
                </a:solidFill>
              </a:rPr>
              <a:t>}</a:t>
            </a:r>
          </a:p>
          <a:p>
            <a:pPr/>
            <a:r>
              <a:rPr lang="en-US">
                <a:solidFill>
                  <a:prstClr val="black"/>
                </a:solidFill>
              </a:rPr>
              <a:t>class BasicPolymorphism</a:t>
            </a:r>
            <a:endParaRPr lang="en-US">
              <a:solidFill>
                <a:prstClr val="black"/>
              </a:solidFill>
            </a:endParaRPr>
          </a:p>
          <a:p>
            <a:pPr/>
            <a:r>
              <a:rPr lang="en-US">
                <a:solidFill>
                  <a:prstClr val="black"/>
                </a:solidFill>
              </a:rPr>
              <a:t>{</a:t>
            </a:r>
          </a:p>
          <a:p>
            <a:pPr/>
            <a:r>
              <a:rPr lang="en-US">
                <a:solidFill>
                  <a:prstClr val="black"/>
                </a:solidFill>
              </a:rPr>
              <a:t>	public static void main(String args[])</a:t>
            </a:r>
          </a:p>
          <a:p>
            <a:pPr/>
            <a:r>
              <a:rPr lang="en-US">
                <a:solidFill>
                  <a:prstClr val="black"/>
                </a:solidFill>
              </a:rPr>
              <a:t>	{</a:t>
            </a:r>
          </a:p>
          <a:p>
            <a:pPr/>
            <a:r>
              <a:rPr lang="en-US">
                <a:solidFill>
                  <a:prstClr val="black"/>
                </a:solidFill>
              </a:rPr>
              <a:t>		A a1 = new A();</a:t>
            </a:r>
          </a:p>
          <a:p>
            <a:pPr/>
            <a:r>
              <a:rPr lang="en-US">
                <a:solidFill>
                  <a:prstClr val="black"/>
                </a:solidFill>
              </a:rPr>
              <a:t>		A a2 = new B();</a:t>
            </a:r>
          </a:p>
          <a:p>
            <a:pPr/>
            <a:r>
              <a:rPr lang="en-US">
                <a:solidFill>
                  <a:prstClr val="black"/>
                </a:solidFill>
              </a:rPr>
              <a:t>		a1.display();</a:t>
            </a:r>
          </a:p>
          <a:p>
            <a:pPr/>
            <a:r>
              <a:rPr lang="en-US">
                <a:solidFill>
                  <a:prstClr val="black"/>
                </a:solidFill>
              </a:rPr>
              <a:t>		a2.display();</a:t>
            </a:r>
          </a:p>
          <a:p>
            <a:pPr/>
            <a:endParaRPr lang="en-US">
              <a:solidFill>
                <a:prstClr val="black"/>
              </a:solidFill>
            </a:endParaRPr>
          </a:p>
          <a:p>
            <a:pPr/>
            <a:r>
              <a:rPr lang="en-US">
                <a:solidFill>
                  <a:prstClr val="black"/>
                </a:solidFill>
              </a:rPr>
              <a:t>	}</a:t>
            </a:r>
          </a:p>
          <a:p>
            <a:pPr/>
            <a:r>
              <a:rPr lang="en-US">
                <a:solidFill>
                  <a:prstClr val="black"/>
                </a:solidFill>
              </a:rPr>
              <a:t>}</a:t>
            </a:r>
          </a:p>
          <a:p>
            <a:pPr/>
            <a:endParaRPr lang="en-US" b="1">
              <a:solidFill>
                <a:prstClr val="black"/>
              </a:solidFill>
            </a:endParaRPr>
          </a:p>
        </p:txBody>
      </p:sp>
    </p:spTree>
    <p:extLst>
      <p:ext uri="{BB962C8B-B14F-4D97-AF65-F5344CB8AC3E}">
        <p14:creationId xmlns:p14="http://schemas.microsoft.com/office/powerpoint/2010/main" val="1020651971"/>
      </p:ext>
    </p:extLst>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146" name="Picture 2" descr="Java Runtime Polymorphism example of bank"/>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3601" y="2895601"/>
            <a:ext cx="8201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1200" y="457200"/>
            <a:ext cx="7543800"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Java Runtime Polymorphism Example: Bank</a:t>
            </a:r>
          </a:p>
          <a:p>
            <a:pPr/>
            <a:endParaRPr lang="en-US">
              <a:solidFill>
                <a:prstClr val="black"/>
              </a:solidFill>
            </a:endParaRPr>
          </a:p>
          <a:p>
            <a:pPr/>
            <a:r>
              <a:rPr lang="en-US">
                <a:solidFill>
                  <a:prstClr val="black"/>
                </a:solidFill>
              </a:rPr>
              <a:t>Consider a scenario where Bank is a class that provides a method to get the rate of interest. However, the rate of interest may differ according to banks. For example, SBI, ICICI, and AXIS banks are providing 8.4%, 7.3%, and 9.7% rate of interest.</a:t>
            </a:r>
          </a:p>
        </p:txBody>
      </p:sp>
    </p:spTree>
    <p:extLst>
      <p:ext uri="{BB962C8B-B14F-4D97-AF65-F5344CB8AC3E}">
        <p14:creationId xmlns:p14="http://schemas.microsoft.com/office/powerpoint/2010/main" val="85879359"/>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828800" y="762000"/>
            <a:ext cx="853440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Bank{  </a:t>
            </a:r>
          </a:p>
          <a:p>
            <a:pPr/>
            <a:r>
              <a:rPr lang="en-US">
                <a:solidFill>
                  <a:prstClr val="black"/>
                </a:solidFill>
              </a:rPr>
              <a:t>float getRateOfInterest(){return 0;}  </a:t>
            </a:r>
          </a:p>
          <a:p>
            <a:pPr/>
            <a:r>
              <a:rPr lang="en-US">
                <a:solidFill>
                  <a:prstClr val="black"/>
                </a:solidFill>
              </a:rPr>
              <a:t>}  </a:t>
            </a:r>
          </a:p>
          <a:p>
            <a:pPr/>
            <a:r>
              <a:rPr lang="en-US">
                <a:solidFill>
                  <a:prstClr val="black"/>
                </a:solidFill>
              </a:rPr>
              <a:t>class SBI extends Bank{  </a:t>
            </a:r>
          </a:p>
          <a:p>
            <a:pPr/>
            <a:r>
              <a:rPr lang="en-US">
                <a:solidFill>
                  <a:prstClr val="black"/>
                </a:solidFill>
              </a:rPr>
              <a:t>float getRateOfInterest(){return 8.4f;}  </a:t>
            </a:r>
          </a:p>
          <a:p>
            <a:pPr/>
            <a:r>
              <a:rPr lang="en-US">
                <a:solidFill>
                  <a:prstClr val="black"/>
                </a:solidFill>
              </a:rPr>
              <a:t>}  </a:t>
            </a:r>
          </a:p>
          <a:p>
            <a:pPr/>
            <a:r>
              <a:rPr lang="en-US">
                <a:solidFill>
                  <a:prstClr val="black"/>
                </a:solidFill>
              </a:rPr>
              <a:t>class ICICI extends Bank{  </a:t>
            </a:r>
          </a:p>
          <a:p>
            <a:pPr/>
            <a:r>
              <a:rPr lang="en-US">
                <a:solidFill>
                  <a:prstClr val="black"/>
                </a:solidFill>
              </a:rPr>
              <a:t>float getRateOfInterest(){return 7.3f;}  </a:t>
            </a:r>
          </a:p>
          <a:p>
            <a:pPr/>
            <a:r>
              <a:rPr lang="en-US">
                <a:solidFill>
                  <a:prstClr val="black"/>
                </a:solidFill>
              </a:rPr>
              <a:t>}  </a:t>
            </a:r>
          </a:p>
          <a:p>
            <a:pPr/>
            <a:r>
              <a:rPr lang="en-US">
                <a:solidFill>
                  <a:prstClr val="black"/>
                </a:solidFill>
              </a:rPr>
              <a:t>class AXIS extends Bank{  </a:t>
            </a:r>
          </a:p>
          <a:p>
            <a:pPr/>
            <a:r>
              <a:rPr lang="en-US">
                <a:solidFill>
                  <a:prstClr val="black"/>
                </a:solidFill>
              </a:rPr>
              <a:t>float getRateOfInterest(){return 9.7f;}  </a:t>
            </a:r>
          </a:p>
          <a:p>
            <a:pPr/>
            <a:r>
              <a:rPr lang="en-US">
                <a:solidFill>
                  <a:prstClr val="black"/>
                </a:solidFill>
              </a:rPr>
              <a:t>}  </a:t>
            </a:r>
          </a:p>
        </p:txBody>
      </p:sp>
      <p:sp>
        <p:nvSpPr>
          <p:cNvPr id="5" name="Rectangle 4"/>
          <p:cNvSpPr/>
          <p:nvPr/>
        </p:nvSpPr>
        <p:spPr>
          <a:xfrm>
            <a:off x="5867400" y="1295400"/>
            <a:ext cx="4572000" cy="39703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TestPolymorphism{  </a:t>
            </a:r>
          </a:p>
          <a:p>
            <a:pPr/>
            <a:r>
              <a:rPr lang="en-US">
                <a:solidFill>
                  <a:prstClr val="black"/>
                </a:solidFill>
              </a:rPr>
              <a:t>public static void main(String args[]){  </a:t>
            </a:r>
          </a:p>
          <a:p>
            <a:pPr/>
            <a:r>
              <a:rPr lang="en-US">
                <a:solidFill>
                  <a:prstClr val="black"/>
                </a:solidFill>
              </a:rPr>
              <a:t>Bank b;  </a:t>
            </a:r>
          </a:p>
          <a:p>
            <a:pPr/>
            <a:r>
              <a:rPr lang="en-US">
                <a:solidFill>
                  <a:prstClr val="black"/>
                </a:solidFill>
              </a:rPr>
              <a:t>b=new SBI();  </a:t>
            </a:r>
          </a:p>
          <a:p>
            <a:pPr/>
            <a:r>
              <a:rPr lang="en-US" err="1">
                <a:solidFill>
                  <a:prstClr val="black"/>
                </a:solidFill>
              </a:rPr>
              <a:t>System.out.println("SBI Rate of Interest: "+b.getRateOfInterest());  </a:t>
            </a:r>
          </a:p>
          <a:p>
            <a:pPr/>
            <a:r>
              <a:rPr lang="en-US">
                <a:solidFill>
                  <a:prstClr val="black"/>
                </a:solidFill>
              </a:rPr>
              <a:t>b=new ICICI();  </a:t>
            </a:r>
          </a:p>
          <a:p>
            <a:pPr/>
            <a:r>
              <a:rPr lang="en-US" err="1">
                <a:solidFill>
                  <a:prstClr val="black"/>
                </a:solidFill>
              </a:rPr>
              <a:t>System.out.println("ICICI Rate of Interest: "+b.getRateOfInterest());  </a:t>
            </a:r>
          </a:p>
          <a:p>
            <a:pPr/>
            <a:r>
              <a:rPr lang="en-US">
                <a:solidFill>
                  <a:prstClr val="black"/>
                </a:solidFill>
              </a:rPr>
              <a:t>b=new AXIS();  </a:t>
            </a:r>
          </a:p>
          <a:p>
            <a:pPr/>
            <a:r>
              <a:rPr lang="en-US" err="1">
                <a:solidFill>
                  <a:prstClr val="black"/>
                </a:solidFill>
              </a:rPr>
              <a:t>System.out.println("AXIS Rate of Interest: "+b.getRateOfInterest());  </a:t>
            </a:r>
          </a:p>
          <a:p>
            <a:pPr/>
            <a:r>
              <a:rPr lang="en-US">
                <a:solidFill>
                  <a:prstClr val="black"/>
                </a:solidFill>
              </a:rPr>
              <a:t>}  </a:t>
            </a:r>
          </a:p>
          <a:p>
            <a:pPr/>
            <a:r>
              <a:rPr lang="en-US">
                <a:solidFill>
                  <a:prstClr val="black"/>
                </a:solidFill>
              </a:rPr>
              <a:t>} </a:t>
            </a:r>
          </a:p>
        </p:txBody>
      </p:sp>
      <p:sp>
        <p:nvSpPr>
          <p:cNvPr id="6" name="Rectangle 5"/>
          <p:cNvSpPr/>
          <p:nvPr/>
        </p:nvSpPr>
        <p:spPr>
          <a:xfrm>
            <a:off x="6492922" y="5351102"/>
            <a:ext cx="419100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endParaRPr lang="en-US" b="1">
              <a:solidFill>
                <a:prstClr val="black"/>
              </a:solidFill>
            </a:endParaRPr>
          </a:p>
          <a:p>
            <a:pPr/>
            <a:r>
              <a:rPr lang="en-US" b="1">
                <a:solidFill>
                  <a:prstClr val="black"/>
                </a:solidFill>
              </a:rPr>
              <a:t>SBI Rate of Interest: 8.4</a:t>
            </a:r>
          </a:p>
          <a:p>
            <a:pPr/>
            <a:r>
              <a:rPr lang="en-US" b="1">
                <a:solidFill>
                  <a:prstClr val="black"/>
                </a:solidFill>
              </a:rPr>
              <a:t>ICICI Rate of Interest: 7.3</a:t>
            </a:r>
          </a:p>
          <a:p>
            <a:pPr/>
            <a:r>
              <a:rPr lang="en-US" b="1">
                <a:solidFill>
                  <a:prstClr val="black"/>
                </a:solidFill>
              </a:rPr>
              <a:t>AXIS Rate of Interest: 9.7</a:t>
            </a:r>
          </a:p>
        </p:txBody>
      </p:sp>
    </p:spTree>
    <p:extLst>
      <p:ext uri="{BB962C8B-B14F-4D97-AF65-F5344CB8AC3E}">
        <p14:creationId xmlns:p14="http://schemas.microsoft.com/office/powerpoint/2010/main" val="752134155"/>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457200" y="381000"/>
            <a:ext cx="4572000" cy="590931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Can we override a static method?</a:t>
            </a:r>
          </a:p>
          <a:p>
            <a:pPr/>
            <a:r>
              <a:rPr lang="en-US">
                <a:solidFill>
                  <a:prstClr val="black"/>
                </a:solidFill>
              </a:rPr>
              <a:t>No, we cannot override static methods because method overriding is based on dynamic binding at runtime and the static methods are bonded using static binding at compile time. So, we cannot override static methods.</a:t>
            </a:r>
          </a:p>
          <a:p>
            <a:pPr/>
            <a:endParaRPr lang="en-US">
              <a:solidFill>
                <a:prstClr val="black"/>
              </a:solidFill>
            </a:endParaRPr>
          </a:p>
          <a:p>
            <a:pPr/>
            <a:r>
              <a:rPr lang="en-US">
                <a:solidFill>
                  <a:prstClr val="black"/>
                </a:solidFill>
              </a:rPr>
              <a:t>The calling of method depends upon the type of object that calls the static method. It means:</a:t>
            </a:r>
          </a:p>
          <a:p>
            <a:pPr/>
            <a:endParaRPr lang="en-US">
              <a:solidFill>
                <a:prstClr val="black"/>
              </a:solidFill>
            </a:endParaRPr>
          </a:p>
          <a:p>
            <a:pPr/>
            <a:r>
              <a:rPr lang="en-US">
                <a:solidFill>
                  <a:prstClr val="black"/>
                </a:solidFill>
              </a:rPr>
              <a:t>If we call a static method by using the parent class object, the original static method will be called from the parent class.</a:t>
            </a:r>
          </a:p>
          <a:p>
            <a:pPr/>
            <a:r>
              <a:rPr lang="en-US">
                <a:solidFill>
                  <a:prstClr val="black"/>
                </a:solidFill>
              </a:rPr>
              <a:t>If we call a static method by using the child class object, the static method of the child class will be called.</a:t>
            </a:r>
          </a:p>
          <a:p>
            <a:pPr/>
            <a:r>
              <a:rPr lang="en-US">
                <a:solidFill>
                  <a:prstClr val="black"/>
                </a:solidFill>
              </a:rPr>
              <a:t>In the following example, the ParentClass has a static method named display() and the ChildClass also has the same method signature. The method in the derived class (ChildClass) hides the method in the base class. let's see an example.</a:t>
            </a:r>
          </a:p>
        </p:txBody>
      </p:sp>
      <p:sp>
        <p:nvSpPr>
          <p:cNvPr id="8" name="Rectangle 7"/>
          <p:cNvSpPr/>
          <p:nvPr/>
        </p:nvSpPr>
        <p:spPr>
          <a:xfrm>
            <a:off x="5562600" y="838200"/>
            <a:ext cx="6096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//parent class  </a:t>
            </a:r>
          </a:p>
          <a:p>
            <a:pPr/>
            <a:r>
              <a:rPr lang="en-US">
                <a:solidFill>
                  <a:prstClr val="black"/>
                </a:solidFill>
              </a:rPr>
              <a:t>class ParentClass  </a:t>
            </a:r>
          </a:p>
          <a:p>
            <a:pPr/>
            <a:r>
              <a:rPr lang="en-US">
                <a:solidFill>
                  <a:prstClr val="black"/>
                </a:solidFill>
              </a:rPr>
              <a:t>{  </a:t>
            </a:r>
          </a:p>
          <a:p>
            <a:pPr/>
            <a:r>
              <a:rPr lang="en-US">
                <a:solidFill>
                  <a:prstClr val="black"/>
                </a:solidFill>
              </a:rPr>
              <a:t>//we cannot override the display() method  </a:t>
            </a:r>
          </a:p>
          <a:p>
            <a:pPr/>
            <a:r>
              <a:rPr lang="en-US">
                <a:solidFill>
                  <a:prstClr val="black"/>
                </a:solidFill>
              </a:rPr>
              <a:t>public static void display()  </a:t>
            </a:r>
          </a:p>
          <a:p>
            <a:pPr/>
            <a:r>
              <a:rPr lang="en-US">
                <a:solidFill>
                  <a:prstClr val="black"/>
                </a:solidFill>
              </a:rPr>
              <a:t>{  </a:t>
            </a:r>
          </a:p>
          <a:p>
            <a:pPr/>
            <a:r>
              <a:rPr lang="en-US" err="1">
                <a:solidFill>
                  <a:prstClr val="black"/>
                </a:solidFill>
              </a:rPr>
              <a:t>System.out.printf("display() method of the parent class.");  </a:t>
            </a:r>
          </a:p>
          <a:p>
            <a:pPr/>
            <a:r>
              <a:rPr lang="en-US">
                <a:solidFill>
                  <a:prstClr val="black"/>
                </a:solidFill>
              </a:rPr>
              <a:t>}  </a:t>
            </a:r>
          </a:p>
          <a:p>
            <a:pPr/>
            <a:r>
              <a:rPr lang="en-US">
                <a:solidFill>
                  <a:prstClr val="black"/>
                </a:solidFill>
              </a:rPr>
              <a:t>}  </a:t>
            </a:r>
          </a:p>
        </p:txBody>
      </p:sp>
    </p:spTree>
    <p:extLst>
      <p:ext uri="{BB962C8B-B14F-4D97-AF65-F5344CB8AC3E}">
        <p14:creationId xmlns:p14="http://schemas.microsoft.com/office/powerpoint/2010/main" val="2048094784"/>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762000" y="838200"/>
            <a:ext cx="6096000" cy="28623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//child class  </a:t>
            </a:r>
          </a:p>
          <a:p>
            <a:pPr/>
            <a:r>
              <a:rPr lang="en-US">
                <a:solidFill>
                  <a:prstClr val="black"/>
                </a:solidFill>
              </a:rPr>
              <a:t>class ChildClass extends ParentClass  </a:t>
            </a:r>
          </a:p>
          <a:p>
            <a:pPr/>
            <a:r>
              <a:rPr lang="en-US">
                <a:solidFill>
                  <a:prstClr val="black"/>
                </a:solidFill>
              </a:rPr>
              <a:t>{  </a:t>
            </a:r>
          </a:p>
          <a:p>
            <a:pPr/>
            <a:r>
              <a:rPr lang="en-US">
                <a:solidFill>
                  <a:prstClr val="black"/>
                </a:solidFill>
              </a:rPr>
              <a:t>//the same method also exists in the ParentClass  </a:t>
            </a:r>
          </a:p>
          <a:p>
            <a:pPr/>
            <a:r>
              <a:rPr lang="en-US">
                <a:solidFill>
                  <a:prstClr val="black"/>
                </a:solidFill>
              </a:rPr>
              <a:t>//it does not override, actually it is method hiding  </a:t>
            </a:r>
          </a:p>
          <a:p>
            <a:pPr/>
            <a:r>
              <a:rPr lang="en-US">
                <a:solidFill>
                  <a:prstClr val="black"/>
                </a:solidFill>
              </a:rPr>
              <a:t>public static void display()  </a:t>
            </a:r>
          </a:p>
          <a:p>
            <a:pPr/>
            <a:r>
              <a:rPr lang="en-US">
                <a:solidFill>
                  <a:prstClr val="black"/>
                </a:solidFill>
              </a:rPr>
              <a:t>{  </a:t>
            </a:r>
          </a:p>
          <a:p>
            <a:pPr/>
            <a:r>
              <a:rPr lang="en-US" err="1">
                <a:solidFill>
                  <a:prstClr val="black"/>
                </a:solidFill>
              </a:rPr>
              <a:t>System.out.println("Overridden static method in Child Class in Java");  </a:t>
            </a:r>
          </a:p>
          <a:p>
            <a:pPr/>
            <a:r>
              <a:rPr lang="en-US">
                <a:solidFill>
                  <a:prstClr val="black"/>
                </a:solidFill>
              </a:rPr>
              <a:t>}  </a:t>
            </a:r>
          </a:p>
          <a:p>
            <a:pPr/>
            <a:r>
              <a:rPr lang="en-US">
                <a:solidFill>
                  <a:prstClr val="black"/>
                </a:solidFill>
              </a:rPr>
              <a:t>} </a:t>
            </a:r>
          </a:p>
        </p:txBody>
      </p:sp>
      <p:sp>
        <p:nvSpPr>
          <p:cNvPr id="5" name="Rectangle 4"/>
          <p:cNvSpPr/>
          <p:nvPr/>
        </p:nvSpPr>
        <p:spPr>
          <a:xfrm>
            <a:off x="3733800" y="4876800"/>
            <a:ext cx="6096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Output:</a:t>
            </a:r>
          </a:p>
          <a:p>
            <a:pPr/>
            <a:endParaRPr lang="en-US">
              <a:solidFill>
                <a:prstClr val="black"/>
              </a:solidFill>
            </a:endParaRPr>
          </a:p>
          <a:p>
            <a:pPr/>
            <a:r>
              <a:rPr lang="en-US">
                <a:solidFill>
                  <a:prstClr val="black"/>
                </a:solidFill>
              </a:rPr>
              <a:t>display() method of the parent class.</a:t>
            </a:r>
          </a:p>
        </p:txBody>
      </p:sp>
      <p:sp>
        <p:nvSpPr>
          <p:cNvPr id="6" name="Rectangle 5"/>
          <p:cNvSpPr/>
          <p:nvPr/>
        </p:nvSpPr>
        <p:spPr>
          <a:xfrm>
            <a:off x="7086600" y="990600"/>
            <a:ext cx="45720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OverloadStaticMethodExample3  </a:t>
            </a:r>
          </a:p>
          <a:p>
            <a:pPr/>
            <a:r>
              <a:rPr lang="en-US">
                <a:solidFill>
                  <a:prstClr val="black"/>
                </a:solidFill>
              </a:rPr>
              <a:t>{  </a:t>
            </a:r>
          </a:p>
          <a:p>
            <a:pPr/>
            <a:r>
              <a:rPr lang="en-US">
                <a:solidFill>
                  <a:prstClr val="black"/>
                </a:solidFill>
              </a:rPr>
              <a:t>public static void main(String args[])   </a:t>
            </a:r>
          </a:p>
          <a:p>
            <a:pPr/>
            <a:r>
              <a:rPr lang="en-US">
                <a:solidFill>
                  <a:prstClr val="black"/>
                </a:solidFill>
              </a:rPr>
              <a:t>{  </a:t>
            </a:r>
          </a:p>
          <a:p>
            <a:pPr lvl="1"/>
            <a:r>
              <a:rPr lang="en-US" err="1">
                <a:solidFill>
                  <a:prstClr val="black"/>
                </a:solidFill>
              </a:rPr>
              <a:t>ParentClass pc = new ChildClass();  </a:t>
            </a:r>
          </a:p>
          <a:p>
            <a:pPr lvl="1"/>
            <a:r>
              <a:rPr lang="en-US">
                <a:solidFill>
                  <a:prstClr val="black"/>
                </a:solidFill>
              </a:rPr>
              <a:t>//calling display() method by parent class object  </a:t>
            </a:r>
          </a:p>
          <a:p>
            <a:pPr lvl="1"/>
            <a:r>
              <a:rPr lang="en-US" err="1">
                <a:solidFill>
                  <a:prstClr val="black"/>
                </a:solidFill>
              </a:rPr>
              <a:t>pc.display();   </a:t>
            </a:r>
          </a:p>
          <a:p>
            <a:pPr/>
            <a:r>
              <a:rPr lang="en-US">
                <a:solidFill>
                  <a:prstClr val="black"/>
                </a:solidFill>
              </a:rPr>
              <a:t>}   </a:t>
            </a:r>
          </a:p>
          <a:p>
            <a:pPr/>
            <a:r>
              <a:rPr lang="en-US">
                <a:solidFill>
                  <a:prstClr val="black"/>
                </a:solidFill>
              </a:rPr>
              <a:t>}  </a:t>
            </a:r>
          </a:p>
        </p:txBody>
      </p:sp>
    </p:spTree>
    <p:extLst>
      <p:ext uri="{BB962C8B-B14F-4D97-AF65-F5344CB8AC3E}">
        <p14:creationId xmlns:p14="http://schemas.microsoft.com/office/powerpoint/2010/main" val="3317116800"/>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Title 8"/>
          <p:cNvSpPr>
            <a:spLocks noGrp="1"/>
          </p:cNvSpPr>
          <p:nvPr>
            <p:ph type="title"/>
          </p:nvPr>
        </p:nvSpPr>
        <p:spPr>
          <a:xfrm>
            <a:off x="4773708" y="2810434"/>
            <a:ext cx="3388658" cy="1183341"/>
          </a:xfrm>
        </p:spPr>
        <p:txBody>
          <a:bodyPr>
            <a:noAutofit/>
          </a:bodyPr>
          <a:lstStyle>
            <a:def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4212679327"/>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133600" y="381001"/>
            <a:ext cx="8001000"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FF0000"/>
                </a:solidFill>
                <a:latin typeface="Helvetica" panose="020b0604020202020204" pitchFamily="34" charset="0"/>
              </a:rPr>
              <a:t>Final keyword in java</a:t>
            </a:r>
          </a:p>
          <a:p>
            <a:pPr algn="ctr"/>
            <a:endParaRPr lang="en-US" b="1">
              <a:solidFill>
                <a:srgbClr val="FF0000"/>
              </a:solidFill>
              <a:latin typeface="Helvetica" panose="020b0604020202020204" pitchFamily="34" charset="0"/>
            </a:endParaRPr>
          </a:p>
          <a:p>
            <a:pPr/>
            <a:r>
              <a:rPr lang="en-US">
                <a:solidFill>
                  <a:srgbClr val="000000"/>
                </a:solidFill>
                <a:latin typeface="Georgia" panose="02040502050405020303" pitchFamily="18" charset="0"/>
              </a:rPr>
              <a:t>It is used to make a variable as a constant, Restrict method overriding, Restrict inheritance. It is used at variable level, method level and class level. In java language final keyword can be used in following way.</a:t>
            </a:r>
          </a:p>
          <a:p>
            <a:pPr algn="just"/>
            <a:endParaRPr lang="en-US">
              <a:solidFill>
                <a:srgbClr val="000000"/>
              </a:solidFill>
              <a:latin typeface="Open Sans"/>
            </a:endParaRPr>
          </a:p>
          <a:p>
            <a:pPr marL="285750" indent="-285750">
              <a:buFont typeface="Arial" pitchFamily="34" charset="0"/>
              <a:buChar char="•"/>
            </a:pPr>
            <a:r>
              <a:rPr lang="en-US">
                <a:solidFill>
                  <a:srgbClr val="000000"/>
                </a:solidFill>
                <a:latin typeface="Georgia" panose="02040502050405020303" pitchFamily="18" charset="0"/>
              </a:rPr>
              <a:t>Final Keyword at Variable Level</a:t>
            </a:r>
          </a:p>
          <a:p>
            <a:pPr marL="285750" indent="-285750">
              <a:buFont typeface="Arial" pitchFamily="34" charset="0"/>
              <a:buChar char="•"/>
            </a:pPr>
            <a:r>
              <a:rPr lang="en-US">
                <a:solidFill>
                  <a:srgbClr val="000000"/>
                </a:solidFill>
                <a:latin typeface="Georgia" panose="02040502050405020303" pitchFamily="18" charset="0"/>
              </a:rPr>
              <a:t>Final Keyword at Method Level</a:t>
            </a:r>
          </a:p>
          <a:p>
            <a:pPr marL="285750" indent="-285750">
              <a:buFont typeface="Arial" pitchFamily="34" charset="0"/>
              <a:buChar char="•"/>
            </a:pPr>
            <a:r>
              <a:rPr lang="en-US">
                <a:solidFill>
                  <a:srgbClr val="000000"/>
                </a:solidFill>
                <a:latin typeface="Georgia" panose="02040502050405020303" pitchFamily="18" charset="0"/>
              </a:rPr>
              <a:t>Final Keyword at Class Level</a:t>
            </a:r>
          </a:p>
        </p:txBody>
      </p:sp>
      <p:pic>
        <p:nvPicPr>
          <p:cNvPr id="1026" name="Picture 2" descr="final keyword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95600" y="3657601"/>
            <a:ext cx="66675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965396"/>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2209800" y="3048001"/>
            <a:ext cx="4572000" cy="31700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Final Keyword in java Example</a:t>
            </a:r>
          </a:p>
          <a:p>
            <a:pPr/>
            <a:endParaRPr lang="en-US">
              <a:solidFill>
                <a:prstClr val="black"/>
              </a:solidFill>
            </a:endParaRPr>
          </a:p>
          <a:p>
            <a:pPr/>
            <a:r>
              <a:rPr lang="en-US">
                <a:solidFill>
                  <a:prstClr val="black"/>
                </a:solidFill>
              </a:rPr>
              <a:t>public class Circle</a:t>
            </a:r>
          </a:p>
          <a:p>
            <a:pPr/>
            <a:r>
              <a:rPr lang="en-US">
                <a:solidFill>
                  <a:prstClr val="black"/>
                </a:solidFill>
              </a:rPr>
              <a:t>{</a:t>
            </a:r>
          </a:p>
          <a:p>
            <a:pPr/>
            <a:r>
              <a:rPr lang="en-US">
                <a:solidFill>
                  <a:prstClr val="black"/>
                </a:solidFill>
              </a:rPr>
              <a:t>public  static final double PI=3.14159;</a:t>
            </a:r>
          </a:p>
          <a:p>
            <a:pPr/>
            <a:endParaRPr lang="en-US">
              <a:solidFill>
                <a:prstClr val="black"/>
              </a:solidFill>
            </a:endParaRPr>
          </a:p>
          <a:p>
            <a:pPr/>
            <a:r>
              <a:rPr lang="en-US">
                <a:solidFill>
                  <a:prstClr val="black"/>
                </a:solidFill>
              </a:rPr>
              <a:t>public static void main(String[] args) </a:t>
            </a:r>
          </a:p>
          <a:p>
            <a:pPr/>
            <a:r>
              <a:rPr lang="en-US">
                <a:solidFill>
                  <a:prstClr val="black"/>
                </a:solidFill>
              </a:rPr>
              <a:t>{</a:t>
            </a:r>
          </a:p>
          <a:p>
            <a:pPr/>
            <a:r>
              <a:rPr lang="en-US" err="1">
                <a:solidFill>
                  <a:prstClr val="black"/>
                </a:solidFill>
              </a:rPr>
              <a:t>System.out.println(PI);</a:t>
            </a:r>
          </a:p>
          <a:p>
            <a:pPr/>
            <a:r>
              <a:rPr lang="en-US">
                <a:solidFill>
                  <a:prstClr val="black"/>
                </a:solidFill>
              </a:rPr>
              <a:t>}</a:t>
            </a:r>
          </a:p>
          <a:p>
            <a:pPr/>
            <a:r>
              <a:rPr lang="en-US">
                <a:solidFill>
                  <a:prstClr val="black"/>
                </a:solidFill>
              </a:rPr>
              <a:t>}</a:t>
            </a:r>
          </a:p>
        </p:txBody>
      </p:sp>
      <p:sp>
        <p:nvSpPr>
          <p:cNvPr id="9" name="Rectangle 8"/>
          <p:cNvSpPr/>
          <p:nvPr/>
        </p:nvSpPr>
        <p:spPr>
          <a:xfrm>
            <a:off x="2133600" y="533401"/>
            <a:ext cx="7696200" cy="206210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Final at variable level</a:t>
            </a:r>
          </a:p>
          <a:p>
            <a:pPr/>
            <a:endParaRPr lang="en-US" sz="2400" b="1">
              <a:solidFill>
                <a:prstClr val="black"/>
              </a:solidFill>
            </a:endParaRPr>
          </a:p>
          <a:p>
            <a:pPr marL="285750" indent="-285750">
              <a:buFont typeface="Arial" pitchFamily="34" charset="0"/>
              <a:buChar char="•"/>
            </a:pPr>
            <a:r>
              <a:rPr lang="en-US" sz="2000">
                <a:solidFill>
                  <a:prstClr val="black"/>
                </a:solidFill>
              </a:rPr>
              <a:t>Final keyword is used to make a variable as a constant. This is similar to const in other language. A variable declared with the final keyword cannot be modified by the program after initialization. This is useful to universal constants, such as "PI".</a:t>
            </a:r>
          </a:p>
        </p:txBody>
      </p:sp>
    </p:spTree>
    <p:extLst>
      <p:ext uri="{BB962C8B-B14F-4D97-AF65-F5344CB8AC3E}">
        <p14:creationId xmlns:p14="http://schemas.microsoft.com/office/powerpoint/2010/main" val="1460634779"/>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2133600" y="457201"/>
            <a:ext cx="8077200" cy="15081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Final Keyword at method level</a:t>
            </a:r>
          </a:p>
          <a:p>
            <a:pPr/>
            <a:r>
              <a:rPr lang="en-US">
                <a:solidFill>
                  <a:prstClr val="black"/>
                </a:solidFill>
              </a:rPr>
              <a:t>It makes a method final, meaning that sub classes can not override this method. The compiler checks and gives an error if you try to override the method.</a:t>
            </a:r>
          </a:p>
          <a:p>
            <a:pPr/>
            <a:endParaRPr lang="en-US">
              <a:solidFill>
                <a:prstClr val="black"/>
              </a:solidFill>
            </a:endParaRPr>
          </a:p>
          <a:p>
            <a:pPr/>
            <a:r>
              <a:rPr lang="en-US">
                <a:solidFill>
                  <a:prstClr val="black"/>
                </a:solidFill>
              </a:rPr>
              <a:t>When we want to restrict overriding, then make a method as a final.</a:t>
            </a:r>
          </a:p>
        </p:txBody>
      </p:sp>
      <p:sp>
        <p:nvSpPr>
          <p:cNvPr id="3" name="Rectangle 2"/>
          <p:cNvSpPr/>
          <p:nvPr/>
        </p:nvSpPr>
        <p:spPr>
          <a:xfrm>
            <a:off x="1828800" y="2362201"/>
            <a:ext cx="6705600"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 of final keyword at method level</a:t>
            </a:r>
          </a:p>
          <a:p>
            <a:pPr/>
            <a:r>
              <a:rPr lang="en-US">
                <a:solidFill>
                  <a:prstClr val="black"/>
                </a:solidFill>
              </a:rPr>
              <a:t>class Employee</a:t>
            </a:r>
          </a:p>
          <a:p>
            <a:pPr/>
            <a:r>
              <a:rPr lang="en-US">
                <a:solidFill>
                  <a:prstClr val="black"/>
                </a:solidFill>
              </a:rPr>
              <a:t>{</a:t>
            </a:r>
          </a:p>
          <a:p>
            <a:pPr/>
            <a:r>
              <a:rPr lang="en-US">
                <a:solidFill>
                  <a:prstClr val="black"/>
                </a:solidFill>
              </a:rPr>
              <a:t>final void disp()</a:t>
            </a:r>
          </a:p>
          <a:p>
            <a:pPr/>
            <a:r>
              <a:rPr lang="en-US">
                <a:solidFill>
                  <a:prstClr val="black"/>
                </a:solidFill>
              </a:rPr>
              <a:t>{</a:t>
            </a:r>
          </a:p>
          <a:p>
            <a:pPr/>
            <a:r>
              <a:rPr lang="en-US" err="1">
                <a:solidFill>
                  <a:prstClr val="black"/>
                </a:solidFill>
              </a:rPr>
              <a:t>System.out.println("Hello Good Morning");  </a:t>
            </a:r>
          </a:p>
          <a:p>
            <a:pPr/>
            <a:r>
              <a:rPr lang="en-US">
                <a:solidFill>
                  <a:prstClr val="black"/>
                </a:solidFill>
              </a:rPr>
              <a:t>}</a:t>
            </a:r>
          </a:p>
          <a:p>
            <a:pPr/>
            <a:r>
              <a:rPr lang="en-US">
                <a:solidFill>
                  <a:prstClr val="black"/>
                </a:solidFill>
              </a:rPr>
              <a:t>}</a:t>
            </a:r>
          </a:p>
          <a:p>
            <a:pPr/>
            <a:r>
              <a:rPr lang="en-US">
                <a:solidFill>
                  <a:prstClr val="black"/>
                </a:solidFill>
              </a:rPr>
              <a:t>class Developer extends Employee</a:t>
            </a:r>
          </a:p>
          <a:p>
            <a:pPr/>
            <a:r>
              <a:rPr lang="en-US">
                <a:solidFill>
                  <a:prstClr val="black"/>
                </a:solidFill>
              </a:rPr>
              <a:t>{</a:t>
            </a:r>
          </a:p>
          <a:p>
            <a:pPr/>
            <a:r>
              <a:rPr lang="en-US">
                <a:solidFill>
                  <a:prstClr val="black"/>
                </a:solidFill>
              </a:rPr>
              <a:t>void disp()</a:t>
            </a:r>
          </a:p>
          <a:p>
            <a:pPr/>
            <a:r>
              <a:rPr lang="en-US">
                <a:solidFill>
                  <a:prstClr val="black"/>
                </a:solidFill>
              </a:rPr>
              <a:t>{</a:t>
            </a:r>
          </a:p>
          <a:p>
            <a:pPr/>
            <a:r>
              <a:rPr lang="en-US" err="1">
                <a:solidFill>
                  <a:prstClr val="black"/>
                </a:solidFill>
              </a:rPr>
              <a:t>System.out.println("How are you ?");  </a:t>
            </a:r>
          </a:p>
          <a:p>
            <a:pPr/>
            <a:r>
              <a:rPr lang="en-US">
                <a:solidFill>
                  <a:prstClr val="black"/>
                </a:solidFill>
              </a:rPr>
              <a:t>}</a:t>
            </a:r>
          </a:p>
          <a:p>
            <a:pPr/>
            <a:r>
              <a:rPr lang="en-US">
                <a:solidFill>
                  <a:prstClr val="black"/>
                </a:solidFill>
              </a:rPr>
              <a:t>}</a:t>
            </a:r>
          </a:p>
        </p:txBody>
      </p:sp>
      <p:sp>
        <p:nvSpPr>
          <p:cNvPr id="4" name="Rectangle 3"/>
          <p:cNvSpPr/>
          <p:nvPr/>
        </p:nvSpPr>
        <p:spPr>
          <a:xfrm>
            <a:off x="6248400" y="3581400"/>
            <a:ext cx="4572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FinalDemo</a:t>
            </a:r>
            <a:endParaRPr lang="en-US">
              <a:solidFill>
                <a:prstClr val="black"/>
              </a:solidFill>
            </a:endParaRPr>
          </a:p>
          <a:p>
            <a:pPr/>
            <a:r>
              <a:rPr lang="en-US">
                <a:solidFill>
                  <a:prstClr val="black"/>
                </a:solidFill>
              </a:rPr>
              <a:t>{</a:t>
            </a:r>
          </a:p>
          <a:p>
            <a:pPr/>
            <a:r>
              <a:rPr lang="en-US">
                <a:solidFill>
                  <a:prstClr val="black"/>
                </a:solidFill>
              </a:rPr>
              <a:t>public static void main(String args[])</a:t>
            </a:r>
          </a:p>
          <a:p>
            <a:pPr/>
            <a:r>
              <a:rPr lang="en-US">
                <a:solidFill>
                  <a:prstClr val="black"/>
                </a:solidFill>
              </a:rPr>
              <a:t>{</a:t>
            </a:r>
          </a:p>
          <a:p>
            <a:pPr/>
            <a:r>
              <a:rPr lang="en-US">
                <a:solidFill>
                  <a:prstClr val="black"/>
                </a:solidFill>
              </a:rPr>
              <a:t>Developer obj=new Developer();</a:t>
            </a:r>
          </a:p>
          <a:p>
            <a:pPr/>
            <a:r>
              <a:rPr lang="en-US" err="1">
                <a:solidFill>
                  <a:prstClr val="black"/>
                </a:solidFill>
              </a:rPr>
              <a:t>obj.disp();</a:t>
            </a:r>
          </a:p>
          <a:p>
            <a:pPr/>
            <a:r>
              <a:rPr lang="en-US">
                <a:solidFill>
                  <a:prstClr val="black"/>
                </a:solidFill>
              </a:rPr>
              <a:t>}  </a:t>
            </a:r>
          </a:p>
          <a:p>
            <a:pPr/>
            <a:r>
              <a:rPr lang="en-US">
                <a:solidFill>
                  <a:prstClr val="black"/>
                </a:solidFill>
              </a:rPr>
              <a:t>} </a:t>
            </a:r>
          </a:p>
        </p:txBody>
      </p:sp>
      <p:sp>
        <p:nvSpPr>
          <p:cNvPr id="5" name="Rectangle 4"/>
          <p:cNvSpPr/>
          <p:nvPr/>
        </p:nvSpPr>
        <p:spPr>
          <a:xfrm>
            <a:off x="6400800" y="6019801"/>
            <a:ext cx="35814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Output</a:t>
            </a:r>
          </a:p>
          <a:p>
            <a:pPr/>
            <a:r>
              <a:rPr lang="en-US">
                <a:solidFill>
                  <a:prstClr val="black"/>
                </a:solidFill>
              </a:rPr>
              <a:t>It gives an error</a:t>
            </a:r>
          </a:p>
        </p:txBody>
      </p:sp>
    </p:spTree>
    <p:extLst>
      <p:ext uri="{BB962C8B-B14F-4D97-AF65-F5344CB8AC3E}">
        <p14:creationId xmlns:p14="http://schemas.microsoft.com/office/powerpoint/2010/main" val="3803203843"/>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1905000" y="381001"/>
            <a:ext cx="8686800"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Final Keyword at Class Level</a:t>
            </a:r>
          </a:p>
          <a:p>
            <a:pPr/>
            <a:r>
              <a:rPr lang="en-US">
                <a:solidFill>
                  <a:prstClr val="black"/>
                </a:solidFill>
              </a:rPr>
              <a:t>It makes a class final, meaning that the class can not be inheriting by other classes. When we want to restrict inheritance then make class as a final.</a:t>
            </a:r>
          </a:p>
        </p:txBody>
      </p:sp>
      <p:sp>
        <p:nvSpPr>
          <p:cNvPr id="8" name="Rectangle 7"/>
          <p:cNvSpPr/>
          <p:nvPr/>
        </p:nvSpPr>
        <p:spPr>
          <a:xfrm>
            <a:off x="1905000" y="1676400"/>
            <a:ext cx="4648200"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Example of final keyword at class level</a:t>
            </a:r>
          </a:p>
          <a:p>
            <a:pPr/>
            <a:r>
              <a:rPr lang="en-US">
                <a:solidFill>
                  <a:prstClr val="black"/>
                </a:solidFill>
              </a:rPr>
              <a:t>final class Employee</a:t>
            </a:r>
          </a:p>
          <a:p>
            <a:pPr/>
            <a:r>
              <a:rPr lang="en-US">
                <a:solidFill>
                  <a:prstClr val="black"/>
                </a:solidFill>
              </a:rPr>
              <a:t>{</a:t>
            </a:r>
          </a:p>
          <a:p>
            <a:pPr/>
            <a:r>
              <a:rPr lang="en-US" err="1">
                <a:solidFill>
                  <a:prstClr val="black"/>
                </a:solidFill>
              </a:rPr>
              <a:t>int salary=10000;</a:t>
            </a:r>
          </a:p>
          <a:p>
            <a:pPr/>
            <a:r>
              <a:rPr lang="en-US">
                <a:solidFill>
                  <a:prstClr val="black"/>
                </a:solidFill>
              </a:rPr>
              <a:t>}</a:t>
            </a:r>
          </a:p>
          <a:p>
            <a:pPr/>
            <a:r>
              <a:rPr lang="en-US">
                <a:solidFill>
                  <a:prstClr val="black"/>
                </a:solidFill>
              </a:rPr>
              <a:t>class Developer extends Employee</a:t>
            </a:r>
          </a:p>
          <a:p>
            <a:pPr/>
            <a:r>
              <a:rPr lang="en-US">
                <a:solidFill>
                  <a:prstClr val="black"/>
                </a:solidFill>
              </a:rPr>
              <a:t>{</a:t>
            </a:r>
          </a:p>
          <a:p>
            <a:pPr/>
            <a:r>
              <a:rPr lang="en-US">
                <a:solidFill>
                  <a:prstClr val="black"/>
                </a:solidFill>
              </a:rPr>
              <a:t>void show()</a:t>
            </a:r>
          </a:p>
          <a:p>
            <a:pPr/>
            <a:r>
              <a:rPr lang="en-US">
                <a:solidFill>
                  <a:prstClr val="black"/>
                </a:solidFill>
              </a:rPr>
              <a:t>{</a:t>
            </a:r>
          </a:p>
          <a:p>
            <a:pPr/>
            <a:r>
              <a:rPr lang="en-US" err="1">
                <a:solidFill>
                  <a:prstClr val="black"/>
                </a:solidFill>
              </a:rPr>
              <a:t>System.out.println("Hello Good Morning");  </a:t>
            </a:r>
          </a:p>
          <a:p>
            <a:pPr/>
            <a:r>
              <a:rPr lang="en-US">
                <a:solidFill>
                  <a:prstClr val="black"/>
                </a:solidFill>
              </a:rPr>
              <a:t>}</a:t>
            </a:r>
          </a:p>
          <a:p>
            <a:pPr/>
            <a:r>
              <a:rPr lang="en-US">
                <a:solidFill>
                  <a:prstClr val="black"/>
                </a:solidFill>
              </a:rPr>
              <a:t>}</a:t>
            </a:r>
          </a:p>
        </p:txBody>
      </p:sp>
      <p:sp>
        <p:nvSpPr>
          <p:cNvPr id="9" name="Rectangle 8"/>
          <p:cNvSpPr/>
          <p:nvPr/>
        </p:nvSpPr>
        <p:spPr>
          <a:xfrm>
            <a:off x="6125570" y="1828801"/>
            <a:ext cx="4237630"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FinalDemo</a:t>
            </a:r>
            <a:endParaRPr lang="en-US">
              <a:solidFill>
                <a:prstClr val="black"/>
              </a:solidFill>
            </a:endParaRPr>
          </a:p>
          <a:p>
            <a:pPr/>
            <a:r>
              <a:rPr lang="en-US">
                <a:solidFill>
                  <a:prstClr val="black"/>
                </a:solidFill>
              </a:rPr>
              <a:t>{</a:t>
            </a:r>
          </a:p>
          <a:p>
            <a:pPr/>
            <a:r>
              <a:rPr lang="en-US">
                <a:solidFill>
                  <a:prstClr val="black"/>
                </a:solidFill>
              </a:rPr>
              <a:t>public static void main(String args[])</a:t>
            </a:r>
          </a:p>
          <a:p>
            <a:pPr/>
            <a:r>
              <a:rPr lang="en-US">
                <a:solidFill>
                  <a:prstClr val="black"/>
                </a:solidFill>
              </a:rPr>
              <a:t>{</a:t>
            </a:r>
          </a:p>
          <a:p>
            <a:pPr/>
            <a:r>
              <a:rPr lang="en-US">
                <a:solidFill>
                  <a:prstClr val="black"/>
                </a:solidFill>
              </a:rPr>
              <a:t>Developer obj=new Developer();</a:t>
            </a:r>
          </a:p>
          <a:p>
            <a:pPr/>
            <a:r>
              <a:rPr lang="en-US">
                <a:solidFill>
                  <a:prstClr val="black"/>
                </a:solidFill>
              </a:rPr>
              <a:t>Developer obj=new Developer();</a:t>
            </a:r>
          </a:p>
          <a:p>
            <a:pPr/>
            <a:r>
              <a:rPr lang="en-US" err="1">
                <a:solidFill>
                  <a:prstClr val="black"/>
                </a:solidFill>
              </a:rPr>
              <a:t>obj.show();</a:t>
            </a:r>
          </a:p>
          <a:p>
            <a:pPr/>
            <a:r>
              <a:rPr lang="en-US">
                <a:solidFill>
                  <a:prstClr val="black"/>
                </a:solidFill>
              </a:rPr>
              <a:t>}  </a:t>
            </a:r>
          </a:p>
          <a:p>
            <a:pPr/>
            <a:r>
              <a:rPr lang="en-US">
                <a:solidFill>
                  <a:prstClr val="black"/>
                </a:solidFill>
              </a:rPr>
              <a:t>} </a:t>
            </a:r>
          </a:p>
        </p:txBody>
      </p:sp>
      <p:sp>
        <p:nvSpPr>
          <p:cNvPr id="10" name="Rectangle 9"/>
          <p:cNvSpPr/>
          <p:nvPr/>
        </p:nvSpPr>
        <p:spPr>
          <a:xfrm>
            <a:off x="6096000" y="5410201"/>
            <a:ext cx="4572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Output:</a:t>
            </a:r>
          </a:p>
          <a:p>
            <a:pPr/>
            <a:r>
              <a:rPr lang="en-US">
                <a:solidFill>
                  <a:prstClr val="black"/>
                </a:solidFill>
              </a:rPr>
              <a:t>It gives an error</a:t>
            </a:r>
          </a:p>
        </p:txBody>
      </p:sp>
    </p:spTree>
    <p:extLst>
      <p:ext uri="{BB962C8B-B14F-4D97-AF65-F5344CB8AC3E}">
        <p14:creationId xmlns:p14="http://schemas.microsoft.com/office/powerpoint/2010/main" val="2996281134"/>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457200" y="762000"/>
            <a:ext cx="11582400"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Objective: </a:t>
            </a:r>
            <a:r>
              <a:rPr lang="en-US">
                <a:solidFill>
                  <a:srgbClr val="000000"/>
                </a:solidFill>
              </a:rPr>
              <a:t>To understand the concepts of OOPs Properties (Inheritance and Dynamic Polymorphism). </a:t>
            </a:r>
          </a:p>
          <a:p>
            <a:pPr/>
            <a:r>
              <a:rPr lang="en-US" b="1">
                <a:solidFill>
                  <a:srgbClr val="000000"/>
                </a:solidFill>
              </a:rPr>
              <a:t>Assignments: </a:t>
            </a:r>
            <a:endParaRPr lang="en-US">
              <a:solidFill>
                <a:srgbClr val="000000"/>
              </a:solidFill>
            </a:endParaRPr>
          </a:p>
          <a:p>
            <a:pPr/>
            <a:r>
              <a:rPr lang="en-US" b="1">
                <a:solidFill>
                  <a:srgbClr val="000000"/>
                </a:solidFill>
              </a:rPr>
              <a:t>1. </a:t>
            </a:r>
            <a:r>
              <a:rPr lang="en-US">
                <a:solidFill>
                  <a:srgbClr val="000000"/>
                </a:solidFill>
              </a:rPr>
              <a:t>Write a Java program to implement the concept of inheritance. </a:t>
            </a:r>
          </a:p>
          <a:p>
            <a:pPr/>
            <a:r>
              <a:rPr lang="en-US" b="1">
                <a:solidFill>
                  <a:srgbClr val="000000"/>
                </a:solidFill>
              </a:rPr>
              <a:t>2. </a:t>
            </a:r>
            <a:r>
              <a:rPr lang="en-US">
                <a:solidFill>
                  <a:srgbClr val="000000"/>
                </a:solidFill>
              </a:rPr>
              <a:t>Write a Java program to show method overloading. </a:t>
            </a:r>
          </a:p>
          <a:p>
            <a:pPr/>
            <a:r>
              <a:rPr lang="en-US" b="1">
                <a:solidFill>
                  <a:srgbClr val="000000"/>
                </a:solidFill>
              </a:rPr>
              <a:t>3. </a:t>
            </a:r>
            <a:r>
              <a:rPr lang="en-US">
                <a:solidFill>
                  <a:srgbClr val="000000"/>
                </a:solidFill>
              </a:rPr>
              <a:t>Write a Java program to show method overriding. </a:t>
            </a:r>
          </a:p>
          <a:p>
            <a:pPr/>
            <a:r>
              <a:rPr lang="en-US" b="1">
                <a:solidFill>
                  <a:srgbClr val="000000"/>
                </a:solidFill>
              </a:rPr>
              <a:t>4. </a:t>
            </a:r>
            <a:r>
              <a:rPr lang="en-US">
                <a:solidFill>
                  <a:srgbClr val="000000"/>
                </a:solidFill>
              </a:rPr>
              <a:t>Create a general class ThreeDObject and derive the classes Box, Cube, Cylinder and Cone from it. The class ThreeDObject has methods wholeSurfaceArea ( ) and volume ( ). Override these two methods in each of the derived classes to calculate the volume and whole surface area of each type of three-dimensional objects. The dimensions of the objects are to be taken from the users and passed through the respective constructors of each derived class. Write a main method to test these classes. </a:t>
            </a:r>
          </a:p>
          <a:p>
            <a:pPr/>
            <a:endParaRPr lang="en-US">
              <a:solidFill>
                <a:srgbClr val="000000"/>
              </a:solidFill>
            </a:endParaRPr>
          </a:p>
          <a:p>
            <a:pPr/>
            <a:r>
              <a:rPr lang="en-US" b="1">
                <a:solidFill>
                  <a:srgbClr val="000000"/>
                </a:solidFill>
              </a:rPr>
              <a:t>5. </a:t>
            </a:r>
            <a:r>
              <a:rPr lang="en-US">
                <a:solidFill>
                  <a:srgbClr val="000000"/>
                </a:solidFill>
              </a:rPr>
              <a:t>Write a program to create a class named Vehicle having protected instance variables regnNumber, speed, color, ownerName and a method showData ( ) to show “This is a vehicle class”. Inherit the Vehicle class into subclasses named Bus and Car having </a:t>
            </a:r>
          </a:p>
          <a:p>
            <a:pPr/>
            <a:endParaRPr lang="en-US">
              <a:solidFill>
                <a:srgbClr val="000000"/>
              </a:solidFill>
            </a:endParaRPr>
          </a:p>
          <a:p>
            <a:pPr/>
            <a:endParaRPr lang="en-US">
              <a:solidFill>
                <a:srgbClr val="000000"/>
              </a:solidFill>
            </a:endParaRPr>
          </a:p>
          <a:p>
            <a:pPr/>
            <a:r>
              <a:rPr lang="en-US">
                <a:solidFill>
                  <a:srgbClr val="000000"/>
                </a:solidFill>
              </a:rPr>
              <a:t>individual private instance variables routeNumber in Bus and manufacturerName in Car and both of them having showData ( ) method showing all details of Bus and Car respectively with content of the super class’s showData ( ) method. </a:t>
            </a:r>
          </a:p>
        </p:txBody>
      </p:sp>
    </p:spTree>
    <p:extLst>
      <p:ext uri="{BB962C8B-B14F-4D97-AF65-F5344CB8AC3E}">
        <p14:creationId xmlns:p14="http://schemas.microsoft.com/office/powerpoint/2010/main" val="4065693165"/>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33400" y="609600"/>
            <a:ext cx="11201400"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6. </a:t>
            </a:r>
            <a:r>
              <a:rPr lang="en-US">
                <a:solidFill>
                  <a:srgbClr val="000000"/>
                </a:solidFill>
              </a:rPr>
              <a:t>An educational institution maintains a database of its employees. The database is divided into a number of classes whose hierarchical relationships are shown below. Write all the classes and define the methods to create the database and retrieve individual information as and when needed. </a:t>
            </a:r>
          </a:p>
          <a:p>
            <a:pPr/>
            <a:endParaRPr lang="en-US">
              <a:solidFill>
                <a:srgbClr val="000000"/>
              </a:solidFill>
            </a:endParaRPr>
          </a:p>
          <a:p>
            <a:pPr/>
            <a:r>
              <a:rPr lang="en-US">
                <a:solidFill>
                  <a:srgbClr val="000000"/>
                </a:solidFill>
              </a:rPr>
              <a:t>Write a driver program to test the classes. </a:t>
            </a:r>
          </a:p>
          <a:p>
            <a:pPr/>
            <a:r>
              <a:rPr lang="en-US" i="1">
                <a:solidFill>
                  <a:srgbClr val="000000"/>
                </a:solidFill>
              </a:rPr>
              <a:t>Staff </a:t>
            </a:r>
            <a:r>
              <a:rPr lang="en-US">
                <a:solidFill>
                  <a:srgbClr val="000000"/>
                </a:solidFill>
              </a:rPr>
              <a:t>(code, name) </a:t>
            </a:r>
            <a:r>
              <a:rPr lang="en-US" i="1">
                <a:solidFill>
                  <a:srgbClr val="000000"/>
                </a:solidFill>
              </a:rPr>
              <a:t>Teacher </a:t>
            </a:r>
            <a:r>
              <a:rPr lang="en-US">
                <a:solidFill>
                  <a:srgbClr val="000000"/>
                </a:solidFill>
              </a:rPr>
              <a:t>(subject, publication) is a Staff </a:t>
            </a:r>
          </a:p>
          <a:p>
            <a:pPr/>
            <a:r>
              <a:rPr lang="en-US" i="1">
                <a:solidFill>
                  <a:srgbClr val="000000"/>
                </a:solidFill>
              </a:rPr>
              <a:t>Officer </a:t>
            </a:r>
            <a:r>
              <a:rPr lang="en-US">
                <a:solidFill>
                  <a:srgbClr val="000000"/>
                </a:solidFill>
              </a:rPr>
              <a:t>(grade) is a Staff </a:t>
            </a:r>
            <a:r>
              <a:rPr lang="en-US" i="1">
                <a:solidFill>
                  <a:srgbClr val="000000"/>
                </a:solidFill>
              </a:rPr>
              <a:t>Typist </a:t>
            </a:r>
            <a:r>
              <a:rPr lang="en-US">
                <a:solidFill>
                  <a:srgbClr val="000000"/>
                </a:solidFill>
              </a:rPr>
              <a:t>(speed) is a Staff </a:t>
            </a:r>
          </a:p>
          <a:p>
            <a:pPr/>
            <a:r>
              <a:rPr lang="en-US" i="1" err="1">
                <a:solidFill>
                  <a:srgbClr val="000000"/>
                </a:solidFill>
              </a:rPr>
              <a:t>RegularTypist </a:t>
            </a:r>
            <a:r>
              <a:rPr lang="en-US">
                <a:solidFill>
                  <a:srgbClr val="000000"/>
                </a:solidFill>
              </a:rPr>
              <a:t>(remuneration) is a Typist </a:t>
            </a:r>
            <a:r>
              <a:rPr lang="en-US" i="1" err="1">
                <a:solidFill>
                  <a:srgbClr val="000000"/>
                </a:solidFill>
              </a:rPr>
              <a:t>CasualTypist </a:t>
            </a:r>
            <a:r>
              <a:rPr lang="en-US">
                <a:solidFill>
                  <a:srgbClr val="000000"/>
                </a:solidFill>
              </a:rPr>
              <a:t>(daily wages) is a Typist. </a:t>
            </a:r>
          </a:p>
          <a:p>
            <a:pPr/>
            <a:r>
              <a:rPr lang="en-US" b="1">
                <a:solidFill>
                  <a:srgbClr val="000000"/>
                </a:solidFill>
              </a:rPr>
              <a:t>7. </a:t>
            </a:r>
            <a:r>
              <a:rPr lang="en-US">
                <a:solidFill>
                  <a:srgbClr val="000000"/>
                </a:solidFill>
              </a:rPr>
              <a:t>Create a base class Building that stores the number of floors of a building, number of rooms and it’s total footage. Create a derived class House that inherits Building and also stores the number of bedrooms and bathrooms. Demonstrate the working of the classes. </a:t>
            </a:r>
          </a:p>
          <a:p>
            <a:pPr/>
            <a:endParaRPr lang="en-US">
              <a:solidFill>
                <a:srgbClr val="000000"/>
              </a:solidFill>
            </a:endParaRPr>
          </a:p>
          <a:p>
            <a:pPr/>
            <a:r>
              <a:rPr lang="en-US" b="1">
                <a:solidFill>
                  <a:srgbClr val="000000"/>
                </a:solidFill>
              </a:rPr>
              <a:t>8. </a:t>
            </a:r>
            <a:r>
              <a:rPr lang="en-US">
                <a:solidFill>
                  <a:srgbClr val="000000"/>
                </a:solidFill>
              </a:rPr>
              <a:t>In the earlier program, create a second derived class Office that inherits Building and stores the number of telephones and tables. Now demonstrate the working of all three classes. </a:t>
            </a:r>
          </a:p>
          <a:p>
            <a:pPr/>
            <a:endParaRPr lang="en-US">
              <a:solidFill>
                <a:srgbClr val="000000"/>
              </a:solidFill>
            </a:endParaRPr>
          </a:p>
          <a:p>
            <a:pPr/>
            <a:r>
              <a:rPr lang="en-US" b="1">
                <a:solidFill>
                  <a:srgbClr val="000000"/>
                </a:solidFill>
              </a:rPr>
              <a:t>9. </a:t>
            </a:r>
            <a:r>
              <a:rPr lang="en-US">
                <a:solidFill>
                  <a:srgbClr val="000000"/>
                </a:solidFill>
              </a:rPr>
              <a:t>Write a Java program which creates a base class Num and contains an integer number along with a method shownum() which displays the number. Now create a derived class HexNum which inherits Num and overrides shownum() which displays the hexadecimal value of the number. Demonstrate the working of the classes. </a:t>
            </a:r>
          </a:p>
          <a:p>
            <a:pPr/>
            <a:r>
              <a:rPr lang="en-US" b="1">
                <a:solidFill>
                  <a:srgbClr val="000000"/>
                </a:solidFill>
              </a:rPr>
              <a:t>10. </a:t>
            </a:r>
            <a:r>
              <a:rPr lang="en-US">
                <a:solidFill>
                  <a:srgbClr val="000000"/>
                </a:solidFill>
              </a:rPr>
              <a:t>Write a Java program which creates a base class Num and contains an integer number along with a method shownum() which displays the number. Now create a derived class OctNum which inherits Num and overrides shownum() which displays the octal value of the number. Demonstrate the working of the classes. </a:t>
            </a:r>
          </a:p>
        </p:txBody>
      </p:sp>
    </p:spTree>
    <p:extLst>
      <p:ext uri="{BB962C8B-B14F-4D97-AF65-F5344CB8AC3E}">
        <p14:creationId xmlns:p14="http://schemas.microsoft.com/office/powerpoint/2010/main" val="1942192683"/>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609600" y="914400"/>
            <a:ext cx="10972800" cy="48013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rgbClr val="000000"/>
                </a:solidFill>
              </a:rPr>
              <a:t>11. </a:t>
            </a:r>
            <a:r>
              <a:rPr lang="en-US">
                <a:solidFill>
                  <a:srgbClr val="000000"/>
                </a:solidFill>
              </a:rPr>
              <a:t>Combine Question number 10 and 11 and have all the three classes together. Now describe the working of all classes. </a:t>
            </a:r>
          </a:p>
          <a:p>
            <a:pPr/>
            <a:endParaRPr lang="en-US">
              <a:solidFill>
                <a:srgbClr val="000000"/>
              </a:solidFill>
            </a:endParaRPr>
          </a:p>
          <a:p>
            <a:pPr/>
            <a:r>
              <a:rPr lang="en-US" b="1">
                <a:solidFill>
                  <a:srgbClr val="000000"/>
                </a:solidFill>
              </a:rPr>
              <a:t>12. </a:t>
            </a:r>
            <a:r>
              <a:rPr lang="en-US">
                <a:solidFill>
                  <a:srgbClr val="000000"/>
                </a:solidFill>
              </a:rPr>
              <a:t>Create a base class Distance which stores the distance between two locations in miles and a method travelTime(). The method prints the time taken to cover the distance when the speed is 60 miles per hour. Now in a derived class DistanceMKS, override travelTime() so that it prints the time assuming the distance is in kilometers and the speed is 100 km per second. Demonstrate the working of the classes. </a:t>
            </a:r>
          </a:p>
          <a:p>
            <a:pPr/>
            <a:endParaRPr lang="en-US">
              <a:solidFill>
                <a:srgbClr val="000000"/>
              </a:solidFill>
            </a:endParaRPr>
          </a:p>
          <a:p>
            <a:pPr/>
            <a:r>
              <a:rPr lang="en-US" b="1">
                <a:solidFill>
                  <a:srgbClr val="000000"/>
                </a:solidFill>
              </a:rPr>
              <a:t>13. </a:t>
            </a:r>
            <a:r>
              <a:rPr lang="en-US">
                <a:solidFill>
                  <a:srgbClr val="000000"/>
                </a:solidFill>
              </a:rPr>
              <a:t>Create a base class called “</a:t>
            </a:r>
            <a:r>
              <a:rPr lang="en-US" b="1">
                <a:solidFill>
                  <a:srgbClr val="000000"/>
                </a:solidFill>
              </a:rPr>
              <a:t>vehicle</a:t>
            </a:r>
            <a:r>
              <a:rPr lang="en-US">
                <a:solidFill>
                  <a:srgbClr val="000000"/>
                </a:solidFill>
              </a:rPr>
              <a:t>” that stores number of wheels and speed. </a:t>
            </a:r>
          </a:p>
          <a:p>
            <a:pPr/>
            <a:endParaRPr lang="en-US">
              <a:solidFill>
                <a:srgbClr val="000000"/>
              </a:solidFill>
            </a:endParaRPr>
          </a:p>
          <a:p>
            <a:pPr/>
            <a:r>
              <a:rPr lang="en-US">
                <a:solidFill>
                  <a:srgbClr val="000000"/>
                </a:solidFill>
              </a:rPr>
              <a:t>Create the following derived classes – </a:t>
            </a:r>
          </a:p>
          <a:p>
            <a:pPr/>
            <a:r>
              <a:rPr lang="en-US">
                <a:solidFill>
                  <a:srgbClr val="000000"/>
                </a:solidFill>
              </a:rPr>
              <a:t>“</a:t>
            </a:r>
            <a:r>
              <a:rPr lang="en-US" b="1">
                <a:solidFill>
                  <a:srgbClr val="000000"/>
                </a:solidFill>
              </a:rPr>
              <a:t>car</a:t>
            </a:r>
            <a:r>
              <a:rPr lang="en-US">
                <a:solidFill>
                  <a:srgbClr val="000000"/>
                </a:solidFill>
              </a:rPr>
              <a:t>” that inherits “vehicle” and also stores number of passengers. </a:t>
            </a:r>
          </a:p>
          <a:p>
            <a:pPr/>
            <a:r>
              <a:rPr lang="en-US">
                <a:solidFill>
                  <a:srgbClr val="000000"/>
                </a:solidFill>
              </a:rPr>
              <a:t>“</a:t>
            </a:r>
            <a:r>
              <a:rPr lang="en-US" b="1">
                <a:solidFill>
                  <a:srgbClr val="000000"/>
                </a:solidFill>
              </a:rPr>
              <a:t>truck</a:t>
            </a:r>
            <a:r>
              <a:rPr lang="en-US">
                <a:solidFill>
                  <a:srgbClr val="000000"/>
                </a:solidFill>
              </a:rPr>
              <a:t>” that inherits “vehicle” and also stores the load limit. </a:t>
            </a:r>
          </a:p>
          <a:p>
            <a:pPr/>
            <a:r>
              <a:rPr lang="en-US">
                <a:solidFill>
                  <a:srgbClr val="000000"/>
                </a:solidFill>
              </a:rPr>
              <a:t>Write a main function to create objects of these two derived classes and display all </a:t>
            </a:r>
          </a:p>
          <a:p>
            <a:pPr/>
            <a:r>
              <a:rPr lang="en-US">
                <a:solidFill>
                  <a:srgbClr val="000000"/>
                </a:solidFill>
              </a:rPr>
              <a:t>the information about “car” and “truck”. Also compare the speed of these two </a:t>
            </a:r>
          </a:p>
          <a:p>
            <a:pPr/>
            <a:r>
              <a:rPr lang="en-US">
                <a:solidFill>
                  <a:srgbClr val="000000"/>
                </a:solidFill>
              </a:rPr>
              <a:t>vehicles - car and truck and display which one is faster. </a:t>
            </a:r>
            <a:endParaRPr lang="en-US">
              <a:solidFill>
                <a:srgbClr val="000000"/>
              </a:solidFill>
            </a:endParaRPr>
          </a:p>
          <a:p>
            <a:pPr/>
            <a:endParaRPr lang="en-US">
              <a:solidFill>
                <a:srgbClr val="000000"/>
              </a:solidFill>
            </a:endParaRPr>
          </a:p>
          <a:p>
            <a:pPr/>
            <a:r>
              <a:rPr lang="en-US" b="1">
                <a:solidFill>
                  <a:srgbClr val="000000"/>
                </a:solidFill>
              </a:rPr>
              <a:t>14. </a:t>
            </a:r>
            <a:r>
              <a:rPr lang="en-US">
                <a:solidFill>
                  <a:srgbClr val="000000"/>
                </a:solidFill>
              </a:rPr>
              <a:t>Write a Java program to explain “multilevel inheritance.” </a:t>
            </a:r>
          </a:p>
        </p:txBody>
      </p:sp>
    </p:spTree>
    <p:extLst>
      <p:ext uri="{BB962C8B-B14F-4D97-AF65-F5344CB8AC3E}">
        <p14:creationId xmlns:p14="http://schemas.microsoft.com/office/powerpoint/2010/main" val="52877376"/>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smtClean="0"/>
              <a:t>	</a:t>
            </a:r>
            <a:r>
              <a:rPr lang="en-US" sz="2400" b="1" smtClean="0"/>
              <a:t>Presented By</a:t>
            </a:r>
            <a:r>
              <a:rPr lang="en-US" sz="2900" smtClean="0"/>
              <a:t>	</a:t>
            </a:r>
            <a:r>
              <a:rPr lang="en-US" smtClean="0"/>
              <a:t>			       </a:t>
            </a:r>
            <a:r>
              <a:rPr lang="en-US" sz="2800" err="1" smtClean="0"/>
              <a:t>Sudeshna Kundu (Mondal)</a:t>
            </a:r>
            <a:endParaRPr lang="en-US" sz="2800"/>
          </a:p>
        </p:txBody>
      </p:sp>
      <p:sp>
        <p:nvSpPr>
          <p:cNvPr id="2" name="Title 1"/>
          <p:cNvSpPr>
            <a:spLocks noGrp="1"/>
          </p:cNvSpPr>
          <p:nvPr>
            <p:ph type="ctrTitle"/>
          </p:nvPr>
        </p:nvSpPr>
        <p:spPr/>
        <p:txBody>
          <a:bodyPr/>
          <a:lstStyle>
            <a:defPPr/>
          </a:lstStyle>
          <a:p>
            <a:pPr/>
            <a:r>
              <a:rPr lang="en-US" smtClean="0"/>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Tree>
    <p:extLst>
      <p:ext uri="{BB962C8B-B14F-4D97-AF65-F5344CB8AC3E}">
        <p14:creationId xmlns:p14="http://schemas.microsoft.com/office/powerpoint/2010/main" val="3304621001"/>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Rectangle 4"/>
          <p:cNvSpPr/>
          <p:nvPr/>
        </p:nvSpPr>
        <p:spPr>
          <a:xfrm>
            <a:off x="550458" y="428851"/>
            <a:ext cx="9644419"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prstClr val="black"/>
                </a:solidFill>
              </a:rPr>
              <a:t>Abstraction in Java</a:t>
            </a:r>
          </a:p>
          <a:p>
            <a:pPr/>
            <a:r>
              <a:rPr lang="en-US" sz="2000">
                <a:solidFill>
                  <a:prstClr val="black"/>
                </a:solidFill>
              </a:rPr>
              <a:t>Abstraction is the concept of exposing only the required essential characteristics and behavior with respect to a context.</a:t>
            </a:r>
          </a:p>
        </p:txBody>
      </p:sp>
      <p:sp>
        <p:nvSpPr>
          <p:cNvPr id="6" name="Rectangle 5"/>
          <p:cNvSpPr/>
          <p:nvPr/>
        </p:nvSpPr>
        <p:spPr>
          <a:xfrm>
            <a:off x="564108" y="1804749"/>
            <a:ext cx="5823044" cy="31700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Real Life Example of Abstraction in Java</a:t>
            </a:r>
          </a:p>
          <a:p>
            <a:pPr marL="285750" indent="-285750">
              <a:buFont typeface="Arial" pitchFamily="34" charset="0"/>
              <a:buChar char="•"/>
            </a:pPr>
            <a:r>
              <a:rPr lang="en-US">
                <a:solidFill>
                  <a:prstClr val="black"/>
                </a:solidFill>
              </a:rPr>
              <a:t>Abstraction shows only important things to the user and hides the internal details, for example, when we ride a bike, we only know about how to ride bikes but can not know about how it work? And also we do not know the internal functionality of a bike.</a:t>
            </a:r>
          </a:p>
          <a:p>
            <a:pPr marL="285750" indent="-285750">
              <a:buFont typeface="Arial" pitchFamily="34" charset="0"/>
              <a:buChar char="•"/>
            </a:pPr>
            <a:endParaRPr lang="en-US">
              <a:solidFill>
                <a:prstClr val="black"/>
              </a:solidFill>
            </a:endParaRPr>
          </a:p>
          <a:p>
            <a:pPr marL="285750" indent="-285750">
              <a:buFont typeface="Arial" pitchFamily="34" charset="0"/>
              <a:buChar char="•"/>
            </a:pPr>
            <a:r>
              <a:rPr lang="en-US">
                <a:solidFill>
                  <a:prstClr val="black"/>
                </a:solidFill>
              </a:rPr>
              <a:t>Another real life example of Abstraction is ATM Machine; All are performing operations on the ATM machine like cash withdrawal, money transfer, retrieve mini-statement…etc. but we can't know internal details about ATM.</a:t>
            </a:r>
          </a:p>
        </p:txBody>
      </p:sp>
      <p:pic>
        <p:nvPicPr>
          <p:cNvPr id="7" name="Picture 6"/>
          <p:cNvPicPr>
            <a:picLocks noChangeAspect="1"/>
          </p:cNvPicPr>
          <p:nvPr/>
        </p:nvPicPr>
        <p:blipFill>
          <a:blip r:embed="rId3"/>
          <a:stretch>
            <a:fillRect/>
          </a:stretch>
        </p:blipFill>
        <p:spPr>
          <a:xfrm>
            <a:off x="6385091" y="1165319"/>
            <a:ext cx="5406576" cy="2152650"/>
          </a:xfrm>
          <a:prstGeom prst="rect">
            <a:avLst/>
          </a:prstGeom>
        </p:spPr>
      </p:pic>
      <p:pic>
        <p:nvPicPr>
          <p:cNvPr id="8" name="Picture 7"/>
          <p:cNvPicPr>
            <a:picLocks noChangeAspect="1"/>
          </p:cNvPicPr>
          <p:nvPr/>
        </p:nvPicPr>
        <p:blipFill>
          <a:blip r:embed="rId4"/>
          <a:stretch>
            <a:fillRect/>
          </a:stretch>
        </p:blipFill>
        <p:spPr>
          <a:xfrm>
            <a:off x="7989626" y="3861179"/>
            <a:ext cx="2422478" cy="2826224"/>
          </a:xfrm>
          <a:prstGeom prst="rect">
            <a:avLst/>
          </a:prstGeom>
        </p:spPr>
      </p:pic>
      <p:sp>
        <p:nvSpPr>
          <p:cNvPr id="9" name="Rectangle 8"/>
          <p:cNvSpPr/>
          <p:nvPr/>
        </p:nvSpPr>
        <p:spPr>
          <a:xfrm>
            <a:off x="605051" y="5303125"/>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Note: Data abstraction can be used to provide security for the data</a:t>
            </a:r>
            <a:endParaRPr lang="en-US" b="1">
              <a:solidFill>
                <a:prstClr val="black"/>
              </a:solidFill>
            </a:endParaRPr>
          </a:p>
        </p:txBody>
      </p:sp>
    </p:spTree>
    <p:extLst>
      <p:ext uri="{BB962C8B-B14F-4D97-AF65-F5344CB8AC3E}">
        <p14:creationId xmlns:p14="http://schemas.microsoft.com/office/powerpoint/2010/main" val="3192173657"/>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6" name="Rectangle 5"/>
          <p:cNvSpPr/>
          <p:nvPr/>
        </p:nvSpPr>
        <p:spPr>
          <a:xfrm>
            <a:off x="1255594" y="845362"/>
            <a:ext cx="9867332" cy="29700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Another way, it shows only essential things to the user and hides the internal details, for example, sending SMS where you type the text and send the message. You don't know the internal processing about the message delivery.</a:t>
            </a:r>
          </a:p>
          <a:p>
            <a:pPr/>
            <a:endParaRPr lang="en-US">
              <a:solidFill>
                <a:prstClr val="black"/>
              </a:solidFill>
            </a:endParaRPr>
          </a:p>
          <a:p>
            <a:pPr/>
            <a:r>
              <a:rPr lang="en-US">
                <a:solidFill>
                  <a:prstClr val="black"/>
                </a:solidFill>
              </a:rPr>
              <a:t>Abstraction lets you focus on what the object does instead of how it does it.</a:t>
            </a:r>
          </a:p>
          <a:p>
            <a:pPr/>
            <a:endParaRPr lang="en-US">
              <a:solidFill>
                <a:prstClr val="black"/>
              </a:solidFill>
            </a:endParaRPr>
          </a:p>
          <a:p>
            <a:pPr marL="274320" indent="-274320">
              <a:spcBef>
                <a:spcPts val="580"/>
              </a:spcBef>
              <a:buClr>
                <a:srgbClr val="D34817"/>
              </a:buClr>
              <a:buSzPct val="85000"/>
              <a:buFont typeface="Wingdings 2"/>
              <a:buChar char=""/>
            </a:pPr>
            <a:r>
              <a:rPr lang="en-US" sz="2000" b="1">
                <a:solidFill>
                  <a:prstClr val="black"/>
                </a:solidFill>
              </a:rPr>
              <a:t>Ways to achieve Abstraction</a:t>
            </a:r>
          </a:p>
          <a:p>
            <a:pPr/>
            <a:r>
              <a:rPr lang="en-US">
                <a:solidFill>
                  <a:prstClr val="black"/>
                </a:solidFill>
              </a:rPr>
              <a:t>There are two ways to achieve abstraction in java</a:t>
            </a:r>
          </a:p>
          <a:p>
            <a:pPr/>
            <a:endParaRPr lang="en-US">
              <a:solidFill>
                <a:prstClr val="black"/>
              </a:solidFill>
            </a:endParaRPr>
          </a:p>
          <a:p>
            <a:pPr marL="285750" indent="-285750">
              <a:buFont typeface="Wingdings" pitchFamily="2" charset="2"/>
              <a:buChar char="§"/>
            </a:pPr>
            <a:r>
              <a:rPr lang="en-US" b="1">
                <a:solidFill>
                  <a:prstClr val="black"/>
                </a:solidFill>
              </a:rPr>
              <a:t>Abstract class (0 to 100%)</a:t>
            </a:r>
          </a:p>
          <a:p>
            <a:pPr marL="285750" indent="-285750">
              <a:buFont typeface="Wingdings" pitchFamily="2" charset="2"/>
              <a:buChar char="§"/>
            </a:pPr>
            <a:r>
              <a:rPr lang="en-US" b="1">
                <a:solidFill>
                  <a:prstClr val="black"/>
                </a:solidFill>
              </a:rPr>
              <a:t>Interface (100%)</a:t>
            </a:r>
          </a:p>
        </p:txBody>
      </p:sp>
    </p:spTree>
    <p:extLst>
      <p:ext uri="{BB962C8B-B14F-4D97-AF65-F5344CB8AC3E}">
        <p14:creationId xmlns:p14="http://schemas.microsoft.com/office/powerpoint/2010/main" val="2839645385"/>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normAutofit fontScale="90000"/>
          </a:bodyPr>
          <a:lstStyle>
            <a:defPPr/>
          </a:lstStyle>
          <a:p>
            <a:r>
              <a:rPr lang="en-US"/>
              <a:t>Object Oriented Programming using JAVA</a:t>
            </a:r>
            <a:br>
              <a:rPr lang="en-US"/>
            </a:br>
            <a:r>
              <a:rPr lang="en-US"/>
              <a:t>							</a:t>
            </a:r>
            <a:r>
              <a:rPr lang="en-US" sz="2800"/>
              <a:t>Paper code: </a:t>
            </a:r>
            <a:r>
              <a:rPr lang="en-US" sz="2800" b="1"/>
              <a:t>PCC – CS481</a:t>
            </a:r>
          </a:p>
        </p:txBody>
      </p:sp>
      <p:sp>
        <p:nvSpPr>
          <p:cNvPr id="3" name="Subtitle 2"/>
          <p:cNvSpPr>
            <a:spLocks noGrp="1"/>
          </p:cNvSpPr>
          <p:nvPr>
            <p:ph type="subTitle" idx="1"/>
          </p:nvPr>
        </p:nvSpPr>
        <p:spPr>
          <a:xfrm>
            <a:off x="4601028" y="5183779"/>
            <a:ext cx="7324498" cy="1126283"/>
          </a:xfrm>
        </p:spPr>
        <p:txBody>
          <a:bodyPr>
            <a:normAutofit lnSpcReduction="10000"/>
          </a:bodyPr>
          <a:lstStyle>
            <a:defPPr/>
          </a:lstStyle>
          <a:p>
            <a:pPr marL="3943350" lvl="8" indent="-285750">
              <a:buFont typeface="Century Gothic" panose="020b0502020202020204" pitchFamily="34" charset="0"/>
              <a:buChar char="―"/>
            </a:pPr>
            <a:r>
              <a:rPr lang="en-US" sz="1800" b="1"/>
              <a:t>	Presented By</a:t>
            </a:r>
            <a:r>
              <a:rPr lang="en-US"/>
              <a:t>			</a:t>
            </a:r>
          </a:p>
          <a:p>
            <a:r>
              <a:rPr lang="en-US"/>
              <a:t>								       Sudeshna Kundu (Mondal)</a:t>
            </a:r>
          </a:p>
          <a:p>
            <a:r>
              <a:rPr lang="en-US"/>
              <a:t>									Mobile No. : 9564842816</a:t>
            </a:r>
            <a:endParaRPr lang="en-US"/>
          </a:p>
        </p:txBody>
      </p:sp>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887917264"/>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pic>
        <p:nvPicPr>
          <p:cNvPr id="1026" name="Picture 2" descr="Java Abstraction | CodesDope"/>
          <p:cNvPicPr>
            <a:picLocks noChangeAspect="1" noChangeArrowheads="1"/>
          </p:cNvPicPr>
          <p:nvPr/>
        </p:nvPicPr>
        <p:blipFill>
          <a:blip r:embed="rId2">
            <a:extLst>
              <a:ext uri="{28A0092B-C50C-407E-A947-70E740481C1C}">
                <a14:useLocalDpi xmlns:a14="http://schemas.microsoft.com/office/drawing/2010/main" val="0"/>
              </a:ext>
            </a:extLst>
          </a:blip>
          <a:srcRect t="35980" b="13259"/>
          <a:stretch>
            <a:fillRect/>
          </a:stretch>
        </p:blipFill>
        <p:spPr bwMode="auto">
          <a:xfrm>
            <a:off x="3657600" y="1500187"/>
            <a:ext cx="5382072" cy="18145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59341" y="3463363"/>
            <a:ext cx="3386138"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MotorCycle</a:t>
            </a:r>
            <a:endParaRPr lang="en-US" b="1">
              <a:solidFill>
                <a:prstClr val="black"/>
              </a:solidFill>
            </a:endParaRPr>
          </a:p>
          <a:p>
            <a:pPr/>
            <a:r>
              <a:rPr lang="en-US" b="1">
                <a:solidFill>
                  <a:prstClr val="black"/>
                </a:solidFill>
              </a:rPr>
              <a:t>{int no_of_tyres=2;</a:t>
            </a:r>
          </a:p>
          <a:p>
            <a:pPr/>
            <a:r>
              <a:rPr lang="en-US" b="1">
                <a:solidFill>
                  <a:prstClr val="black"/>
                </a:solidFill>
              </a:rPr>
              <a:t>void start()</a:t>
            </a:r>
          </a:p>
          <a:p>
            <a:pPr/>
            <a:r>
              <a:rPr lang="en-US" b="1">
                <a:solidFill>
                  <a:prstClr val="black"/>
                </a:solidFill>
              </a:rPr>
              <a:t>{</a:t>
            </a:r>
            <a:endParaRPr lang="en-US" b="1">
              <a:solidFill>
                <a:prstClr val="black"/>
              </a:solidFill>
            </a:endParaRPr>
          </a:p>
          <a:p>
            <a:pPr/>
            <a:r>
              <a:rPr lang="en-US" b="1">
                <a:solidFill>
                  <a:prstClr val="black"/>
                </a:solidFill>
              </a:rPr>
              <a:t>     S.o.p ("MotorCycle Started”);</a:t>
            </a:r>
            <a:endParaRPr lang="en-US" b="1">
              <a:solidFill>
                <a:prstClr val="black"/>
              </a:solidFill>
            </a:endParaRPr>
          </a:p>
          <a:p>
            <a:pPr/>
            <a:r>
              <a:rPr lang="en-US" b="1">
                <a:solidFill>
                  <a:prstClr val="black"/>
                </a:solidFill>
              </a:rPr>
              <a:t>		</a:t>
            </a:r>
          </a:p>
          <a:p>
            <a:pPr/>
            <a:r>
              <a:rPr lang="en-US" b="1">
                <a:solidFill>
                  <a:prstClr val="black"/>
                </a:solidFill>
              </a:rPr>
              <a:t>}}</a:t>
            </a:r>
            <a:endParaRPr lang="en-US" b="1">
              <a:solidFill>
                <a:prstClr val="black"/>
              </a:solidFill>
            </a:endParaRPr>
          </a:p>
        </p:txBody>
      </p:sp>
      <p:sp>
        <p:nvSpPr>
          <p:cNvPr id="9" name="Rectangle 8"/>
          <p:cNvSpPr/>
          <p:nvPr/>
        </p:nvSpPr>
        <p:spPr>
          <a:xfrm>
            <a:off x="3610615" y="3415738"/>
            <a:ext cx="3243264"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Car </a:t>
            </a:r>
            <a:endParaRPr lang="en-US" b="1">
              <a:solidFill>
                <a:prstClr val="black"/>
              </a:solidFill>
            </a:endParaRPr>
          </a:p>
          <a:p>
            <a:pPr/>
            <a:r>
              <a:rPr lang="en-US" b="1">
                <a:solidFill>
                  <a:prstClr val="black"/>
                </a:solidFill>
              </a:rPr>
              <a:t>{int no_of_tyres=4;</a:t>
            </a:r>
            <a:endParaRPr lang="en-US" b="1">
              <a:solidFill>
                <a:prstClr val="black"/>
              </a:solidFill>
            </a:endParaRPr>
          </a:p>
          <a:p>
            <a:pPr/>
            <a:r>
              <a:rPr lang="en-US" b="1">
                <a:solidFill>
                  <a:prstClr val="black"/>
                </a:solidFill>
              </a:rPr>
              <a:t>void start()</a:t>
            </a:r>
          </a:p>
          <a:p>
            <a:pPr/>
            <a:r>
              <a:rPr lang="en-US" b="1">
                <a:solidFill>
                  <a:prstClr val="black"/>
                </a:solidFill>
              </a:rPr>
              <a:t>{</a:t>
            </a:r>
            <a:endParaRPr lang="en-US" b="1">
              <a:solidFill>
                <a:prstClr val="black"/>
              </a:solidFill>
            </a:endParaRPr>
          </a:p>
          <a:p>
            <a:pPr/>
            <a:r>
              <a:rPr lang="en-US" b="1">
                <a:solidFill>
                  <a:prstClr val="black"/>
                </a:solidFill>
              </a:rPr>
              <a:t>     S.o.p (“Car Started”);	</a:t>
            </a:r>
          </a:p>
          <a:p>
            <a:pPr/>
            <a:r>
              <a:rPr lang="en-US" b="1">
                <a:solidFill>
                  <a:prstClr val="black"/>
                </a:solidFill>
              </a:rPr>
              <a:t>}}</a:t>
            </a:r>
            <a:endParaRPr lang="en-US" b="1">
              <a:solidFill>
                <a:prstClr val="black"/>
              </a:solidFill>
            </a:endParaRPr>
          </a:p>
        </p:txBody>
      </p:sp>
      <p:sp>
        <p:nvSpPr>
          <p:cNvPr id="7" name="Rectangle 6"/>
          <p:cNvSpPr/>
          <p:nvPr/>
        </p:nvSpPr>
        <p:spPr>
          <a:xfrm>
            <a:off x="7786688" y="461486"/>
            <a:ext cx="3186113"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Vehicle</a:t>
            </a:r>
          </a:p>
          <a:p>
            <a:pPr/>
            <a:r>
              <a:rPr lang="en-US" b="1">
                <a:solidFill>
                  <a:prstClr val="black"/>
                </a:solidFill>
              </a:rPr>
              <a:t>{</a:t>
            </a:r>
          </a:p>
          <a:p>
            <a:pPr/>
            <a:r>
              <a:rPr lang="en-US" b="1">
                <a:solidFill>
                  <a:prstClr val="black"/>
                </a:solidFill>
              </a:rPr>
              <a:t>	int no_of_tyres;</a:t>
            </a:r>
          </a:p>
          <a:p>
            <a:pPr/>
            <a:r>
              <a:rPr lang="en-US" b="1">
                <a:solidFill>
                  <a:prstClr val="black"/>
                </a:solidFill>
              </a:rPr>
              <a:t>	abstract void start();</a:t>
            </a:r>
          </a:p>
          <a:p>
            <a:pPr/>
            <a:r>
              <a:rPr lang="en-US" b="1">
                <a:solidFill>
                  <a:prstClr val="black"/>
                </a:solidFill>
              </a:rPr>
              <a:t>}</a:t>
            </a:r>
          </a:p>
        </p:txBody>
      </p:sp>
      <p:sp>
        <p:nvSpPr>
          <p:cNvPr id="11" name="Rectangle 10"/>
          <p:cNvSpPr/>
          <p:nvPr/>
        </p:nvSpPr>
        <p:spPr>
          <a:xfrm>
            <a:off x="2228850" y="485299"/>
            <a:ext cx="2981326"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Vehicle</a:t>
            </a:r>
          </a:p>
          <a:p>
            <a:pPr/>
            <a:r>
              <a:rPr lang="en-US" b="1">
                <a:solidFill>
                  <a:prstClr val="black"/>
                </a:solidFill>
              </a:rPr>
              <a:t>{</a:t>
            </a:r>
          </a:p>
          <a:p>
            <a:pPr/>
            <a:r>
              <a:rPr lang="en-US" b="1">
                <a:solidFill>
                  <a:prstClr val="black"/>
                </a:solidFill>
              </a:rPr>
              <a:t>	int no_of_tyres;</a:t>
            </a:r>
          </a:p>
          <a:p>
            <a:pPr/>
            <a:r>
              <a:rPr lang="en-US" b="1">
                <a:solidFill>
                  <a:prstClr val="black"/>
                </a:solidFill>
              </a:rPr>
              <a:t>	void start();</a:t>
            </a:r>
          </a:p>
          <a:p>
            <a:pPr/>
            <a:r>
              <a:rPr lang="en-US" b="1">
                <a:solidFill>
                  <a:prstClr val="black"/>
                </a:solidFill>
              </a:rPr>
              <a:t>}</a:t>
            </a:r>
          </a:p>
        </p:txBody>
      </p:sp>
      <p:sp>
        <p:nvSpPr>
          <p:cNvPr id="10" name="Rectangle 9"/>
          <p:cNvSpPr/>
          <p:nvPr/>
        </p:nvSpPr>
        <p:spPr>
          <a:xfrm>
            <a:off x="850711" y="5521490"/>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 </a:t>
            </a:r>
            <a:r>
              <a:rPr lang="en-US" b="1">
                <a:solidFill>
                  <a:prstClr val="black"/>
                </a:solidFill>
              </a:rPr>
              <a:t>method</a:t>
            </a:r>
            <a:r>
              <a:rPr lang="en-US">
                <a:solidFill>
                  <a:prstClr val="black"/>
                </a:solidFill>
              </a:rPr>
              <a:t> without body (no implementation) is known as </a:t>
            </a:r>
            <a:r>
              <a:rPr lang="en-US" b="1">
                <a:solidFill>
                  <a:prstClr val="black"/>
                </a:solidFill>
              </a:rPr>
              <a:t>abstract method</a:t>
            </a:r>
            <a:r>
              <a:rPr lang="en-US">
                <a:solidFill>
                  <a:prstClr val="black"/>
                </a:solidFill>
              </a:rPr>
              <a:t>. </a:t>
            </a:r>
            <a:endParaRPr lang="en-US" b="1">
              <a:solidFill>
                <a:prstClr val="black"/>
              </a:solidFill>
            </a:endParaRPr>
          </a:p>
        </p:txBody>
      </p:sp>
    </p:spTree>
    <p:extLst>
      <p:ext uri="{BB962C8B-B14F-4D97-AF65-F5344CB8AC3E}">
        <p14:creationId xmlns:p14="http://schemas.microsoft.com/office/powerpoint/2010/main" val="2650796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after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P spid="11" grpId="0"/>
      <p:bldP spid="10" grpId="0"/>
    </p:bldLst>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Java Abstraction | CodesDope"/>
          <p:cNvPicPr>
            <a:picLocks noChangeAspect="1" noChangeArrowheads="1"/>
          </p:cNvPicPr>
          <p:nvPr/>
        </p:nvPicPr>
        <p:blipFill>
          <a:blip r:embed="rId2">
            <a:extLst>
              <a:ext uri="{28A0092B-C50C-407E-A947-70E740481C1C}">
                <a14:useLocalDpi xmlns:a14="http://schemas.microsoft.com/office/drawing/2010/main" val="0"/>
              </a:ext>
            </a:extLst>
          </a:blip>
          <a:srcRect t="35980" b="13259"/>
          <a:stretch>
            <a:fillRect/>
          </a:stretch>
        </p:blipFill>
        <p:spPr bwMode="auto">
          <a:xfrm>
            <a:off x="2374708" y="490247"/>
            <a:ext cx="5382072" cy="18145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765111" y="4579793"/>
            <a:ext cx="6096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solidFill>
                  <a:prstClr val="black"/>
                </a:solidFill>
              </a:rPr>
              <a:t>A </a:t>
            </a:r>
            <a:r>
              <a:rPr lang="en-US" b="1">
                <a:solidFill>
                  <a:prstClr val="black"/>
                </a:solidFill>
              </a:rPr>
              <a:t>method</a:t>
            </a:r>
            <a:r>
              <a:rPr lang="en-US">
                <a:solidFill>
                  <a:prstClr val="black"/>
                </a:solidFill>
              </a:rPr>
              <a:t> without body (no implementation) is known as </a:t>
            </a:r>
            <a:r>
              <a:rPr lang="en-US" b="1">
                <a:solidFill>
                  <a:prstClr val="black"/>
                </a:solidFill>
              </a:rPr>
              <a:t>abstract method</a:t>
            </a:r>
            <a:r>
              <a:rPr lang="en-US">
                <a:solidFill>
                  <a:prstClr val="black"/>
                </a:solidFill>
              </a:rPr>
              <a:t>. </a:t>
            </a:r>
            <a:endParaRPr lang="en-US">
              <a:solidFill>
                <a:prstClr val="black"/>
              </a:solidFill>
            </a:endParaRPr>
          </a:p>
          <a:p>
            <a:pPr marL="285750" indent="-285750">
              <a:buFont typeface="Arial" pitchFamily="34" charset="0"/>
              <a:buChar char="•"/>
            </a:pPr>
            <a:r>
              <a:rPr lang="en-US">
                <a:solidFill>
                  <a:prstClr val="black"/>
                </a:solidFill>
              </a:rPr>
              <a:t>A </a:t>
            </a:r>
            <a:r>
              <a:rPr lang="en-US" b="1">
                <a:solidFill>
                  <a:prstClr val="black"/>
                </a:solidFill>
              </a:rPr>
              <a:t>method</a:t>
            </a:r>
            <a:r>
              <a:rPr lang="en-US">
                <a:solidFill>
                  <a:prstClr val="black"/>
                </a:solidFill>
              </a:rPr>
              <a:t> must always be declared in an </a:t>
            </a:r>
            <a:r>
              <a:rPr lang="en-US" b="1">
                <a:solidFill>
                  <a:prstClr val="black"/>
                </a:solidFill>
              </a:rPr>
              <a:t>abstract</a:t>
            </a:r>
            <a:r>
              <a:rPr lang="en-US">
                <a:solidFill>
                  <a:prstClr val="black"/>
                </a:solidFill>
              </a:rPr>
              <a:t> class, or in other words you can say that if a class has an </a:t>
            </a:r>
            <a:r>
              <a:rPr lang="en-US" b="1">
                <a:solidFill>
                  <a:prstClr val="black"/>
                </a:solidFill>
              </a:rPr>
              <a:t>abstract method</a:t>
            </a:r>
            <a:r>
              <a:rPr lang="en-US">
                <a:solidFill>
                  <a:prstClr val="black"/>
                </a:solidFill>
              </a:rPr>
              <a:t>, it should be declared </a:t>
            </a:r>
            <a:r>
              <a:rPr lang="en-US" b="1">
                <a:solidFill>
                  <a:prstClr val="black"/>
                </a:solidFill>
              </a:rPr>
              <a:t>abstract</a:t>
            </a:r>
            <a:r>
              <a:rPr lang="en-US">
                <a:solidFill>
                  <a:prstClr val="black"/>
                </a:solidFill>
              </a:rPr>
              <a:t> as well.</a:t>
            </a:r>
            <a:endParaRPr lang="en-US" b="1">
              <a:solidFill>
                <a:prstClr val="black"/>
              </a:solidFill>
            </a:endParaRPr>
          </a:p>
          <a:p>
            <a:pPr/>
            <a:endParaRPr lang="en-US" b="1">
              <a:solidFill>
                <a:prstClr val="black"/>
              </a:solidFill>
            </a:endParaRPr>
          </a:p>
        </p:txBody>
      </p:sp>
      <p:sp>
        <p:nvSpPr>
          <p:cNvPr id="15" name="Rectangle 14"/>
          <p:cNvSpPr/>
          <p:nvPr/>
        </p:nvSpPr>
        <p:spPr>
          <a:xfrm>
            <a:off x="8239339" y="504704"/>
            <a:ext cx="3186113"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abstract class Vehicle</a:t>
            </a:r>
          </a:p>
          <a:p>
            <a:pPr/>
            <a:r>
              <a:rPr lang="en-US" b="1">
                <a:solidFill>
                  <a:prstClr val="black"/>
                </a:solidFill>
              </a:rPr>
              <a:t>{</a:t>
            </a:r>
          </a:p>
          <a:p>
            <a:pPr/>
            <a:r>
              <a:rPr lang="en-US" b="1">
                <a:solidFill>
                  <a:prstClr val="black"/>
                </a:solidFill>
              </a:rPr>
              <a:t>	int no_of_tyres;</a:t>
            </a:r>
          </a:p>
          <a:p>
            <a:pPr/>
            <a:r>
              <a:rPr lang="en-US" b="1">
                <a:solidFill>
                  <a:prstClr val="black"/>
                </a:solidFill>
              </a:rPr>
              <a:t>	abstract void start();</a:t>
            </a:r>
          </a:p>
          <a:p>
            <a:pPr/>
            <a:r>
              <a:rPr lang="en-US" b="1">
                <a:solidFill>
                  <a:prstClr val="black"/>
                </a:solidFill>
              </a:rPr>
              <a:t>}</a:t>
            </a:r>
          </a:p>
        </p:txBody>
      </p:sp>
      <p:sp>
        <p:nvSpPr>
          <p:cNvPr id="12" name="Rectangle 11"/>
          <p:cNvSpPr/>
          <p:nvPr/>
        </p:nvSpPr>
        <p:spPr>
          <a:xfrm>
            <a:off x="5366765" y="2480718"/>
            <a:ext cx="3386138"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MotorCycle</a:t>
            </a:r>
            <a:endParaRPr lang="en-US" b="1">
              <a:solidFill>
                <a:prstClr val="black"/>
              </a:solidFill>
            </a:endParaRPr>
          </a:p>
          <a:p>
            <a:pPr/>
            <a:r>
              <a:rPr lang="en-US" b="1">
                <a:solidFill>
                  <a:prstClr val="black"/>
                </a:solidFill>
              </a:rPr>
              <a:t>{int no_of_tyres=2;</a:t>
            </a:r>
          </a:p>
          <a:p>
            <a:pPr/>
            <a:r>
              <a:rPr lang="en-US" b="1">
                <a:solidFill>
                  <a:prstClr val="black"/>
                </a:solidFill>
              </a:rPr>
              <a:t>void start()</a:t>
            </a:r>
          </a:p>
          <a:p>
            <a:pPr/>
            <a:r>
              <a:rPr lang="en-US" b="1">
                <a:solidFill>
                  <a:prstClr val="black"/>
                </a:solidFill>
              </a:rPr>
              <a:t>{</a:t>
            </a:r>
            <a:endParaRPr lang="en-US" b="1">
              <a:solidFill>
                <a:prstClr val="black"/>
              </a:solidFill>
            </a:endParaRPr>
          </a:p>
          <a:p>
            <a:pPr/>
            <a:r>
              <a:rPr lang="en-US" b="1">
                <a:solidFill>
                  <a:prstClr val="black"/>
                </a:solidFill>
              </a:rPr>
              <a:t>     S.o.p ("MotorCycle Started”);</a:t>
            </a:r>
            <a:endParaRPr lang="en-US" b="1">
              <a:solidFill>
                <a:prstClr val="black"/>
              </a:solidFill>
            </a:endParaRPr>
          </a:p>
          <a:p>
            <a:pPr/>
            <a:r>
              <a:rPr lang="en-US" b="1">
                <a:solidFill>
                  <a:prstClr val="black"/>
                </a:solidFill>
              </a:rPr>
              <a:t>		</a:t>
            </a:r>
          </a:p>
          <a:p>
            <a:pPr/>
            <a:r>
              <a:rPr lang="en-US" b="1">
                <a:solidFill>
                  <a:prstClr val="black"/>
                </a:solidFill>
              </a:rPr>
              <a:t>}}</a:t>
            </a:r>
            <a:endParaRPr lang="en-US" b="1">
              <a:solidFill>
                <a:prstClr val="black"/>
              </a:solidFill>
            </a:endParaRPr>
          </a:p>
        </p:txBody>
      </p:sp>
      <p:sp>
        <p:nvSpPr>
          <p:cNvPr id="14" name="Rectangle 13"/>
          <p:cNvSpPr/>
          <p:nvPr/>
        </p:nvSpPr>
        <p:spPr>
          <a:xfrm>
            <a:off x="1618039" y="2433093"/>
            <a:ext cx="3243264"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Car </a:t>
            </a:r>
            <a:endParaRPr lang="en-US" b="1">
              <a:solidFill>
                <a:prstClr val="black"/>
              </a:solidFill>
            </a:endParaRPr>
          </a:p>
          <a:p>
            <a:pPr/>
            <a:r>
              <a:rPr lang="en-US" b="1">
                <a:solidFill>
                  <a:prstClr val="black"/>
                </a:solidFill>
              </a:rPr>
              <a:t>{int no_of_tyres=4;</a:t>
            </a:r>
            <a:endParaRPr lang="en-US" b="1">
              <a:solidFill>
                <a:prstClr val="black"/>
              </a:solidFill>
            </a:endParaRPr>
          </a:p>
          <a:p>
            <a:pPr/>
            <a:r>
              <a:rPr lang="en-US" b="1">
                <a:solidFill>
                  <a:prstClr val="black"/>
                </a:solidFill>
              </a:rPr>
              <a:t>void start()</a:t>
            </a:r>
          </a:p>
          <a:p>
            <a:pPr/>
            <a:r>
              <a:rPr lang="en-US" b="1">
                <a:solidFill>
                  <a:prstClr val="black"/>
                </a:solidFill>
              </a:rPr>
              <a:t>{</a:t>
            </a:r>
            <a:endParaRPr lang="en-US" b="1">
              <a:solidFill>
                <a:prstClr val="black"/>
              </a:solidFill>
            </a:endParaRPr>
          </a:p>
          <a:p>
            <a:pPr/>
            <a:r>
              <a:rPr lang="en-US" b="1">
                <a:solidFill>
                  <a:prstClr val="black"/>
                </a:solidFill>
              </a:rPr>
              <a:t>     S.o.p (“Car Started”);	</a:t>
            </a:r>
          </a:p>
          <a:p>
            <a:pPr/>
            <a:r>
              <a:rPr lang="en-US" b="1">
                <a:solidFill>
                  <a:prstClr val="black"/>
                </a:solidFill>
              </a:rPr>
              <a:t>}}</a:t>
            </a:r>
            <a:endParaRPr lang="en-US" b="1">
              <a:solidFill>
                <a:prstClr val="black"/>
              </a:solidFill>
            </a:endParaRPr>
          </a:p>
        </p:txBody>
      </p:sp>
    </p:spTree>
    <p:extLst>
      <p:ext uri="{BB962C8B-B14F-4D97-AF65-F5344CB8AC3E}">
        <p14:creationId xmlns:p14="http://schemas.microsoft.com/office/powerpoint/2010/main" val="3236214918"/>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823415" y="493046"/>
            <a:ext cx="3175379"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abstract class Vehicle</a:t>
            </a:r>
          </a:p>
          <a:p>
            <a:pPr/>
            <a:r>
              <a:rPr lang="en-US" b="1">
                <a:solidFill>
                  <a:prstClr val="black"/>
                </a:solidFill>
              </a:rPr>
              <a:t>{</a:t>
            </a:r>
          </a:p>
          <a:p>
            <a:pPr/>
            <a:r>
              <a:rPr lang="en-US" b="1">
                <a:solidFill>
                  <a:prstClr val="black"/>
                </a:solidFill>
              </a:rPr>
              <a:t>	int no_of_tyres;</a:t>
            </a:r>
          </a:p>
          <a:p>
            <a:pPr/>
            <a:r>
              <a:rPr lang="en-US" b="1">
                <a:solidFill>
                  <a:prstClr val="black"/>
                </a:solidFill>
              </a:rPr>
              <a:t>	abstract void start();</a:t>
            </a:r>
          </a:p>
          <a:p>
            <a:pPr/>
            <a:r>
              <a:rPr lang="en-US" b="1">
                <a:solidFill>
                  <a:prstClr val="black"/>
                </a:solidFill>
              </a:rPr>
              <a:t>}</a:t>
            </a:r>
          </a:p>
        </p:txBody>
      </p:sp>
      <p:sp>
        <p:nvSpPr>
          <p:cNvPr id="7" name="Rectangle 6"/>
          <p:cNvSpPr/>
          <p:nvPr/>
        </p:nvSpPr>
        <p:spPr>
          <a:xfrm>
            <a:off x="796120" y="2530101"/>
            <a:ext cx="4990531"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Car extends Vehicle</a:t>
            </a:r>
          </a:p>
          <a:p>
            <a:pPr/>
            <a:r>
              <a:rPr lang="en-US" b="1">
                <a:solidFill>
                  <a:prstClr val="black"/>
                </a:solidFill>
              </a:rPr>
              <a:t>{</a:t>
            </a:r>
          </a:p>
          <a:p>
            <a:pPr/>
            <a:r>
              <a:rPr lang="en-US" b="1">
                <a:solidFill>
                  <a:prstClr val="black"/>
                </a:solidFill>
              </a:rPr>
              <a:t>	int no_of_tyres=4;</a:t>
            </a:r>
          </a:p>
          <a:p>
            <a:pPr/>
            <a:r>
              <a:rPr lang="en-US" b="1">
                <a:solidFill>
                  <a:prstClr val="black"/>
                </a:solidFill>
              </a:rPr>
              <a:t>	void start()</a:t>
            </a:r>
          </a:p>
          <a:p>
            <a:pPr/>
            <a:r>
              <a:rPr lang="en-US" b="1">
                <a:solidFill>
                  <a:prstClr val="black"/>
                </a:solidFill>
              </a:rPr>
              <a:t>	{</a:t>
            </a:r>
          </a:p>
          <a:p>
            <a:pPr/>
            <a:r>
              <a:rPr lang="en-US" b="1">
                <a:solidFill>
                  <a:prstClr val="black"/>
                </a:solidFill>
              </a:rPr>
              <a:t>		System.out.println("Car Started and tyres="+no_of_tyres);</a:t>
            </a:r>
          </a:p>
          <a:p>
            <a:pPr/>
            <a:r>
              <a:rPr lang="en-US" b="1">
                <a:solidFill>
                  <a:prstClr val="black"/>
                </a:solidFill>
              </a:rPr>
              <a:t>		</a:t>
            </a:r>
          </a:p>
          <a:p>
            <a:pPr/>
            <a:r>
              <a:rPr lang="en-US" b="1">
                <a:solidFill>
                  <a:prstClr val="black"/>
                </a:solidFill>
              </a:rPr>
              <a:t>	}</a:t>
            </a:r>
          </a:p>
          <a:p>
            <a:pPr/>
            <a:r>
              <a:rPr lang="en-US" b="1">
                <a:solidFill>
                  <a:prstClr val="black"/>
                </a:solidFill>
              </a:rPr>
              <a:t>}</a:t>
            </a:r>
          </a:p>
        </p:txBody>
      </p:sp>
      <p:sp>
        <p:nvSpPr>
          <p:cNvPr id="8" name="Rectangle 7"/>
          <p:cNvSpPr/>
          <p:nvPr/>
        </p:nvSpPr>
        <p:spPr>
          <a:xfrm>
            <a:off x="6096000" y="360107"/>
            <a:ext cx="6096000" cy="28623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MotorCycle extends Vehicle</a:t>
            </a:r>
          </a:p>
          <a:p>
            <a:pPr/>
            <a:r>
              <a:rPr lang="en-US" b="1">
                <a:solidFill>
                  <a:prstClr val="black"/>
                </a:solidFill>
              </a:rPr>
              <a:t>{</a:t>
            </a:r>
          </a:p>
          <a:p>
            <a:pPr/>
            <a:r>
              <a:rPr lang="en-US" b="1">
                <a:solidFill>
                  <a:prstClr val="black"/>
                </a:solidFill>
              </a:rPr>
              <a:t>	int no_of_tyres=2;</a:t>
            </a:r>
          </a:p>
          <a:p>
            <a:pPr/>
            <a:r>
              <a:rPr lang="en-US" b="1">
                <a:solidFill>
                  <a:prstClr val="black"/>
                </a:solidFill>
              </a:rPr>
              <a:t>	void start()</a:t>
            </a:r>
          </a:p>
          <a:p>
            <a:pPr/>
            <a:r>
              <a:rPr lang="en-US" b="1">
                <a:solidFill>
                  <a:prstClr val="black"/>
                </a:solidFill>
              </a:rPr>
              <a:t>	{</a:t>
            </a:r>
          </a:p>
          <a:p>
            <a:pPr/>
            <a:r>
              <a:rPr lang="en-US" b="1">
                <a:solidFill>
                  <a:prstClr val="black"/>
                </a:solidFill>
              </a:rPr>
              <a:t>		System.out.println("MotorCycle Started and tyres="+no_of_tyres);</a:t>
            </a:r>
          </a:p>
          <a:p>
            <a:pPr/>
            <a:r>
              <a:rPr lang="en-US" b="1">
                <a:solidFill>
                  <a:prstClr val="black"/>
                </a:solidFill>
              </a:rPr>
              <a:t>		</a:t>
            </a:r>
          </a:p>
          <a:p>
            <a:pPr/>
            <a:r>
              <a:rPr lang="en-US" b="1">
                <a:solidFill>
                  <a:prstClr val="black"/>
                </a:solidFill>
              </a:rPr>
              <a:t>	}</a:t>
            </a:r>
          </a:p>
          <a:p>
            <a:pPr/>
            <a:r>
              <a:rPr lang="en-US" b="1">
                <a:solidFill>
                  <a:prstClr val="black"/>
                </a:solidFill>
              </a:rPr>
              <a:t>}</a:t>
            </a:r>
          </a:p>
        </p:txBody>
      </p:sp>
      <p:sp>
        <p:nvSpPr>
          <p:cNvPr id="10" name="Rectangle 9"/>
          <p:cNvSpPr/>
          <p:nvPr/>
        </p:nvSpPr>
        <p:spPr>
          <a:xfrm>
            <a:off x="5409063" y="4973556"/>
            <a:ext cx="6096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If a regular class extends an abstract class, then the class must have to implement all the abstract methods of abstract parent class or it has to be declared abstract as well.</a:t>
            </a:r>
          </a:p>
        </p:txBody>
      </p:sp>
    </p:spTree>
    <p:extLst>
      <p:ext uri="{BB962C8B-B14F-4D97-AF65-F5344CB8AC3E}">
        <p14:creationId xmlns:p14="http://schemas.microsoft.com/office/powerpoint/2010/main" val="25053080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after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823415" y="493046"/>
            <a:ext cx="3175379"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abstract class Vehicle</a:t>
            </a:r>
          </a:p>
          <a:p>
            <a:pPr/>
            <a:r>
              <a:rPr lang="en-US" b="1">
                <a:solidFill>
                  <a:prstClr val="black"/>
                </a:solidFill>
              </a:rPr>
              <a:t>{</a:t>
            </a:r>
          </a:p>
          <a:p>
            <a:pPr/>
            <a:r>
              <a:rPr lang="en-US" b="1">
                <a:solidFill>
                  <a:prstClr val="black"/>
                </a:solidFill>
              </a:rPr>
              <a:t>	int no_of_tyres;</a:t>
            </a:r>
          </a:p>
          <a:p>
            <a:pPr/>
            <a:r>
              <a:rPr lang="en-US" b="1">
                <a:solidFill>
                  <a:prstClr val="black"/>
                </a:solidFill>
              </a:rPr>
              <a:t>	abstract void start();</a:t>
            </a:r>
          </a:p>
          <a:p>
            <a:pPr/>
            <a:r>
              <a:rPr lang="en-US" b="1">
                <a:solidFill>
                  <a:prstClr val="black"/>
                </a:solidFill>
              </a:rPr>
              <a:t>}</a:t>
            </a:r>
          </a:p>
        </p:txBody>
      </p:sp>
      <p:sp>
        <p:nvSpPr>
          <p:cNvPr id="7" name="Rectangle 6"/>
          <p:cNvSpPr/>
          <p:nvPr/>
        </p:nvSpPr>
        <p:spPr>
          <a:xfrm>
            <a:off x="796120" y="2530101"/>
            <a:ext cx="4990531"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Car extends Vehicle</a:t>
            </a:r>
          </a:p>
          <a:p>
            <a:pPr/>
            <a:r>
              <a:rPr lang="en-US" b="1">
                <a:solidFill>
                  <a:prstClr val="black"/>
                </a:solidFill>
              </a:rPr>
              <a:t>{</a:t>
            </a:r>
          </a:p>
          <a:p>
            <a:pPr/>
            <a:r>
              <a:rPr lang="en-US" b="1">
                <a:solidFill>
                  <a:prstClr val="black"/>
                </a:solidFill>
              </a:rPr>
              <a:t>	int no_of_tyres=4;</a:t>
            </a:r>
          </a:p>
          <a:p>
            <a:pPr/>
            <a:r>
              <a:rPr lang="en-US" b="1">
                <a:solidFill>
                  <a:prstClr val="black"/>
                </a:solidFill>
              </a:rPr>
              <a:t>	void start()</a:t>
            </a:r>
          </a:p>
          <a:p>
            <a:pPr/>
            <a:r>
              <a:rPr lang="en-US" b="1">
                <a:solidFill>
                  <a:prstClr val="black"/>
                </a:solidFill>
              </a:rPr>
              <a:t>	{</a:t>
            </a:r>
          </a:p>
          <a:p>
            <a:pPr/>
            <a:r>
              <a:rPr lang="en-US" b="1">
                <a:solidFill>
                  <a:prstClr val="black"/>
                </a:solidFill>
              </a:rPr>
              <a:t>		System.out.println("Car Started and tyres="+no_of_tyres);</a:t>
            </a:r>
          </a:p>
          <a:p>
            <a:pPr/>
            <a:r>
              <a:rPr lang="en-US" b="1">
                <a:solidFill>
                  <a:prstClr val="black"/>
                </a:solidFill>
              </a:rPr>
              <a:t>		</a:t>
            </a:r>
          </a:p>
          <a:p>
            <a:pPr/>
            <a:r>
              <a:rPr lang="en-US" b="1">
                <a:solidFill>
                  <a:prstClr val="black"/>
                </a:solidFill>
              </a:rPr>
              <a:t>	}</a:t>
            </a:r>
          </a:p>
          <a:p>
            <a:pPr/>
            <a:r>
              <a:rPr lang="en-US" b="1">
                <a:solidFill>
                  <a:prstClr val="black"/>
                </a:solidFill>
              </a:rPr>
              <a:t>}</a:t>
            </a:r>
          </a:p>
        </p:txBody>
      </p:sp>
      <p:sp>
        <p:nvSpPr>
          <p:cNvPr id="8" name="Rectangle 7"/>
          <p:cNvSpPr/>
          <p:nvPr/>
        </p:nvSpPr>
        <p:spPr>
          <a:xfrm>
            <a:off x="6096000" y="360107"/>
            <a:ext cx="6096000" cy="28623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MotorCycle extends Vehicle</a:t>
            </a:r>
          </a:p>
          <a:p>
            <a:pPr/>
            <a:r>
              <a:rPr lang="en-US" b="1">
                <a:solidFill>
                  <a:prstClr val="black"/>
                </a:solidFill>
              </a:rPr>
              <a:t>{</a:t>
            </a:r>
          </a:p>
          <a:p>
            <a:pPr/>
            <a:r>
              <a:rPr lang="en-US" b="1">
                <a:solidFill>
                  <a:prstClr val="black"/>
                </a:solidFill>
              </a:rPr>
              <a:t>	int no_of_tyres=2;</a:t>
            </a:r>
          </a:p>
          <a:p>
            <a:pPr/>
            <a:r>
              <a:rPr lang="en-US" b="1">
                <a:solidFill>
                  <a:prstClr val="black"/>
                </a:solidFill>
              </a:rPr>
              <a:t>	void start()</a:t>
            </a:r>
          </a:p>
          <a:p>
            <a:pPr/>
            <a:r>
              <a:rPr lang="en-US" b="1">
                <a:solidFill>
                  <a:prstClr val="black"/>
                </a:solidFill>
              </a:rPr>
              <a:t>	{</a:t>
            </a:r>
          </a:p>
          <a:p>
            <a:pPr/>
            <a:r>
              <a:rPr lang="en-US" b="1">
                <a:solidFill>
                  <a:prstClr val="black"/>
                </a:solidFill>
              </a:rPr>
              <a:t>		System.out.println("MotorCycle Started and tyres="+no_of_tyres);</a:t>
            </a:r>
          </a:p>
          <a:p>
            <a:pPr/>
            <a:r>
              <a:rPr lang="en-US" b="1">
                <a:solidFill>
                  <a:prstClr val="black"/>
                </a:solidFill>
              </a:rPr>
              <a:t>		</a:t>
            </a:r>
          </a:p>
          <a:p>
            <a:pPr/>
            <a:r>
              <a:rPr lang="en-US" b="1">
                <a:solidFill>
                  <a:prstClr val="black"/>
                </a:solidFill>
              </a:rPr>
              <a:t>	}</a:t>
            </a:r>
          </a:p>
          <a:p>
            <a:pPr/>
            <a:r>
              <a:rPr lang="en-US" b="1">
                <a:solidFill>
                  <a:prstClr val="black"/>
                </a:solidFill>
              </a:rPr>
              <a:t>}</a:t>
            </a:r>
          </a:p>
        </p:txBody>
      </p:sp>
      <p:sp>
        <p:nvSpPr>
          <p:cNvPr id="9" name="Rectangle 8"/>
          <p:cNvSpPr/>
          <p:nvPr/>
        </p:nvSpPr>
        <p:spPr>
          <a:xfrm>
            <a:off x="6397719" y="3061104"/>
            <a:ext cx="5672361"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 AbstractMain</a:t>
            </a:r>
            <a:endParaRPr lang="en-US" b="1">
              <a:solidFill>
                <a:prstClr val="black"/>
              </a:solidFill>
            </a:endParaRPr>
          </a:p>
          <a:p>
            <a:pPr/>
            <a:r>
              <a:rPr lang="en-US" b="1">
                <a:solidFill>
                  <a:prstClr val="black"/>
                </a:solidFill>
              </a:rPr>
              <a:t>{</a:t>
            </a:r>
          </a:p>
          <a:p>
            <a:pPr/>
            <a:r>
              <a:rPr lang="en-US" b="1">
                <a:solidFill>
                  <a:prstClr val="black"/>
                </a:solidFill>
              </a:rPr>
              <a:t>	public static void main(String arg[])</a:t>
            </a:r>
          </a:p>
          <a:p>
            <a:pPr/>
            <a:r>
              <a:rPr lang="en-US" b="1">
                <a:solidFill>
                  <a:prstClr val="black"/>
                </a:solidFill>
              </a:rPr>
              <a:t>	{</a:t>
            </a:r>
          </a:p>
          <a:p>
            <a:pPr/>
            <a:r>
              <a:rPr lang="en-US" b="1">
                <a:solidFill>
                  <a:prstClr val="black"/>
                </a:solidFill>
              </a:rPr>
              <a:t>		Car c = new Car();</a:t>
            </a:r>
          </a:p>
          <a:p>
            <a:pPr/>
            <a:r>
              <a:rPr lang="en-US" b="1">
                <a:solidFill>
                  <a:prstClr val="black"/>
                </a:solidFill>
              </a:rPr>
              <a:t>		c.start();</a:t>
            </a:r>
          </a:p>
          <a:p>
            <a:pPr/>
            <a:r>
              <a:rPr lang="en-US" b="1">
                <a:solidFill>
                  <a:prstClr val="black"/>
                </a:solidFill>
              </a:rPr>
              <a:t>		MotorCycle m = new MotorCycle();</a:t>
            </a:r>
          </a:p>
          <a:p>
            <a:pPr/>
            <a:r>
              <a:rPr lang="en-US" b="1">
                <a:solidFill>
                  <a:prstClr val="black"/>
                </a:solidFill>
              </a:rPr>
              <a:t>		m.start();</a:t>
            </a:r>
          </a:p>
          <a:p>
            <a:pPr/>
            <a:r>
              <a:rPr lang="en-US" b="1">
                <a:solidFill>
                  <a:prstClr val="black"/>
                </a:solidFill>
              </a:rPr>
              <a:t>	}</a:t>
            </a:r>
          </a:p>
          <a:p>
            <a:pPr/>
            <a:r>
              <a:rPr lang="en-US" b="1">
                <a:solidFill>
                  <a:prstClr val="black"/>
                </a:solidFill>
              </a:rPr>
              <a:t>}</a:t>
            </a:r>
          </a:p>
        </p:txBody>
      </p:sp>
      <p:sp>
        <p:nvSpPr>
          <p:cNvPr id="2" name="Rectangle 1"/>
          <p:cNvSpPr/>
          <p:nvPr/>
        </p:nvSpPr>
        <p:spPr>
          <a:xfrm>
            <a:off x="341334" y="5375430"/>
            <a:ext cx="6096000" cy="120032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We can't create an object of an abstract class. But we can create a reference variable of an abstract class. The reference variable is used to refer to the objects of derived classes (subclasses of abstract class).</a:t>
            </a:r>
          </a:p>
        </p:txBody>
      </p:sp>
    </p:spTree>
    <p:extLst>
      <p:ext uri="{BB962C8B-B14F-4D97-AF65-F5344CB8AC3E}">
        <p14:creationId xmlns:p14="http://schemas.microsoft.com/office/powerpoint/2010/main" val="1452056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55094" y="274637"/>
            <a:ext cx="10713492" cy="598820"/>
          </a:xfrm>
        </p:spPr>
        <p:txBody>
          <a:bodyPr>
            <a:normAutofit fontScale="90000"/>
          </a:bodyPr>
          <a:lstStyle>
            <a:defPPr/>
          </a:lstStyle>
          <a:p>
            <a:r>
              <a:rPr lang="en-US" b="1"/>
              <a:t>Abstract Method in Java</a:t>
            </a:r>
          </a:p>
        </p:txBody>
      </p:sp>
      <p:sp>
        <p:nvSpPr>
          <p:cNvPr id="11" name="Rectangle 10"/>
          <p:cNvSpPr/>
          <p:nvPr/>
        </p:nvSpPr>
        <p:spPr>
          <a:xfrm>
            <a:off x="714233" y="846373"/>
            <a:ext cx="6832978" cy="56015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 method which is declared as abstract and does not have implementation is known as an abstract method.</a:t>
            </a:r>
          </a:p>
          <a:p>
            <a:pPr/>
            <a:endParaRPr lang="en-US" sz="2000" b="1">
              <a:solidFill>
                <a:prstClr val="black"/>
              </a:solidFill>
            </a:endParaRPr>
          </a:p>
          <a:p>
            <a:pPr marL="274320" indent="-274320">
              <a:spcBef>
                <a:spcPts val="580"/>
              </a:spcBef>
              <a:buClr>
                <a:srgbClr val="D34817"/>
              </a:buClr>
              <a:buSzPct val="85000"/>
              <a:buFont typeface="Wingdings 2"/>
              <a:buChar char=""/>
            </a:pPr>
            <a:r>
              <a:rPr lang="en-US" sz="2000" b="1">
                <a:solidFill>
                  <a:prstClr val="black"/>
                </a:solidFill>
              </a:rPr>
              <a:t>Example of abstract method</a:t>
            </a:r>
          </a:p>
          <a:p>
            <a:pPr/>
            <a:endParaRPr lang="en-US">
              <a:solidFill>
                <a:prstClr val="black"/>
              </a:solidFill>
            </a:endParaRPr>
          </a:p>
          <a:p>
            <a:pPr/>
            <a:r>
              <a:rPr lang="en-US">
                <a:solidFill>
                  <a:prstClr val="black"/>
                </a:solidFill>
              </a:rPr>
              <a:t>abstract void printStatus();//no method body and abstract  </a:t>
            </a:r>
          </a:p>
          <a:p>
            <a:pPr marL="274320" indent="-274320">
              <a:spcBef>
                <a:spcPts val="580"/>
              </a:spcBef>
              <a:buClr>
                <a:srgbClr val="D34817"/>
              </a:buClr>
              <a:buSzPct val="85000"/>
              <a:buFont typeface="Wingdings 2"/>
              <a:buChar char=""/>
            </a:pPr>
            <a:r>
              <a:rPr lang="en-US" sz="2000" b="1">
                <a:solidFill>
                  <a:prstClr val="black"/>
                </a:solidFill>
              </a:rPr>
              <a:t>Example of Abstract class that has an abstract method</a:t>
            </a:r>
          </a:p>
          <a:p>
            <a:pPr/>
            <a:r>
              <a:rPr lang="en-US">
                <a:solidFill>
                  <a:prstClr val="black"/>
                </a:solidFill>
              </a:rPr>
              <a:t>In this example, Bike is an abstract class that contains only one abstract method run. Its implementation is provided by the Honda class.</a:t>
            </a:r>
          </a:p>
          <a:p>
            <a:pPr/>
            <a:endParaRPr lang="en-US">
              <a:solidFill>
                <a:prstClr val="black"/>
              </a:solidFill>
            </a:endParaRPr>
          </a:p>
          <a:p>
            <a:pPr/>
            <a:r>
              <a:rPr lang="en-US" b="1">
                <a:solidFill>
                  <a:prstClr val="black"/>
                </a:solidFill>
              </a:rPr>
              <a:t>Rules of Abstract Method</a:t>
            </a:r>
          </a:p>
          <a:p>
            <a:pPr/>
            <a:r>
              <a:rPr lang="en-US">
                <a:solidFill>
                  <a:prstClr val="black"/>
                </a:solidFill>
              </a:rPr>
              <a:t>1. Abstract methods don’t have body, they just have method signature as shown above.</a:t>
            </a:r>
          </a:p>
          <a:p>
            <a:pPr/>
            <a:r>
              <a:rPr lang="en-US">
                <a:solidFill>
                  <a:prstClr val="black"/>
                </a:solidFill>
              </a:rPr>
              <a:t>2. If a class has an abstract method it should be declared abstract, the vice versa is not true, which means an abstract class doesn’t need to have an abstract method compulsory.</a:t>
            </a:r>
          </a:p>
          <a:p>
            <a:pPr/>
            <a:r>
              <a:rPr lang="en-US">
                <a:solidFill>
                  <a:prstClr val="black"/>
                </a:solidFill>
              </a:rPr>
              <a:t>3. If a regular class extends an abstract class, then the class must have to implement all the abstract methods of abstract parent class or it has to be declared abstract as well.</a:t>
            </a:r>
            <a:endParaRPr lang="en-US">
              <a:solidFill>
                <a:prstClr val="black"/>
              </a:solidFill>
            </a:endParaRPr>
          </a:p>
        </p:txBody>
      </p:sp>
      <p:sp>
        <p:nvSpPr>
          <p:cNvPr id="12" name="Rectangle 11"/>
          <p:cNvSpPr/>
          <p:nvPr/>
        </p:nvSpPr>
        <p:spPr>
          <a:xfrm>
            <a:off x="8657232" y="4893692"/>
            <a:ext cx="3038901"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r>
              <a:rPr lang="en-US" b="1">
                <a:solidFill>
                  <a:prstClr val="black"/>
                </a:solidFill>
              </a:rPr>
              <a:t>running safely</a:t>
            </a:r>
          </a:p>
        </p:txBody>
      </p:sp>
      <p:sp>
        <p:nvSpPr>
          <p:cNvPr id="13" name="Rectangle 12"/>
          <p:cNvSpPr/>
          <p:nvPr/>
        </p:nvSpPr>
        <p:spPr>
          <a:xfrm>
            <a:off x="7756477" y="1395316"/>
            <a:ext cx="4435523"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abstract class Bike{  </a:t>
            </a:r>
          </a:p>
          <a:p>
            <a:pPr/>
            <a:r>
              <a:rPr lang="en-US">
                <a:solidFill>
                  <a:prstClr val="black"/>
                </a:solidFill>
              </a:rPr>
              <a:t>  abstract void run();  </a:t>
            </a:r>
          </a:p>
          <a:p>
            <a:pPr/>
            <a:r>
              <a:rPr lang="en-US">
                <a:solidFill>
                  <a:prstClr val="black"/>
                </a:solidFill>
              </a:rPr>
              <a:t>}  </a:t>
            </a:r>
          </a:p>
          <a:p>
            <a:pPr/>
            <a:r>
              <a:rPr lang="en-US">
                <a:solidFill>
                  <a:prstClr val="black"/>
                </a:solidFill>
              </a:rPr>
              <a:t>class Honda4 extends Bike{  </a:t>
            </a:r>
          </a:p>
          <a:p>
            <a:pPr/>
            <a:r>
              <a:rPr lang="en-US">
                <a:solidFill>
                  <a:prstClr val="black"/>
                </a:solidFill>
              </a:rPr>
              <a:t>void run(){System.out.println("running safely");}  </a:t>
            </a:r>
          </a:p>
          <a:p>
            <a:pPr/>
            <a:r>
              <a:rPr lang="en-US">
                <a:solidFill>
                  <a:prstClr val="black"/>
                </a:solidFill>
              </a:rPr>
              <a:t>public static void main(String args[]){  </a:t>
            </a:r>
          </a:p>
          <a:p>
            <a:pPr/>
            <a:r>
              <a:rPr lang="en-US">
                <a:solidFill>
                  <a:prstClr val="black"/>
                </a:solidFill>
              </a:rPr>
              <a:t> Honda4 obj = new Honda4();  </a:t>
            </a:r>
          </a:p>
          <a:p>
            <a:pPr/>
            <a:r>
              <a:rPr lang="en-US">
                <a:solidFill>
                  <a:prstClr val="black"/>
                </a:solidFill>
              </a:rPr>
              <a:t> obj.run();  </a:t>
            </a:r>
          </a:p>
          <a:p>
            <a:pPr/>
            <a:r>
              <a:rPr lang="en-US">
                <a:solidFill>
                  <a:prstClr val="black"/>
                </a:solidFill>
              </a:rPr>
              <a:t>}  </a:t>
            </a:r>
          </a:p>
          <a:p>
            <a:pPr/>
            <a:r>
              <a:rPr lang="en-US">
                <a:solidFill>
                  <a:prstClr val="black"/>
                </a:solidFill>
              </a:rPr>
              <a:t>}  </a:t>
            </a:r>
          </a:p>
          <a:p>
            <a:pPr/>
            <a:endParaRPr lang="en-US">
              <a:solidFill>
                <a:prstClr val="black"/>
              </a:solidFill>
            </a:endParaRPr>
          </a:p>
        </p:txBody>
      </p:sp>
    </p:spTree>
    <p:extLst>
      <p:ext uri="{BB962C8B-B14F-4D97-AF65-F5344CB8AC3E}">
        <p14:creationId xmlns:p14="http://schemas.microsoft.com/office/powerpoint/2010/main" val="801003197"/>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55093" y="274637"/>
            <a:ext cx="10931855" cy="1281208"/>
          </a:xfrm>
        </p:spPr>
        <p:txBody>
          <a:bodyPr>
            <a:normAutofit fontScale="90000"/>
          </a:bodyPr>
          <a:lstStyle>
            <a:defPPr/>
          </a:lstStyle>
          <a:p>
            <a:r>
              <a:rPr lang="en-US"/>
              <a:t>Abstract class in Java</a:t>
            </a:r>
            <a:br>
              <a:rPr lang="en-US"/>
            </a:br>
            <a:endParaRPr lang="en-US"/>
          </a:p>
        </p:txBody>
      </p:sp>
      <p:sp>
        <p:nvSpPr>
          <p:cNvPr id="3" name="Footer Placeholder 2"/>
          <p:cNvSpPr>
            <a:spLocks noGrp="1"/>
          </p:cNvSpPr>
          <p:nvPr>
            <p:ph type="ftr" sz="quarter" idx="11"/>
          </p:nvPr>
        </p:nvSpPr>
        <p:spPr>
          <a:xfrm>
            <a:off x="7510818" y="5953836"/>
            <a:ext cx="5283200" cy="457200"/>
          </a:xfrm>
        </p:spPr>
        <p:txBody>
          <a:bodyPr/>
          <a:lstStyle>
            <a:defPPr/>
          </a:lstStyle>
          <a:p>
            <a:pPr/>
            <a:r>
              <a:rPr lang="en-US" smtClean="0">
                <a:solidFill>
                  <a:srgbClr val="696464"/>
                </a:solidFill>
              </a:rPr>
              <a:t>WhatsApp NO. : 9564842816</a:t>
            </a:r>
            <a:endParaRPr lang="en-US">
              <a:solidFill>
                <a:srgbClr val="696464"/>
              </a:solidFill>
            </a:endParaRPr>
          </a:p>
        </p:txBody>
      </p:sp>
      <p:sp>
        <p:nvSpPr>
          <p:cNvPr id="4" name="Content Placeholder 3"/>
          <p:cNvSpPr>
            <a:spLocks noGrp="1"/>
          </p:cNvSpPr>
          <p:nvPr>
            <p:ph sz="quarter" idx="1"/>
          </p:nvPr>
        </p:nvSpPr>
        <p:spPr>
          <a:xfrm>
            <a:off x="768825" y="1106606"/>
            <a:ext cx="5440906" cy="4816522"/>
          </a:xfrm>
        </p:spPr>
        <p:txBody>
          <a:bodyPr>
            <a:normAutofit/>
          </a:bodyPr>
          <a:lstStyle>
            <a:defPPr/>
          </a:lstStyle>
          <a:p>
            <a:r>
              <a:rPr lang="en-US" sz="2000" smtClean="0"/>
              <a:t>A </a:t>
            </a:r>
            <a:r>
              <a:rPr lang="en-US" sz="2000"/>
              <a:t>class which is declared as abstract is known as an abstract class. It can have abstract and non-abstract methods. It needs to be extended and its method implemented. It cannot be instantiated.</a:t>
            </a:r>
          </a:p>
          <a:p>
            <a:endParaRPr lang="en-US" sz="2000"/>
          </a:p>
          <a:p>
            <a:r>
              <a:rPr lang="en-US" sz="2000" b="1"/>
              <a:t>Points to Remember</a:t>
            </a:r>
          </a:p>
          <a:p>
            <a:pPr lvl="1"/>
            <a:r>
              <a:rPr lang="en-US" sz="1800"/>
              <a:t>An abstract class must be declared with an abstract keyword.</a:t>
            </a:r>
          </a:p>
          <a:p>
            <a:pPr lvl="1"/>
            <a:r>
              <a:rPr lang="en-US" sz="1800"/>
              <a:t>It can have abstract and non-abstract methods.</a:t>
            </a:r>
          </a:p>
          <a:p>
            <a:pPr lvl="1"/>
            <a:r>
              <a:rPr lang="en-US" sz="1800"/>
              <a:t>It cannot be instantiated.</a:t>
            </a:r>
          </a:p>
          <a:p>
            <a:pPr lvl="1"/>
            <a:r>
              <a:rPr lang="en-US" sz="1800"/>
              <a:t>It can have constructors and static methods also.</a:t>
            </a:r>
          </a:p>
          <a:p>
            <a:pPr lvl="1"/>
            <a:r>
              <a:rPr lang="en-US" sz="1800"/>
              <a:t>It can have final methods which will force the subclass not to change the body of the method.</a:t>
            </a:r>
          </a:p>
        </p:txBody>
      </p:sp>
      <p:pic>
        <p:nvPicPr>
          <p:cNvPr id="1026" name="Picture 2" descr="Rules for Java Abstract clas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1869" y="1046281"/>
            <a:ext cx="5132459" cy="442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17333"/>
      </p:ext>
    </p:extLst>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pic>
        <p:nvPicPr>
          <p:cNvPr id="5" name="Picture 4"/>
          <p:cNvPicPr>
            <a:picLocks noChangeAspect="1"/>
          </p:cNvPicPr>
          <p:nvPr/>
        </p:nvPicPr>
        <p:blipFill>
          <a:blip r:embed="rId2"/>
          <a:srcRect l="17686" t="3958" r="15827" b="21777"/>
          <a:stretch>
            <a:fillRect/>
          </a:stretch>
        </p:blipFill>
        <p:spPr>
          <a:xfrm>
            <a:off x="791569" y="423081"/>
            <a:ext cx="10112991" cy="5803302"/>
          </a:xfrm>
          <a:prstGeom prst="rect">
            <a:avLst/>
          </a:prstGeom>
        </p:spPr>
      </p:pic>
      <p:sp>
        <p:nvSpPr>
          <p:cNvPr id="2" name="Rectangle 1"/>
          <p:cNvSpPr/>
          <p:nvPr/>
        </p:nvSpPr>
        <p:spPr>
          <a:xfrm>
            <a:off x="5289452" y="341032"/>
            <a:ext cx="637266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b="1">
              <a:solidFill>
                <a:prstClr val="black"/>
              </a:solidFill>
            </a:endParaRPr>
          </a:p>
        </p:txBody>
      </p:sp>
    </p:spTree>
    <p:extLst>
      <p:ext uri="{BB962C8B-B14F-4D97-AF65-F5344CB8AC3E}">
        <p14:creationId xmlns:p14="http://schemas.microsoft.com/office/powerpoint/2010/main" val="3852454903"/>
      </p:ext>
    </p:extLst>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pic>
        <p:nvPicPr>
          <p:cNvPr id="5" name="Picture 4"/>
          <p:cNvPicPr>
            <a:picLocks noChangeAspect="1"/>
          </p:cNvPicPr>
          <p:nvPr/>
        </p:nvPicPr>
        <p:blipFill>
          <a:blip r:embed="rId2"/>
          <a:srcRect l="17687" t="3957" r="15149" b="16601"/>
          <a:stretch>
            <a:fillRect/>
          </a:stretch>
        </p:blipFill>
        <p:spPr>
          <a:xfrm>
            <a:off x="777922" y="341194"/>
            <a:ext cx="10972800" cy="6289503"/>
          </a:xfrm>
          <a:prstGeom prst="rect">
            <a:avLst/>
          </a:prstGeom>
        </p:spPr>
      </p:pic>
    </p:spTree>
    <p:extLst>
      <p:ext uri="{BB962C8B-B14F-4D97-AF65-F5344CB8AC3E}">
        <p14:creationId xmlns:p14="http://schemas.microsoft.com/office/powerpoint/2010/main" val="1315825475"/>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55094" y="274637"/>
            <a:ext cx="10713492" cy="598820"/>
          </a:xfrm>
        </p:spPr>
        <p:txBody>
          <a:bodyPr>
            <a:normAutofit fontScale="90000"/>
          </a:bodyPr>
          <a:lstStyle>
            <a:defPPr/>
          </a:lstStyle>
          <a:p>
            <a:r>
              <a:rPr lang="en-US"/>
              <a:t>Understanding the real scenario of Abstract class</a:t>
            </a: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5" name="Rectangle 4"/>
          <p:cNvSpPr/>
          <p:nvPr/>
        </p:nvSpPr>
        <p:spPr>
          <a:xfrm>
            <a:off x="741529" y="960611"/>
            <a:ext cx="4594746"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r>
              <a:rPr lang="en-US">
                <a:solidFill>
                  <a:prstClr val="black"/>
                </a:solidFill>
              </a:rPr>
              <a:t>In this example, Shape is the abstract class, and its implementation is provided by the Rectangle and Circle classes.</a:t>
            </a:r>
          </a:p>
          <a:p>
            <a:pPr/>
            <a:endParaRPr lang="en-US">
              <a:solidFill>
                <a:prstClr val="black"/>
              </a:solidFill>
            </a:endParaRPr>
          </a:p>
          <a:p>
            <a:pPr/>
            <a:endParaRPr lang="en-US">
              <a:solidFill>
                <a:prstClr val="black"/>
              </a:solidFill>
            </a:endParaRPr>
          </a:p>
          <a:p>
            <a:pPr/>
            <a:r>
              <a:rPr lang="en-US">
                <a:solidFill>
                  <a:prstClr val="black"/>
                </a:solidFill>
              </a:rPr>
              <a:t>In this example, if you create the instance of Rectangle class, draw() method of Rectangle class will be invoked.</a:t>
            </a:r>
          </a:p>
          <a:p>
            <a:pPr/>
            <a:endParaRPr lang="en-US">
              <a:solidFill>
                <a:prstClr val="black"/>
              </a:solidFill>
            </a:endParaRPr>
          </a:p>
        </p:txBody>
      </p:sp>
      <p:sp>
        <p:nvSpPr>
          <p:cNvPr id="7" name="Rectangle 6"/>
          <p:cNvSpPr/>
          <p:nvPr/>
        </p:nvSpPr>
        <p:spPr>
          <a:xfrm>
            <a:off x="9885528" y="5753502"/>
            <a:ext cx="201532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Output:</a:t>
            </a:r>
          </a:p>
          <a:p>
            <a:pPr/>
            <a:r>
              <a:rPr lang="en-US" b="1">
                <a:solidFill>
                  <a:prstClr val="black"/>
                </a:solidFill>
              </a:rPr>
              <a:t>drawing circle</a:t>
            </a:r>
          </a:p>
        </p:txBody>
      </p:sp>
      <p:sp>
        <p:nvSpPr>
          <p:cNvPr id="8" name="Rectangle 7"/>
          <p:cNvSpPr/>
          <p:nvPr/>
        </p:nvSpPr>
        <p:spPr>
          <a:xfrm>
            <a:off x="5763905" y="792290"/>
            <a:ext cx="6096000" cy="507831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abstract class Shape{  </a:t>
            </a:r>
          </a:p>
          <a:p>
            <a:pPr/>
            <a:r>
              <a:rPr lang="en-US">
                <a:solidFill>
                  <a:prstClr val="black"/>
                </a:solidFill>
              </a:rPr>
              <a:t>abstract void draw();  </a:t>
            </a:r>
          </a:p>
          <a:p>
            <a:pPr/>
            <a:r>
              <a:rPr lang="en-US">
                <a:solidFill>
                  <a:prstClr val="black"/>
                </a:solidFill>
              </a:rPr>
              <a:t>}  </a:t>
            </a:r>
          </a:p>
          <a:p>
            <a:pPr/>
            <a:r>
              <a:rPr lang="en-US">
                <a:solidFill>
                  <a:prstClr val="black"/>
                </a:solidFill>
              </a:rPr>
              <a:t>//In real scenario, implementation is provided by others i.e. unknown by end user  </a:t>
            </a:r>
          </a:p>
          <a:p>
            <a:pPr/>
            <a:r>
              <a:rPr lang="en-US">
                <a:solidFill>
                  <a:prstClr val="black"/>
                </a:solidFill>
              </a:rPr>
              <a:t>class Rectangle extends Shape{  </a:t>
            </a:r>
          </a:p>
          <a:p>
            <a:pPr/>
            <a:r>
              <a:rPr lang="en-US">
                <a:solidFill>
                  <a:prstClr val="black"/>
                </a:solidFill>
              </a:rPr>
              <a:t>void draw(){System.out.println("drawing rectangle");}  </a:t>
            </a:r>
          </a:p>
          <a:p>
            <a:pPr/>
            <a:r>
              <a:rPr lang="en-US">
                <a:solidFill>
                  <a:prstClr val="black"/>
                </a:solidFill>
              </a:rPr>
              <a:t>}  </a:t>
            </a:r>
          </a:p>
          <a:p>
            <a:pPr/>
            <a:r>
              <a:rPr lang="en-US">
                <a:solidFill>
                  <a:prstClr val="black"/>
                </a:solidFill>
              </a:rPr>
              <a:t>class Circle1 extends Shape{  </a:t>
            </a:r>
          </a:p>
          <a:p>
            <a:pPr/>
            <a:r>
              <a:rPr lang="en-US">
                <a:solidFill>
                  <a:prstClr val="black"/>
                </a:solidFill>
              </a:rPr>
              <a:t>void draw(){System.out.println("drawing circle");}  </a:t>
            </a:r>
          </a:p>
          <a:p>
            <a:pPr/>
            <a:r>
              <a:rPr lang="en-US">
                <a:solidFill>
                  <a:prstClr val="black"/>
                </a:solidFill>
              </a:rPr>
              <a:t>}  </a:t>
            </a:r>
          </a:p>
          <a:p>
            <a:pPr/>
            <a:r>
              <a:rPr lang="en-US">
                <a:solidFill>
                  <a:prstClr val="black"/>
                </a:solidFill>
              </a:rPr>
              <a:t>//In real scenario, method is called by programmer or user  </a:t>
            </a:r>
          </a:p>
          <a:p>
            <a:pPr/>
            <a:r>
              <a:rPr lang="en-US">
                <a:solidFill>
                  <a:prstClr val="black"/>
                </a:solidFill>
              </a:rPr>
              <a:t>class TestAbstraction1{  </a:t>
            </a:r>
          </a:p>
          <a:p>
            <a:pPr/>
            <a:r>
              <a:rPr lang="en-US">
                <a:solidFill>
                  <a:prstClr val="black"/>
                </a:solidFill>
              </a:rPr>
              <a:t>public static void main(String args[]){  </a:t>
            </a:r>
          </a:p>
          <a:p>
            <a:pPr/>
            <a:r>
              <a:rPr lang="en-US">
                <a:solidFill>
                  <a:prstClr val="black"/>
                </a:solidFill>
              </a:rPr>
              <a:t>Shape s=new Circle1();</a:t>
            </a:r>
            <a:endParaRPr lang="en-US">
              <a:solidFill>
                <a:prstClr val="black"/>
              </a:solidFill>
            </a:endParaRPr>
          </a:p>
          <a:p>
            <a:pPr/>
            <a:r>
              <a:rPr lang="en-US" err="1">
                <a:solidFill>
                  <a:prstClr val="black"/>
                </a:solidFill>
              </a:rPr>
              <a:t>s.draw();  </a:t>
            </a:r>
          </a:p>
          <a:p>
            <a:pPr/>
            <a:r>
              <a:rPr lang="en-US">
                <a:solidFill>
                  <a:prstClr val="black"/>
                </a:solidFill>
              </a:rPr>
              <a:t>}  </a:t>
            </a:r>
          </a:p>
          <a:p>
            <a:pPr/>
            <a:r>
              <a:rPr lang="en-US">
                <a:solidFill>
                  <a:prstClr val="black"/>
                </a:solidFill>
              </a:rPr>
              <a:t>}  </a:t>
            </a:r>
          </a:p>
        </p:txBody>
      </p:sp>
      <p:pic>
        <p:nvPicPr>
          <p:cNvPr id="9" name="Picture 8"/>
          <p:cNvPicPr>
            <a:picLocks noChangeAspect="1"/>
          </p:cNvPicPr>
          <p:nvPr/>
        </p:nvPicPr>
        <p:blipFill>
          <a:blip r:embed="rId3"/>
          <a:srcRect l="-4515" t="-597" r="48495" b="597"/>
          <a:stretch>
            <a:fillRect/>
          </a:stretch>
        </p:blipFill>
        <p:spPr>
          <a:xfrm>
            <a:off x="412773" y="3623480"/>
            <a:ext cx="3217532" cy="2286000"/>
          </a:xfrm>
          <a:prstGeom prst="rect">
            <a:avLst/>
          </a:prstGeom>
        </p:spPr>
      </p:pic>
    </p:spTree>
    <p:extLst>
      <p:ext uri="{BB962C8B-B14F-4D97-AF65-F5344CB8AC3E}">
        <p14:creationId xmlns:p14="http://schemas.microsoft.com/office/powerpoint/2010/main" val="1806616355"/>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55094" y="970673"/>
            <a:ext cx="10713492" cy="598820"/>
          </a:xfrm>
        </p:spPr>
        <p:txBody>
          <a:bodyPr>
            <a:normAutofit fontScale="90000"/>
          </a:bodyPr>
          <a:lstStyle>
            <a:defPPr/>
          </a:lstStyle>
          <a:p>
            <a:r>
              <a:rPr lang="en-US"/>
              <a:t>Abstract class having constructor, data member and methods</a:t>
            </a:r>
          </a:p>
        </p:txBody>
      </p:sp>
      <p:sp>
        <p:nvSpPr>
          <p:cNvPr id="3" name="Footer Placeholder 2"/>
          <p:cNvSpPr>
            <a:spLocks noGrp="1"/>
          </p:cNvSpPr>
          <p:nvPr>
            <p:ph type="ftr" sz="quarter" idx="11"/>
          </p:nvPr>
        </p:nvSpPr>
        <p:spPr/>
        <p:txBody>
          <a:bodyPr/>
          <a:lstStyle>
            <a:defPPr/>
          </a:lstStyle>
          <a:p>
            <a:pPr/>
            <a:r>
              <a:rPr lang="en-US" smtClean="0">
                <a:solidFill>
                  <a:srgbClr val="696464"/>
                </a:solidFill>
              </a:rPr>
              <a:t>WhatsApp NO. : 9564842816</a:t>
            </a:r>
            <a:endParaRPr lang="en-US">
              <a:solidFill>
                <a:srgbClr val="696464"/>
              </a:solidFill>
            </a:endParaRPr>
          </a:p>
        </p:txBody>
      </p:sp>
      <p:sp>
        <p:nvSpPr>
          <p:cNvPr id="4" name="Rectangle 3"/>
          <p:cNvSpPr/>
          <p:nvPr/>
        </p:nvSpPr>
        <p:spPr>
          <a:xfrm>
            <a:off x="727879" y="2068608"/>
            <a:ext cx="4021541"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An abstract class can have a data member, abstract method, method body (non-abstract method), constructor, and even main() method.</a:t>
            </a:r>
          </a:p>
          <a:p>
            <a:pPr/>
            <a:endParaRPr lang="en-US">
              <a:solidFill>
                <a:prstClr val="black"/>
              </a:solidFill>
            </a:endParaRPr>
          </a:p>
        </p:txBody>
      </p:sp>
      <p:sp>
        <p:nvSpPr>
          <p:cNvPr id="6" name="Rectangle 5"/>
          <p:cNvSpPr/>
          <p:nvPr/>
        </p:nvSpPr>
        <p:spPr>
          <a:xfrm>
            <a:off x="8684526" y="5178272"/>
            <a:ext cx="2697707"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      Output:</a:t>
            </a:r>
          </a:p>
          <a:p>
            <a:pPr/>
            <a:r>
              <a:rPr lang="en-US" b="1">
                <a:solidFill>
                  <a:prstClr val="black"/>
                </a:solidFill>
              </a:rPr>
              <a:t>       bike is created</a:t>
            </a:r>
          </a:p>
          <a:p>
            <a:pPr/>
            <a:r>
              <a:rPr lang="en-US" b="1">
                <a:solidFill>
                  <a:prstClr val="black"/>
                </a:solidFill>
              </a:rPr>
              <a:t>       running safely..</a:t>
            </a:r>
          </a:p>
          <a:p>
            <a:pPr/>
            <a:r>
              <a:rPr lang="en-US" b="1">
                <a:solidFill>
                  <a:prstClr val="black"/>
                </a:solidFill>
              </a:rPr>
              <a:t>       gear changed</a:t>
            </a:r>
          </a:p>
        </p:txBody>
      </p:sp>
      <p:sp>
        <p:nvSpPr>
          <p:cNvPr id="10" name="Rectangle 9"/>
          <p:cNvSpPr/>
          <p:nvPr/>
        </p:nvSpPr>
        <p:spPr>
          <a:xfrm>
            <a:off x="5190698" y="1119833"/>
            <a:ext cx="6096000" cy="535531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B0F0"/>
                </a:solidFill>
              </a:rPr>
              <a:t>//Example of an abstract class that has abstract and non-abstract methods  </a:t>
            </a:r>
          </a:p>
          <a:p>
            <a:pPr/>
            <a:r>
              <a:rPr lang="en-US">
                <a:solidFill>
                  <a:prstClr val="black"/>
                </a:solidFill>
              </a:rPr>
              <a:t> abstract class Bike{  </a:t>
            </a:r>
          </a:p>
          <a:p>
            <a:pPr/>
            <a:r>
              <a:rPr lang="en-US">
                <a:solidFill>
                  <a:prstClr val="black"/>
                </a:solidFill>
              </a:rPr>
              <a:t>   Bike(){System.out.println("bike is created");}  </a:t>
            </a:r>
          </a:p>
          <a:p>
            <a:pPr/>
            <a:r>
              <a:rPr lang="en-US">
                <a:solidFill>
                  <a:prstClr val="black"/>
                </a:solidFill>
              </a:rPr>
              <a:t>   abstract void run();  </a:t>
            </a:r>
          </a:p>
          <a:p>
            <a:pPr/>
            <a:r>
              <a:rPr lang="en-US">
                <a:solidFill>
                  <a:prstClr val="black"/>
                </a:solidFill>
              </a:rPr>
              <a:t>   void changeGear(){System.out.println("gear changed");}  </a:t>
            </a:r>
          </a:p>
          <a:p>
            <a:pPr/>
            <a:r>
              <a:rPr lang="en-US">
                <a:solidFill>
                  <a:prstClr val="black"/>
                </a:solidFill>
              </a:rPr>
              <a:t> }  </a:t>
            </a:r>
          </a:p>
          <a:p>
            <a:pPr/>
            <a:r>
              <a:rPr lang="en-US">
                <a:solidFill>
                  <a:srgbClr val="00B0F0"/>
                </a:solidFill>
              </a:rPr>
              <a:t>//Creating a Child class which inherits Abstract class  </a:t>
            </a:r>
          </a:p>
          <a:p>
            <a:pPr/>
            <a:r>
              <a:rPr lang="en-US">
                <a:solidFill>
                  <a:prstClr val="black"/>
                </a:solidFill>
              </a:rPr>
              <a:t> class Honda extends Bike{  </a:t>
            </a:r>
          </a:p>
          <a:p>
            <a:pPr/>
            <a:r>
              <a:rPr lang="en-US">
                <a:solidFill>
                  <a:prstClr val="black"/>
                </a:solidFill>
              </a:rPr>
              <a:t> void run(){System.out.println("running safely..");}  </a:t>
            </a:r>
          </a:p>
          <a:p>
            <a:pPr/>
            <a:r>
              <a:rPr lang="en-US">
                <a:solidFill>
                  <a:prstClr val="black"/>
                </a:solidFill>
              </a:rPr>
              <a:t> }  </a:t>
            </a:r>
          </a:p>
          <a:p>
            <a:pPr/>
            <a:r>
              <a:rPr lang="en-US">
                <a:solidFill>
                  <a:srgbClr val="00B0F0"/>
                </a:solidFill>
              </a:rPr>
              <a:t>//Creating a Test class which calls abstract and non-abstract methods  </a:t>
            </a:r>
          </a:p>
          <a:p>
            <a:pPr/>
            <a:r>
              <a:rPr lang="en-US">
                <a:solidFill>
                  <a:prstClr val="black"/>
                </a:solidFill>
              </a:rPr>
              <a:t> class TestAbstraction2{  </a:t>
            </a:r>
          </a:p>
          <a:p>
            <a:pPr/>
            <a:r>
              <a:rPr lang="en-US">
                <a:solidFill>
                  <a:prstClr val="black"/>
                </a:solidFill>
              </a:rPr>
              <a:t> public static void main(String args[]){  </a:t>
            </a:r>
          </a:p>
          <a:p>
            <a:pPr/>
            <a:r>
              <a:rPr lang="en-US">
                <a:solidFill>
                  <a:prstClr val="black"/>
                </a:solidFill>
              </a:rPr>
              <a:t>  Bike obj = new Honda();  </a:t>
            </a:r>
          </a:p>
          <a:p>
            <a:pPr/>
            <a:r>
              <a:rPr lang="en-US">
                <a:solidFill>
                  <a:prstClr val="black"/>
                </a:solidFill>
              </a:rPr>
              <a:t>  obj.run();  </a:t>
            </a:r>
          </a:p>
          <a:p>
            <a:pPr/>
            <a:r>
              <a:rPr lang="en-US">
                <a:solidFill>
                  <a:prstClr val="black"/>
                </a:solidFill>
              </a:rPr>
              <a:t>  obj.changeGear();  </a:t>
            </a:r>
          </a:p>
          <a:p>
            <a:pPr/>
            <a:r>
              <a:rPr lang="en-US">
                <a:solidFill>
                  <a:prstClr val="black"/>
                </a:solidFill>
              </a:rPr>
              <a:t> }  </a:t>
            </a:r>
          </a:p>
          <a:p>
            <a:pPr/>
            <a:r>
              <a:rPr lang="en-US">
                <a:solidFill>
                  <a:prstClr val="black"/>
                </a:solidFill>
              </a:rPr>
              <a:t>}  </a:t>
            </a:r>
          </a:p>
        </p:txBody>
      </p:sp>
    </p:spTree>
    <p:extLst>
      <p:ext uri="{BB962C8B-B14F-4D97-AF65-F5344CB8AC3E}">
        <p14:creationId xmlns:p14="http://schemas.microsoft.com/office/powerpoint/2010/main" val="1066148749"/>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Difference between JDK, JRE and JVM</a:t>
            </a:r>
          </a:p>
        </p:txBody>
      </p:sp>
      <p:sp>
        <p:nvSpPr>
          <p:cNvPr id="11" name="Content Placeholder 2"/>
          <p:cNvSpPr>
            <a:spLocks noGrp="1"/>
          </p:cNvSpPr>
          <p:nvPr>
            <p:ph idx="1"/>
          </p:nvPr>
        </p:nvSpPr>
        <p:spPr>
          <a:xfrm>
            <a:off x="1875330" y="1283425"/>
            <a:ext cx="9615494" cy="3713578"/>
          </a:xfrm>
        </p:spPr>
        <p:txBody>
          <a:bodyPr anchor="t">
            <a:normAutofit/>
          </a:bodyPr>
          <a:lstStyle>
            <a:defPPr/>
          </a:lstStyle>
          <a:p>
            <a:r>
              <a:rPr lang="en-US" sz="1600" b="1"/>
              <a:t>JVM</a:t>
            </a:r>
          </a:p>
          <a:p>
            <a:pPr>
              <a:buFont typeface="Century Gothic" panose="020b0502020202020204" pitchFamily="34" charset="0"/>
              <a:buChar char="―"/>
            </a:pPr>
            <a:r>
              <a:rPr lang="en-US" sz="1600"/>
              <a:t>JVM (Java Virtual Machine) is an abstract machine. It is a specification that provides runtime environment in which java bytecode can be executed.</a:t>
            </a:r>
          </a:p>
          <a:p>
            <a:pPr>
              <a:buFont typeface="Century Gothic" panose="020b0502020202020204" pitchFamily="34" charset="0"/>
              <a:buChar char="―"/>
            </a:pPr>
            <a:r>
              <a:rPr lang="en-US" sz="1600"/>
              <a:t>JVMs are available for many hardware and software platforms. JVM, JRE and JDK are platform dependent because configuration of each OS differs. But, Java is platform independent.</a:t>
            </a:r>
          </a:p>
          <a:p>
            <a:pPr>
              <a:buFont typeface="Century Gothic" panose="020b0502020202020204" pitchFamily="34" charset="0"/>
              <a:buChar char="―"/>
            </a:pPr>
            <a:r>
              <a:rPr lang="en-US" sz="1600"/>
              <a:t>The JVM performs following main tasks:</a:t>
            </a:r>
          </a:p>
          <a:p>
            <a:pPr lvl="4">
              <a:buFont typeface="Wingdings" pitchFamily="2" charset="2"/>
              <a:buChar char="§"/>
            </a:pPr>
            <a:r>
              <a:rPr lang="en-US" sz="1600" b="1"/>
              <a:t>Loads code</a:t>
            </a:r>
          </a:p>
          <a:p>
            <a:pPr lvl="4">
              <a:buFont typeface="Wingdings" pitchFamily="2" charset="2"/>
              <a:buChar char="§"/>
            </a:pPr>
            <a:r>
              <a:rPr lang="en-US" sz="1600" b="1"/>
              <a:t>Verifies code</a:t>
            </a:r>
          </a:p>
          <a:p>
            <a:pPr lvl="4">
              <a:buFont typeface="Wingdings" pitchFamily="2" charset="2"/>
              <a:buChar char="§"/>
            </a:pPr>
            <a:r>
              <a:rPr lang="en-US" sz="1600" b="1"/>
              <a:t>Executes code</a:t>
            </a:r>
          </a:p>
          <a:p>
            <a:pPr lvl="4">
              <a:buFont typeface="Wingdings" pitchFamily="2" charset="2"/>
              <a:buChar char="§"/>
            </a:pPr>
            <a:r>
              <a:rPr lang="en-US" sz="1600" b="1"/>
              <a:t>Provides runtime environment</a:t>
            </a:r>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1530340745"/>
      </p:ext>
    </p:extLst>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smtClean="0"/>
              <a:t>	</a:t>
            </a:r>
            <a:r>
              <a:rPr lang="en-US" sz="2400" b="1" smtClean="0"/>
              <a:t>Presented By</a:t>
            </a:r>
            <a:r>
              <a:rPr lang="en-US" sz="2900" smtClean="0"/>
              <a:t>	</a:t>
            </a:r>
            <a:r>
              <a:rPr lang="en-US" smtClean="0"/>
              <a:t>			       </a:t>
            </a:r>
            <a:r>
              <a:rPr lang="en-US" sz="2800" err="1" smtClean="0"/>
              <a:t>Sudeshna Kundu (Mondal)</a:t>
            </a:r>
            <a:endParaRPr lang="en-US" sz="2800"/>
          </a:p>
        </p:txBody>
      </p:sp>
      <p:sp>
        <p:nvSpPr>
          <p:cNvPr id="2" name="Title 1"/>
          <p:cNvSpPr>
            <a:spLocks noGrp="1"/>
          </p:cNvSpPr>
          <p:nvPr>
            <p:ph type="ctrTitle"/>
          </p:nvPr>
        </p:nvSpPr>
        <p:spPr/>
        <p:txBody>
          <a:bodyPr/>
          <a:lstStyle>
            <a:defPPr/>
          </a:lstStyle>
          <a:p>
            <a:pPr/>
            <a:r>
              <a:rPr lang="en-US" smtClean="0"/>
              <a:t>Object Oriented Programming using JAVA</a:t>
            </a:r>
            <a:br>
              <a:rPr lang="en-US"/>
            </a:br>
            <a:endParaRPr lang="en-US"/>
          </a:p>
        </p:txBody>
      </p:sp>
    </p:spTree>
    <p:extLst>
      <p:ext uri="{BB962C8B-B14F-4D97-AF65-F5344CB8AC3E}">
        <p14:creationId xmlns:p14="http://schemas.microsoft.com/office/powerpoint/2010/main" val="3283635443"/>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50" name="Picture 2" descr="https://3.bp.blogspot.com/-3WnKibey_3w/WWGroOYi5nI/AAAAAAAACCA/VhCp1IDZ0eM5_weFmQyveU6rn7csWfoCwCEwYBhgL/s1600/abstract-class-vs-interface.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83" y="750056"/>
            <a:ext cx="11050089" cy="42439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6493" y="5089380"/>
            <a:ext cx="350754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abstract void run();  </a:t>
            </a:r>
            <a:endParaRPr lang="en-US" b="1" smtClean="0"/>
          </a:p>
        </p:txBody>
      </p:sp>
      <p:sp>
        <p:nvSpPr>
          <p:cNvPr id="7" name="Rectangle 6"/>
          <p:cNvSpPr/>
          <p:nvPr/>
        </p:nvSpPr>
        <p:spPr>
          <a:xfrm>
            <a:off x="6006905" y="5129238"/>
            <a:ext cx="592249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abstract void run();  </a:t>
            </a:r>
            <a:endParaRPr lang="en-US" b="1" smtClean="0"/>
          </a:p>
          <a:p>
            <a:pPr/>
            <a:r>
              <a:rPr lang="en-US" b="1" smtClean="0"/>
              <a:t>void </a:t>
            </a:r>
            <a:r>
              <a:rPr lang="en-US" b="1" err="1"/>
              <a:t>changeGear</a:t>
            </a:r>
            <a:r>
              <a:rPr lang="en-US" b="1" smtClean="0"/>
              <a:t>(){</a:t>
            </a:r>
            <a:r>
              <a:rPr lang="en-US" b="1" err="1"/>
              <a:t>System.out.println("gear changed");}  </a:t>
            </a:r>
          </a:p>
        </p:txBody>
      </p:sp>
      <p:sp>
        <p:nvSpPr>
          <p:cNvPr id="2" name="Rectangle 1"/>
          <p:cNvSpPr/>
          <p:nvPr/>
        </p:nvSpPr>
        <p:spPr>
          <a:xfrm>
            <a:off x="523164" y="5821739"/>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smtClean="0"/>
              <a:t>Interface </a:t>
            </a:r>
            <a:r>
              <a:rPr lang="en-US" b="1"/>
              <a:t>provides total abstraction; means all the methods in an interface are declared with the empty body, </a:t>
            </a:r>
          </a:p>
        </p:txBody>
      </p:sp>
    </p:spTree>
    <p:extLst>
      <p:ext uri="{BB962C8B-B14F-4D97-AF65-F5344CB8AC3E}">
        <p14:creationId xmlns:p14="http://schemas.microsoft.com/office/powerpoint/2010/main" val="2362914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91321" y="424762"/>
            <a:ext cx="10713492" cy="598820"/>
          </a:xfrm>
        </p:spPr>
        <p:txBody>
          <a:bodyPr>
            <a:normAutofit fontScale="90000"/>
          </a:bodyPr>
          <a:lstStyle>
            <a:defPPr/>
          </a:lstStyle>
          <a:p>
            <a:r>
              <a:rPr lang="en-US"/>
              <a:t>Interface in Java</a:t>
            </a:r>
          </a:p>
        </p:txBody>
      </p:sp>
      <p:sp>
        <p:nvSpPr>
          <p:cNvPr id="5" name="Rectangle 4"/>
          <p:cNvSpPr/>
          <p:nvPr/>
        </p:nvSpPr>
        <p:spPr>
          <a:xfrm>
            <a:off x="523164" y="1342746"/>
            <a:ext cx="6096000" cy="236988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t>An interface in Java is a blueprint of a class. It has static constants and abstract methods.</a:t>
            </a:r>
          </a:p>
          <a:p>
            <a:pPr/>
            <a:endParaRPr lang="en-US"/>
          </a:p>
          <a:p>
            <a:pPr/>
            <a:r>
              <a:rPr lang="en-US"/>
              <a:t>The interface in Java is a mechanism to achieve abstraction. There can be only abstract methods in the Java interface, not method body. </a:t>
            </a:r>
            <a:r>
              <a:rPr lang="en-US" b="1">
                <a:solidFill>
                  <a:srgbClr val="00B0F0"/>
                </a:solidFill>
              </a:rPr>
              <a:t>It is used to achieve abstraction and multiple inheritance in Java.</a:t>
            </a:r>
          </a:p>
          <a:p>
            <a:pPr/>
            <a:endParaRPr lang="en-US"/>
          </a:p>
          <a:p>
            <a:pPr/>
            <a:endParaRPr lang="en-US"/>
          </a:p>
        </p:txBody>
      </p:sp>
      <p:sp>
        <p:nvSpPr>
          <p:cNvPr id="7" name="Rectangle 6"/>
          <p:cNvSpPr/>
          <p:nvPr/>
        </p:nvSpPr>
        <p:spPr>
          <a:xfrm>
            <a:off x="386687" y="3438942"/>
            <a:ext cx="6096000" cy="206210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chemeClr val="accent1"/>
              </a:buClr>
              <a:buSzPct val="85000"/>
              <a:buFont typeface="Wingdings 2"/>
              <a:buChar char=""/>
            </a:pPr>
            <a:r>
              <a:rPr lang="en-US" sz="2000" b="1"/>
              <a:t>Why use Java interface?</a:t>
            </a:r>
          </a:p>
          <a:p>
            <a:pPr/>
            <a:r>
              <a:rPr lang="en-US"/>
              <a:t>There are mainly three reasons to use interface. They are given below.</a:t>
            </a:r>
          </a:p>
          <a:p>
            <a:pPr marL="285750" indent="-285750">
              <a:buFont typeface="Arial" pitchFamily="34" charset="0"/>
              <a:buChar char="•"/>
            </a:pPr>
            <a:endParaRPr lang="en-US"/>
          </a:p>
          <a:p>
            <a:pPr marL="285750" indent="-285750">
              <a:buFont typeface="Arial" pitchFamily="34" charset="0"/>
              <a:buChar char="•"/>
            </a:pPr>
            <a:r>
              <a:rPr lang="en-US"/>
              <a:t>It is used to achieve abstraction.</a:t>
            </a:r>
          </a:p>
          <a:p>
            <a:pPr marL="285750" indent="-285750">
              <a:buFont typeface="Arial" pitchFamily="34" charset="0"/>
              <a:buChar char="•"/>
            </a:pPr>
            <a:r>
              <a:rPr lang="en-US"/>
              <a:t>By interface, we can support the functionality of multiple inheritance.</a:t>
            </a:r>
          </a:p>
          <a:p>
            <a:pPr marL="285750" indent="-285750">
              <a:buFont typeface="Arial" pitchFamily="34" charset="0"/>
              <a:buChar char="•"/>
            </a:pPr>
            <a:r>
              <a:rPr lang="en-US"/>
              <a:t>It can be used to achieve loose coupling.</a:t>
            </a:r>
          </a:p>
        </p:txBody>
      </p:sp>
      <p:pic>
        <p:nvPicPr>
          <p:cNvPr id="5124" name="Picture 4" descr="Why use Java Interfa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11217" y="1457467"/>
            <a:ext cx="4914900"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3815" y="5558388"/>
            <a:ext cx="1197818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ü"/>
            </a:pPr>
            <a:r>
              <a:rPr lang="en-US"/>
              <a:t> In simple words, loose coupling means they are mostly independent. If the only knowledge that class A has about class B, is what class B has exposed through its interface, then class A and class B are said to be loosely coupled.</a:t>
            </a:r>
          </a:p>
        </p:txBody>
      </p:sp>
    </p:spTree>
    <p:extLst>
      <p:ext uri="{BB962C8B-B14F-4D97-AF65-F5344CB8AC3E}">
        <p14:creationId xmlns:p14="http://schemas.microsoft.com/office/powerpoint/2010/main" val="2313424821"/>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91321" y="424762"/>
            <a:ext cx="10713492" cy="598820"/>
          </a:xfrm>
        </p:spPr>
        <p:txBody>
          <a:bodyPr>
            <a:normAutofit fontScale="90000"/>
          </a:bodyPr>
          <a:lstStyle>
            <a:defPPr/>
          </a:lstStyle>
          <a:p>
            <a:r>
              <a:rPr lang="en-US"/>
              <a:t>Interface in Java</a:t>
            </a:r>
          </a:p>
        </p:txBody>
      </p:sp>
      <p:sp>
        <p:nvSpPr>
          <p:cNvPr id="3" name="Footer Placeholder 2"/>
          <p:cNvSpPr>
            <a:spLocks noGrp="1"/>
          </p:cNvSpPr>
          <p:nvPr>
            <p:ph type="ftr" sz="quarter" idx="11"/>
          </p:nvPr>
        </p:nvSpPr>
        <p:spPr/>
        <p:txBody>
          <a:bodyPr/>
          <a:lstStyle>
            <a:defPPr/>
          </a:lstStyle>
          <a:p>
            <a:pPr/>
            <a:r>
              <a:rPr lang="en-US" smtClean="0"/>
              <a:t>WhatsApp NO. : 9564842816</a:t>
            </a:r>
            <a:endParaRPr lang="en-US"/>
          </a:p>
        </p:txBody>
      </p:sp>
      <p:sp>
        <p:nvSpPr>
          <p:cNvPr id="4" name="Rectangle 3"/>
          <p:cNvSpPr/>
          <p:nvPr/>
        </p:nvSpPr>
        <p:spPr>
          <a:xfrm>
            <a:off x="645994" y="1237103"/>
            <a:ext cx="6096000" cy="4247317"/>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chemeClr val="accent1"/>
              </a:buClr>
              <a:buSzPct val="85000"/>
              <a:buFont typeface="Wingdings 2"/>
              <a:buChar char=""/>
            </a:pPr>
            <a:r>
              <a:rPr lang="en-US" sz="2000" b="1"/>
              <a:t>How to declare an interface?</a:t>
            </a:r>
          </a:p>
          <a:p>
            <a:pPr/>
            <a:endParaRPr lang="en-US"/>
          </a:p>
          <a:p>
            <a:pPr/>
            <a:r>
              <a:rPr lang="en-US"/>
              <a:t>An interface is declared by using the interface keyword. It provides total abstraction; means all the methods in an interface are declared with the empty </a:t>
            </a:r>
            <a:r>
              <a:rPr lang="en-US" smtClean="0"/>
              <a:t>body, and all the fields are public, static and final by </a:t>
            </a:r>
            <a:r>
              <a:rPr lang="en-US"/>
              <a:t>default. A class that implements an interface must </a:t>
            </a:r>
            <a:r>
              <a:rPr lang="en-US" smtClean="0"/>
              <a:t>implement </a:t>
            </a:r>
            <a:r>
              <a:rPr lang="en-US"/>
              <a:t>all the methods declared in the interface.</a:t>
            </a:r>
          </a:p>
          <a:p>
            <a:pPr/>
            <a:endParaRPr lang="en-US"/>
          </a:p>
          <a:p>
            <a:pPr/>
            <a:r>
              <a:rPr lang="en-US" b="1"/>
              <a:t>Syntax:</a:t>
            </a:r>
          </a:p>
          <a:p>
            <a:pPr/>
            <a:r>
              <a:rPr lang="en-US"/>
              <a:t>interface &lt;interface_name&gt;{  </a:t>
            </a:r>
          </a:p>
          <a:p>
            <a:pPr/>
            <a:r>
              <a:rPr lang="en-US"/>
              <a:t>      </a:t>
            </a:r>
          </a:p>
          <a:p>
            <a:pPr/>
            <a:r>
              <a:rPr lang="en-US"/>
              <a:t>    // declare constant fields  </a:t>
            </a:r>
          </a:p>
          <a:p>
            <a:pPr/>
            <a:r>
              <a:rPr lang="en-US"/>
              <a:t>    // declare methods that abstract   </a:t>
            </a:r>
          </a:p>
          <a:p>
            <a:pPr/>
            <a:r>
              <a:rPr lang="en-US"/>
              <a:t>    // by default.  </a:t>
            </a:r>
          </a:p>
          <a:p>
            <a:pPr/>
            <a:r>
              <a:rPr lang="en-US"/>
              <a:t>} </a:t>
            </a:r>
          </a:p>
        </p:txBody>
      </p:sp>
      <p:pic>
        <p:nvPicPr>
          <p:cNvPr id="6148" name="Picture 4" descr="interface in jav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8788" y="3985146"/>
            <a:ext cx="5728837" cy="20134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33146" y="1446367"/>
            <a:ext cx="4690281" cy="206210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spcBef>
                <a:spcPts val="580"/>
              </a:spcBef>
              <a:buClr>
                <a:schemeClr val="accent1"/>
              </a:buClr>
              <a:buSzPct val="85000"/>
              <a:buFont typeface="Wingdings 2"/>
              <a:buChar char=""/>
            </a:pPr>
            <a:r>
              <a:rPr lang="en-US" sz="2000" b="1"/>
              <a:t>Internal addition by the compiler</a:t>
            </a:r>
          </a:p>
          <a:p>
            <a:pPr/>
            <a:r>
              <a:rPr lang="en-US"/>
              <a:t>The Java compiler adds public and abstract keywords before the interface method. Moreover, it adds public, static and final keywords before data members.</a:t>
            </a:r>
          </a:p>
          <a:p>
            <a:pPr/>
            <a:r>
              <a:rPr lang="en-US"/>
              <a:t>In other words, Interface fields are public, static and final by default, and the methods are public and abstract.</a:t>
            </a:r>
          </a:p>
        </p:txBody>
      </p:sp>
    </p:spTree>
    <p:extLst>
      <p:ext uri="{BB962C8B-B14F-4D97-AF65-F5344CB8AC3E}">
        <p14:creationId xmlns:p14="http://schemas.microsoft.com/office/powerpoint/2010/main" val="2561242659"/>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91321" y="424762"/>
            <a:ext cx="10713492" cy="598820"/>
          </a:xfrm>
        </p:spPr>
        <p:txBody>
          <a:bodyPr>
            <a:normAutofit fontScale="90000"/>
          </a:bodyPr>
          <a:lstStyle>
            <a:defPPr/>
          </a:lstStyle>
          <a:p>
            <a:r>
              <a:rPr lang="en-US"/>
              <a:t>Interface in Java</a:t>
            </a:r>
          </a:p>
        </p:txBody>
      </p:sp>
      <p:sp>
        <p:nvSpPr>
          <p:cNvPr id="3" name="Footer Placeholder 2"/>
          <p:cNvSpPr>
            <a:spLocks noGrp="1"/>
          </p:cNvSpPr>
          <p:nvPr>
            <p:ph type="ftr" sz="quarter" idx="11"/>
          </p:nvPr>
        </p:nvSpPr>
        <p:spPr/>
        <p:txBody>
          <a:bodyPr/>
          <a:lstStyle>
            <a:defPPr/>
          </a:lstStyle>
          <a:p>
            <a:pPr/>
            <a:r>
              <a:rPr lang="en-US" smtClean="0"/>
              <a:t>WhatsApp NO. : 9564842816</a:t>
            </a:r>
            <a:endParaRPr lang="en-US"/>
          </a:p>
        </p:txBody>
      </p:sp>
      <p:sp>
        <p:nvSpPr>
          <p:cNvPr id="8" name="Rectangle 7"/>
          <p:cNvSpPr/>
          <p:nvPr/>
        </p:nvSpPr>
        <p:spPr>
          <a:xfrm>
            <a:off x="482221" y="1348310"/>
            <a:ext cx="6096000" cy="120032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smtClean="0"/>
              <a:t> </a:t>
            </a:r>
            <a:r>
              <a:rPr lang="en-US" b="1" smtClean="0"/>
              <a:t>The </a:t>
            </a:r>
            <a:r>
              <a:rPr lang="en-US" b="1"/>
              <a:t>relationship between classes and interfaces</a:t>
            </a:r>
          </a:p>
          <a:p>
            <a:pPr lvl="1"/>
            <a:r>
              <a:rPr lang="en-US"/>
              <a:t>As shown in the figure given below, a class extends another class, an interface extends another interface, but a class implements an interface.</a:t>
            </a:r>
          </a:p>
        </p:txBody>
      </p:sp>
      <p:pic>
        <p:nvPicPr>
          <p:cNvPr id="7" name="Picture 6"/>
          <p:cNvPicPr>
            <a:picLocks noChangeAspect="1"/>
          </p:cNvPicPr>
          <p:nvPr/>
        </p:nvPicPr>
        <p:blipFill>
          <a:blip r:embed="rId3"/>
          <a:stretch>
            <a:fillRect/>
          </a:stretch>
        </p:blipFill>
        <p:spPr>
          <a:xfrm>
            <a:off x="771952" y="2754075"/>
            <a:ext cx="5619750" cy="2714625"/>
          </a:xfrm>
          <a:prstGeom prst="rect">
            <a:avLst/>
          </a:prstGeom>
        </p:spPr>
      </p:pic>
      <p:sp>
        <p:nvSpPr>
          <p:cNvPr id="4" name="Rectangle 3"/>
          <p:cNvSpPr/>
          <p:nvPr/>
        </p:nvSpPr>
        <p:spPr>
          <a:xfrm>
            <a:off x="6596418" y="236268"/>
            <a:ext cx="5345373"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a:t>interface Bank{  </a:t>
            </a:r>
          </a:p>
          <a:p>
            <a:pPr/>
            <a:r>
              <a:rPr lang="en-US"/>
              <a:t>float rateOfInterest();  </a:t>
            </a:r>
          </a:p>
          <a:p>
            <a:pPr/>
            <a:r>
              <a:rPr lang="en-US"/>
              <a:t>}  </a:t>
            </a:r>
          </a:p>
          <a:p>
            <a:pPr/>
            <a:r>
              <a:rPr lang="en-US"/>
              <a:t>class SBI implements Bank{  </a:t>
            </a:r>
          </a:p>
          <a:p>
            <a:pPr/>
            <a:r>
              <a:rPr lang="en-US"/>
              <a:t>public float rateOfInterest(){return 9.15f;}  </a:t>
            </a:r>
          </a:p>
          <a:p>
            <a:pPr/>
            <a:r>
              <a:rPr lang="en-US"/>
              <a:t>}  </a:t>
            </a:r>
          </a:p>
          <a:p>
            <a:pPr/>
            <a:r>
              <a:rPr lang="en-US"/>
              <a:t>class PNB implements Bank{  </a:t>
            </a:r>
          </a:p>
          <a:p>
            <a:pPr/>
            <a:r>
              <a:rPr lang="en-US"/>
              <a:t>public float rateOfInterest(){return 9.7f;}  </a:t>
            </a:r>
          </a:p>
          <a:p>
            <a:pPr/>
            <a:r>
              <a:rPr lang="en-US"/>
              <a:t>}  </a:t>
            </a:r>
          </a:p>
          <a:p>
            <a:pPr/>
            <a:r>
              <a:rPr lang="en-US"/>
              <a:t>class TestInterface2{  </a:t>
            </a:r>
          </a:p>
          <a:p>
            <a:pPr/>
            <a:r>
              <a:rPr lang="en-US"/>
              <a:t>public static void main(String[] args){  </a:t>
            </a:r>
          </a:p>
          <a:p>
            <a:pPr/>
            <a:r>
              <a:rPr lang="en-US" smtClean="0"/>
              <a:t>SBI b=new </a:t>
            </a:r>
            <a:r>
              <a:rPr lang="en-US"/>
              <a:t>SBI();  </a:t>
            </a:r>
          </a:p>
          <a:p>
            <a:pPr/>
            <a:r>
              <a:rPr lang="en-US" err="1"/>
              <a:t>System.out.println("ROI: "+b.rateOfInterest());  </a:t>
            </a:r>
          </a:p>
          <a:p>
            <a:pPr/>
            <a:r>
              <a:rPr lang="en-US"/>
              <a:t>}}  </a:t>
            </a:r>
          </a:p>
          <a:p>
            <a:pPr/>
            <a:endParaRPr lang="en-US" smtClean="0"/>
          </a:p>
          <a:p>
            <a:pPr/>
            <a:endParaRPr lang="en-US" b="1"/>
          </a:p>
          <a:p>
            <a:pPr/>
            <a:r>
              <a:rPr lang="en-US" b="1" smtClean="0"/>
              <a:t>Output</a:t>
            </a:r>
            <a:r>
              <a:rPr lang="en-US" b="1"/>
              <a:t>:</a:t>
            </a:r>
          </a:p>
          <a:p>
            <a:pPr/>
            <a:endParaRPr lang="en-US" b="1"/>
          </a:p>
          <a:p>
            <a:pPr/>
            <a:r>
              <a:rPr lang="en-US" b="1"/>
              <a:t>ROI: 9.15</a:t>
            </a:r>
          </a:p>
        </p:txBody>
      </p:sp>
    </p:spTree>
    <p:extLst>
      <p:ext uri="{BB962C8B-B14F-4D97-AF65-F5344CB8AC3E}">
        <p14:creationId xmlns:p14="http://schemas.microsoft.com/office/powerpoint/2010/main" val="818772455"/>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t>WhatsApp NO. : 9564842816</a:t>
            </a:r>
            <a:endParaRPr lang="en-US"/>
          </a:p>
        </p:txBody>
      </p:sp>
      <p:sp>
        <p:nvSpPr>
          <p:cNvPr id="6" name="Rectangle 5"/>
          <p:cNvSpPr/>
          <p:nvPr/>
        </p:nvSpPr>
        <p:spPr>
          <a:xfrm>
            <a:off x="673291" y="504967"/>
            <a:ext cx="6655558" cy="47089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b="1">
                <a:solidFill>
                  <a:schemeClr val="bg1">
                    <a:lumMod val="50000"/>
                  </a:schemeClr>
                </a:solidFill>
              </a:rPr>
              <a:t>Does Java support Multiple </a:t>
            </a:r>
            <a:r>
              <a:rPr lang="en-US" sz="3200" b="1" smtClean="0">
                <a:solidFill>
                  <a:schemeClr val="bg1">
                    <a:lumMod val="50000"/>
                  </a:schemeClr>
                </a:solidFill>
              </a:rPr>
              <a:t>inheritance?</a:t>
            </a:r>
            <a:endParaRPr lang="en-US" sz="3200" b="1">
              <a:solidFill>
                <a:schemeClr val="bg1">
                  <a:lumMod val="50000"/>
                </a:schemeClr>
              </a:solidFill>
            </a:endParaRPr>
          </a:p>
          <a:p>
            <a:pPr/>
            <a:endParaRPr lang="en-US"/>
          </a:p>
          <a:p>
            <a:pPr/>
            <a:r>
              <a:rPr lang="en-US"/>
              <a:t>When one class extends more than one classes then this is called multiple inheritance. For example: Class C extends class A and B then this type of inheritance is known as multiple inheritance. Java doesn’t allow multiple </a:t>
            </a:r>
            <a:r>
              <a:rPr lang="en-US" smtClean="0"/>
              <a:t>inheritance.</a:t>
            </a:r>
            <a:endParaRPr lang="en-US"/>
          </a:p>
          <a:p>
            <a:pPr/>
            <a:endParaRPr lang="en-US"/>
          </a:p>
          <a:p>
            <a:pPr/>
            <a:endParaRPr lang="en-US"/>
          </a:p>
          <a:p>
            <a:pPr/>
            <a:r>
              <a:rPr lang="en-US" sz="2000" b="1"/>
              <a:t>Why Java doesn’t support multiple inheritance?</a:t>
            </a:r>
          </a:p>
          <a:p>
            <a:pPr/>
            <a:r>
              <a:rPr lang="en-US"/>
              <a:t>C++ , Common lisp and few other languages supports multiple inheritance while java doesn’t support it. Java doesn’t allow multiple inheritance to avoid the ambiguity caused by it. One of the example of such problem is the diamond problem that occurs in multiple inheritance.</a:t>
            </a:r>
          </a:p>
          <a:p>
            <a:pPr/>
            <a:endParaRPr lang="en-US"/>
          </a:p>
        </p:txBody>
      </p:sp>
      <p:pic>
        <p:nvPicPr>
          <p:cNvPr id="2050" name="Picture 2" descr="Multiple Inheritan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2596" y="164455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10734" y="955343"/>
            <a:ext cx="1562672"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v</a:t>
            </a:r>
            <a:r>
              <a:rPr lang="en-US" b="1" smtClean="0"/>
              <a:t>oid show()</a:t>
            </a:r>
          </a:p>
          <a:p>
            <a:pPr/>
            <a:r>
              <a:rPr lang="en-US" b="1" smtClean="0"/>
              <a:t>{</a:t>
            </a:r>
          </a:p>
          <a:p>
            <a:pPr/>
            <a:r>
              <a:rPr lang="en-US" b="1" err="1" smtClean="0"/>
              <a:t>S.o.p (“In A”);</a:t>
            </a:r>
          </a:p>
          <a:p>
            <a:pPr/>
            <a:r>
              <a:rPr lang="en-US" b="1"/>
              <a:t>}</a:t>
            </a:r>
          </a:p>
        </p:txBody>
      </p:sp>
      <p:sp>
        <p:nvSpPr>
          <p:cNvPr id="7" name="TextBox 6"/>
          <p:cNvSpPr txBox="1"/>
          <p:nvPr/>
        </p:nvSpPr>
        <p:spPr>
          <a:xfrm>
            <a:off x="10620233" y="862083"/>
            <a:ext cx="1560684" cy="1200329"/>
          </a:xfrm>
          <a:prstGeom prst="rect">
            <a:avLst/>
          </a:prstGeom>
          <a:noFill/>
        </p:spPr>
        <p:txBody>
          <a:bodyPr wrap="none" rtlCol="0">
            <a:spAutoFit/>
          </a:bodyPr>
          <a:lstStyle>
            <a:defPPr>
              <a:defRPr lang="en-US"/>
            </a:defPPr>
            <a:lvl1pPr marL="0" algn="l" defTabSz="914400" rtl="0" eaLnBrk="1" latinLnBrk="0" hangingPunct="1">
              <a:defRPr sz="1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void show()</a:t>
            </a:r>
          </a:p>
          <a:p>
            <a:pPr/>
            <a:r>
              <a:rPr lang="en-US"/>
              <a:t>{</a:t>
            </a:r>
          </a:p>
          <a:p>
            <a:pPr/>
            <a:r>
              <a:rPr lang="en-US" err="1"/>
              <a:t>S.o.p (“In B”);</a:t>
            </a:r>
          </a:p>
          <a:p>
            <a:pPr/>
            <a:r>
              <a:rPr lang="en-US"/>
              <a:t>}</a:t>
            </a:r>
          </a:p>
        </p:txBody>
      </p:sp>
      <p:sp>
        <p:nvSpPr>
          <p:cNvPr id="8" name="TextBox 7"/>
          <p:cNvSpPr txBox="1"/>
          <p:nvPr/>
        </p:nvSpPr>
        <p:spPr>
          <a:xfrm>
            <a:off x="8861947" y="4576549"/>
            <a:ext cx="1721305" cy="646331"/>
          </a:xfrm>
          <a:prstGeom prst="rect">
            <a:avLst/>
          </a:prstGeom>
          <a:noFill/>
        </p:spPr>
        <p:txBody>
          <a:bodyPr wrap="none" rtlCol="0">
            <a:spAutoFit/>
          </a:bodyPr>
          <a:lstStyle>
            <a:defPPr>
              <a:defRPr lang="en-US"/>
            </a:defPPr>
            <a:lvl1pPr marL="0" algn="l" defTabSz="914400" rtl="0" eaLnBrk="1" latinLnBrk="0" hangingPunct="1">
              <a:defRPr sz="1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 ob = new C();</a:t>
            </a:r>
          </a:p>
          <a:p>
            <a:pPr/>
            <a:r>
              <a:rPr lang="en-US" err="1" smtClean="0"/>
              <a:t>ob.show();</a:t>
            </a:r>
            <a:endParaRPr lang="en-US"/>
          </a:p>
        </p:txBody>
      </p:sp>
    </p:spTree>
    <p:extLst>
      <p:ext uri="{BB962C8B-B14F-4D97-AF65-F5344CB8AC3E}">
        <p14:creationId xmlns:p14="http://schemas.microsoft.com/office/powerpoint/2010/main" val="328972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t>WhatsApp NO. : 9564842816</a:t>
            </a:r>
            <a:endParaRPr lang="en-US"/>
          </a:p>
        </p:txBody>
      </p:sp>
      <p:sp>
        <p:nvSpPr>
          <p:cNvPr id="6" name="Rectangle 5"/>
          <p:cNvSpPr/>
          <p:nvPr/>
        </p:nvSpPr>
        <p:spPr>
          <a:xfrm>
            <a:off x="509517" y="464025"/>
            <a:ext cx="6655558"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b="1">
                <a:solidFill>
                  <a:schemeClr val="bg1">
                    <a:lumMod val="50000"/>
                  </a:schemeClr>
                </a:solidFill>
              </a:rPr>
              <a:t>Does Java support Multiple </a:t>
            </a:r>
            <a:r>
              <a:rPr lang="en-US" sz="3200" b="1" smtClean="0">
                <a:solidFill>
                  <a:schemeClr val="bg1">
                    <a:lumMod val="50000"/>
                  </a:schemeClr>
                </a:solidFill>
              </a:rPr>
              <a:t>inheritance?</a:t>
            </a:r>
            <a:endParaRPr lang="en-US" sz="3200" b="1">
              <a:solidFill>
                <a:schemeClr val="bg1">
                  <a:lumMod val="50000"/>
                </a:schemeClr>
              </a:solidFill>
            </a:endParaRPr>
          </a:p>
          <a:p>
            <a:pPr/>
            <a:endParaRPr lang="en-US"/>
          </a:p>
          <a:p>
            <a:pPr/>
            <a:endParaRPr lang="en-US"/>
          </a:p>
          <a:p>
            <a:pPr/>
            <a:r>
              <a:rPr lang="en-US" sz="2000" b="1"/>
              <a:t>What is diamond problem?</a:t>
            </a:r>
          </a:p>
          <a:p>
            <a:pPr/>
            <a:r>
              <a:rPr lang="en-US"/>
              <a:t>We will discuss this problem with the help of the diagram below: which shows multiple inheritance as Class D extends both classes B &amp; C. Now lets assume we have a method in class A and class B &amp; C overrides that method in their own way. Wait!! here the problem comes – Because D is extending both B &amp; C so if D wants to use the same method which method would be called (the overridden method of B or the overridden method of C). Ambiguity. That’s the main reason why Java doesn’t support multiple inheritance.</a:t>
            </a:r>
          </a:p>
          <a:p>
            <a:pPr/>
            <a:endParaRPr lang="en-US"/>
          </a:p>
        </p:txBody>
      </p:sp>
      <p:pic>
        <p:nvPicPr>
          <p:cNvPr id="1026" name="Picture 2" descr="Diamond Proble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8572" y="93487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11854"/>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smtClean="0"/>
              <a:t>WhatsApp NO. : 9564842816</a:t>
            </a:r>
            <a:endParaRPr lang="en-US"/>
          </a:p>
        </p:txBody>
      </p:sp>
      <p:sp>
        <p:nvSpPr>
          <p:cNvPr id="5" name="Rectangle 4"/>
          <p:cNvSpPr/>
          <p:nvPr/>
        </p:nvSpPr>
        <p:spPr>
          <a:xfrm>
            <a:off x="436728" y="504954"/>
            <a:ext cx="4735774" cy="40318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t>Can we implement more than one interfaces in a class?</a:t>
            </a:r>
          </a:p>
          <a:p>
            <a:pPr/>
            <a:r>
              <a:rPr lang="en-US"/>
              <a:t>Yes, we can implement more than one interfaces in our program because that doesn’t cause any ambiguity(see the explanation below).</a:t>
            </a:r>
          </a:p>
          <a:p>
            <a:pPr/>
            <a:endParaRPr lang="en-US"/>
          </a:p>
          <a:p>
            <a:pPr/>
            <a:r>
              <a:rPr lang="en-US" smtClean="0"/>
              <a:t>As </a:t>
            </a:r>
            <a:r>
              <a:rPr lang="en-US"/>
              <a:t>you can see that the class implemented two interfaces. A class can implement any number of interfaces. In this case there is no ambiguity even though both the interfaces are having same method. Why? Because methods in an interface are always abstract by default, which doesn’t let them give their implementation (or method definition ) in interface itself.</a:t>
            </a:r>
          </a:p>
        </p:txBody>
      </p:sp>
      <p:sp>
        <p:nvSpPr>
          <p:cNvPr id="6" name="Rectangle 5"/>
          <p:cNvSpPr/>
          <p:nvPr/>
        </p:nvSpPr>
        <p:spPr>
          <a:xfrm>
            <a:off x="5736609" y="213016"/>
            <a:ext cx="6096000" cy="618630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interface X</a:t>
            </a:r>
          </a:p>
          <a:p>
            <a:pPr/>
            <a:r>
              <a:rPr lang="en-US"/>
              <a:t>{</a:t>
            </a:r>
          </a:p>
          <a:p>
            <a:pPr/>
            <a:r>
              <a:rPr lang="en-US"/>
              <a:t>   public void myMethod();</a:t>
            </a:r>
          </a:p>
          <a:p>
            <a:pPr/>
            <a:r>
              <a:rPr lang="en-US"/>
              <a:t>}</a:t>
            </a:r>
          </a:p>
          <a:p>
            <a:pPr/>
            <a:r>
              <a:rPr lang="en-US"/>
              <a:t>interface Y</a:t>
            </a:r>
          </a:p>
          <a:p>
            <a:pPr/>
            <a:r>
              <a:rPr lang="en-US"/>
              <a:t>{</a:t>
            </a:r>
          </a:p>
          <a:p>
            <a:pPr/>
            <a:r>
              <a:rPr lang="en-US"/>
              <a:t>   public void myMethod();</a:t>
            </a:r>
          </a:p>
          <a:p>
            <a:pPr/>
            <a:r>
              <a:rPr lang="en-US"/>
              <a:t>}</a:t>
            </a:r>
          </a:p>
          <a:p>
            <a:pPr/>
            <a:r>
              <a:rPr lang="en-US"/>
              <a:t>class JavaExample implements X, Y</a:t>
            </a:r>
          </a:p>
          <a:p>
            <a:pPr/>
            <a:r>
              <a:rPr lang="en-US"/>
              <a:t>{</a:t>
            </a:r>
          </a:p>
          <a:p>
            <a:pPr/>
            <a:r>
              <a:rPr lang="en-US"/>
              <a:t>   public void myMethod()</a:t>
            </a:r>
          </a:p>
          <a:p>
            <a:pPr/>
            <a:r>
              <a:rPr lang="en-US"/>
              <a:t>   {</a:t>
            </a:r>
          </a:p>
          <a:p>
            <a:pPr/>
            <a:r>
              <a:rPr lang="en-US"/>
              <a:t>       System.out.println("Implementing more than one interfaces");</a:t>
            </a:r>
          </a:p>
          <a:p>
            <a:pPr/>
            <a:r>
              <a:rPr lang="en-US"/>
              <a:t>   }</a:t>
            </a:r>
          </a:p>
          <a:p>
            <a:pPr/>
            <a:r>
              <a:rPr lang="en-US"/>
              <a:t>   public static void main(String args[]){</a:t>
            </a:r>
          </a:p>
          <a:p>
            <a:pPr/>
            <a:r>
              <a:rPr lang="en-US"/>
              <a:t>	   JavaExample obj = new JavaExample();</a:t>
            </a:r>
          </a:p>
          <a:p>
            <a:pPr/>
            <a:r>
              <a:rPr lang="en-US"/>
              <a:t>	   obj.myMethod();</a:t>
            </a:r>
          </a:p>
          <a:p>
            <a:pPr/>
            <a:r>
              <a:rPr lang="en-US"/>
              <a:t>   }</a:t>
            </a:r>
          </a:p>
          <a:p>
            <a:pPr/>
            <a:r>
              <a:rPr lang="en-US"/>
              <a:t>}</a:t>
            </a:r>
          </a:p>
          <a:p>
            <a:pPr/>
            <a:r>
              <a:rPr lang="en-US"/>
              <a:t>Output:</a:t>
            </a:r>
          </a:p>
          <a:p>
            <a:pPr/>
            <a:endParaRPr lang="en-US"/>
          </a:p>
          <a:p>
            <a:pPr/>
            <a:r>
              <a:rPr lang="en-US"/>
              <a:t>Implementing more than one interfaces</a:t>
            </a:r>
          </a:p>
        </p:txBody>
      </p:sp>
    </p:spTree>
    <p:extLst>
      <p:ext uri="{BB962C8B-B14F-4D97-AF65-F5344CB8AC3E}">
        <p14:creationId xmlns:p14="http://schemas.microsoft.com/office/powerpoint/2010/main" val="3966954147"/>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68741" y="315581"/>
            <a:ext cx="10203976" cy="544228"/>
          </a:xfrm>
        </p:spPr>
        <p:txBody>
          <a:bodyPr>
            <a:normAutofit fontScale="90000"/>
          </a:bodyPr>
          <a:lstStyle>
            <a:defPPr/>
          </a:lstStyle>
          <a:p>
            <a:r>
              <a:rPr lang="en-US"/>
              <a:t>Difference between abstract class and interface</a:t>
            </a:r>
          </a:p>
        </p:txBody>
      </p:sp>
      <p:sp>
        <p:nvSpPr>
          <p:cNvPr id="3" name="Footer Placeholder 2"/>
          <p:cNvSpPr>
            <a:spLocks noGrp="1"/>
          </p:cNvSpPr>
          <p:nvPr>
            <p:ph type="ftr" sz="quarter" idx="11"/>
          </p:nvPr>
        </p:nvSpPr>
        <p:spPr>
          <a:xfrm>
            <a:off x="1205552" y="6281382"/>
            <a:ext cx="5283200" cy="457200"/>
          </a:xfrm>
        </p:spPr>
        <p:txBody>
          <a:bodyPr/>
          <a:lstStyle>
            <a:defPPr/>
          </a:lstStyle>
          <a:p>
            <a:pPr/>
            <a:r>
              <a:rPr lang="en-US" smtClean="0"/>
              <a:t>WhatsApp NO. : 9564842816</a:t>
            </a:r>
            <a:endParaRPr lang="en-US"/>
          </a:p>
        </p:txBody>
      </p:sp>
      <p:graphicFrame>
        <p:nvGraphicFramePr>
          <p:cNvPr id="6" name="Table 5"/>
          <p:cNvGraphicFramePr>
            <a:graphicFrameLocks noGrp="1"/>
          </p:cNvGraphicFramePr>
          <p:nvPr>
            <p:extLst/>
          </p:nvPr>
        </p:nvGraphicFramePr>
        <p:xfrm>
          <a:off x="941695" y="750341"/>
          <a:ext cx="10181230" cy="5444659"/>
        </p:xfrm>
        <a:graphic>
          <a:graphicData uri="http://schemas.openxmlformats.org/drawingml/2006/table">
            <a:tbl>
              <a:tblPr/>
              <a:tblGrid>
                <a:gridCol w="5090615"/>
                <a:gridCol w="5090615"/>
              </a:tblGrid>
              <a:tr h="247744">
                <a:tc>
                  <a:txBody>
                    <a:bodyPr vert="horz" wrap="square"/>
                    <a:lstStyle>
                      <a:defPPr/>
                    </a:lstStyle>
                    <a:p>
                      <a:pPr algn="l" fontAlgn="t"/>
                      <a:r>
                        <a:rPr lang="en-US" sz="1600" b="1">
                          <a:solidFill>
                            <a:srgbClr val="000000"/>
                          </a:solidFill>
                          <a:effectLst/>
                          <a:latin typeface="+mn-lt"/>
                        </a:rPr>
                        <a:t>Abstract class</a:t>
                      </a:r>
                    </a:p>
                  </a:txBody>
                  <a:tcPr marL="56305" marR="56305" marT="56305" marB="56305">
                    <a:lnL w="9525" cap="flat" cmpd="sng" algn="ctr">
                      <a:solidFill>
                        <a:srgbClr val="682D08"/>
                      </a:solidFill>
                      <a:prstDash val="solid"/>
                      <a:round/>
                      <a:headEnd type="none" w="med" len="med"/>
                      <a:tailEnd type="none" w="med" len="med"/>
                    </a:lnL>
                    <a:lnR w="9525" cap="flat" cmpd="sng" algn="ctr">
                      <a:solidFill>
                        <a:srgbClr val="682D08"/>
                      </a:solidFill>
                      <a:prstDash val="solid"/>
                      <a:round/>
                      <a:headEnd type="none" w="med" len="med"/>
                      <a:tailEnd type="none" w="med" len="med"/>
                    </a:lnR>
                    <a:lnT w="9525" cap="flat" cmpd="sng" algn="ctr">
                      <a:solidFill>
                        <a:srgbClr val="682D0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vert="horz" wrap="square"/>
                    <a:lstStyle>
                      <a:defPPr/>
                    </a:lstStyle>
                    <a:p>
                      <a:pPr algn="l" fontAlgn="t"/>
                      <a:r>
                        <a:rPr lang="en-US" sz="1600" b="1">
                          <a:solidFill>
                            <a:srgbClr val="000000"/>
                          </a:solidFill>
                          <a:effectLst/>
                          <a:latin typeface="+mn-lt"/>
                        </a:rPr>
                        <a:t>Interface</a:t>
                      </a:r>
                    </a:p>
                  </a:txBody>
                  <a:tcPr marL="56305" marR="56305" marT="56305" marB="56305">
                    <a:lnL w="9525" cap="flat" cmpd="sng" algn="ctr">
                      <a:solidFill>
                        <a:srgbClr val="682D08"/>
                      </a:solidFill>
                      <a:prstDash val="solid"/>
                      <a:round/>
                      <a:headEnd type="none" w="med" len="med"/>
                      <a:tailEnd type="none" w="med" len="med"/>
                    </a:lnL>
                    <a:lnR w="9525" cap="flat" cmpd="sng" algn="ctr">
                      <a:solidFill>
                        <a:srgbClr val="682D08"/>
                      </a:solidFill>
                      <a:prstDash val="solid"/>
                      <a:round/>
                      <a:headEnd type="none" w="med" len="med"/>
                      <a:tailEnd type="none" w="med" len="med"/>
                    </a:lnR>
                    <a:lnT w="9525" cap="flat" cmpd="sng" algn="ctr">
                      <a:solidFill>
                        <a:srgbClr val="682D0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615606">
                <a:tc>
                  <a:txBody>
                    <a:bodyPr vert="horz" wrap="square"/>
                    <a:lstStyle>
                      <a:defPPr/>
                    </a:lstStyle>
                    <a:p>
                      <a:pPr algn="l" fontAlgn="t"/>
                      <a:r>
                        <a:rPr lang="en-US" sz="1600">
                          <a:solidFill>
                            <a:srgbClr val="000000"/>
                          </a:solidFill>
                          <a:effectLst/>
                          <a:latin typeface="+mn-lt"/>
                        </a:rPr>
                        <a:t>1) Abstract class can </a:t>
                      </a:r>
                      <a:r>
                        <a:rPr lang="en-US" sz="1600" b="1">
                          <a:solidFill>
                            <a:srgbClr val="000000"/>
                          </a:solidFill>
                          <a:effectLst/>
                          <a:latin typeface="+mn-lt"/>
                        </a:rPr>
                        <a:t>have abstract and non-abstract</a:t>
                      </a:r>
                      <a:r>
                        <a:rPr lang="en-US" sz="1600">
                          <a:solidFill>
                            <a:srgbClr val="000000"/>
                          </a:solidFill>
                          <a:effectLst/>
                          <a:latin typeface="+mn-lt"/>
                        </a:rPr>
                        <a:t> methods.</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600">
                          <a:solidFill>
                            <a:srgbClr val="000000"/>
                          </a:solidFill>
                          <a:effectLst/>
                          <a:latin typeface="+mn-lt"/>
                        </a:rPr>
                        <a:t>Interface can have </a:t>
                      </a:r>
                      <a:r>
                        <a:rPr lang="en-US" sz="1600" b="1">
                          <a:solidFill>
                            <a:srgbClr val="000000"/>
                          </a:solidFill>
                          <a:effectLst/>
                          <a:latin typeface="+mn-lt"/>
                        </a:rPr>
                        <a:t>only abstract</a:t>
                      </a:r>
                      <a:r>
                        <a:rPr lang="en-US" sz="1600">
                          <a:solidFill>
                            <a:srgbClr val="000000"/>
                          </a:solidFill>
                          <a:effectLst/>
                          <a:latin typeface="+mn-lt"/>
                        </a:rPr>
                        <a:t> methods. </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45340">
                <a:tc>
                  <a:txBody>
                    <a:bodyPr vert="horz" wrap="square"/>
                    <a:lstStyle>
                      <a:defPPr/>
                    </a:lstStyle>
                    <a:p>
                      <a:pPr algn="l" fontAlgn="t"/>
                      <a:r>
                        <a:rPr lang="en-US" sz="1600">
                          <a:solidFill>
                            <a:srgbClr val="000000"/>
                          </a:solidFill>
                          <a:effectLst/>
                          <a:latin typeface="+mn-lt"/>
                        </a:rPr>
                        <a:t>2) Abstract class </a:t>
                      </a:r>
                      <a:r>
                        <a:rPr lang="en-US" sz="1600" b="1">
                          <a:solidFill>
                            <a:srgbClr val="000000"/>
                          </a:solidFill>
                          <a:effectLst/>
                          <a:latin typeface="+mn-lt"/>
                        </a:rPr>
                        <a:t>doesn't support multiple inheritance</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mn-lt"/>
                        </a:rPr>
                        <a:t>Interface </a:t>
                      </a:r>
                      <a:r>
                        <a:rPr lang="en-US" sz="1600" b="1">
                          <a:solidFill>
                            <a:srgbClr val="000000"/>
                          </a:solidFill>
                          <a:effectLst/>
                          <a:latin typeface="+mn-lt"/>
                        </a:rPr>
                        <a:t>supports multiple inheritance</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80473">
                <a:tc>
                  <a:txBody>
                    <a:bodyPr vert="horz" wrap="square"/>
                    <a:lstStyle>
                      <a:defPPr/>
                    </a:lstStyle>
                    <a:p>
                      <a:pPr algn="l" fontAlgn="t"/>
                      <a:r>
                        <a:rPr lang="en-US" sz="1600">
                          <a:solidFill>
                            <a:srgbClr val="000000"/>
                          </a:solidFill>
                          <a:effectLst/>
                          <a:latin typeface="+mn-lt"/>
                        </a:rPr>
                        <a:t>3) Abstract class </a:t>
                      </a:r>
                      <a:r>
                        <a:rPr lang="en-US" sz="1600" b="1">
                          <a:solidFill>
                            <a:srgbClr val="000000"/>
                          </a:solidFill>
                          <a:effectLst/>
                          <a:latin typeface="+mn-lt"/>
                        </a:rPr>
                        <a:t>can have final, non-final, static and non-static variables</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600">
                          <a:solidFill>
                            <a:srgbClr val="000000"/>
                          </a:solidFill>
                          <a:effectLst/>
                          <a:latin typeface="+mn-lt"/>
                        </a:rPr>
                        <a:t>Interface has </a:t>
                      </a:r>
                      <a:r>
                        <a:rPr lang="en-US" sz="1600" b="1">
                          <a:solidFill>
                            <a:srgbClr val="000000"/>
                          </a:solidFill>
                          <a:effectLst/>
                          <a:latin typeface="+mn-lt"/>
                        </a:rPr>
                        <a:t>only static and final variables</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80473">
                <a:tc>
                  <a:txBody>
                    <a:bodyPr vert="horz" wrap="square"/>
                    <a:lstStyle>
                      <a:defPPr/>
                    </a:lstStyle>
                    <a:p>
                      <a:pPr algn="l" fontAlgn="t"/>
                      <a:r>
                        <a:rPr lang="en-US" sz="1600">
                          <a:solidFill>
                            <a:srgbClr val="000000"/>
                          </a:solidFill>
                          <a:effectLst/>
                          <a:latin typeface="+mn-lt"/>
                        </a:rPr>
                        <a:t>4) Abstract class </a:t>
                      </a:r>
                      <a:r>
                        <a:rPr lang="en-US" sz="1600" b="1">
                          <a:solidFill>
                            <a:srgbClr val="000000"/>
                          </a:solidFill>
                          <a:effectLst/>
                          <a:latin typeface="+mn-lt"/>
                        </a:rPr>
                        <a:t>can provide the implementation of interface</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mn-lt"/>
                        </a:rPr>
                        <a:t>Interface </a:t>
                      </a:r>
                      <a:r>
                        <a:rPr lang="en-US" sz="1600" b="1">
                          <a:solidFill>
                            <a:srgbClr val="000000"/>
                          </a:solidFill>
                          <a:effectLst/>
                          <a:latin typeface="+mn-lt"/>
                        </a:rPr>
                        <a:t>can't provide the implementation of abstract class</a:t>
                      </a: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45340">
                <a:tc>
                  <a:txBody>
                    <a:bodyPr vert="horz" wrap="square"/>
                    <a:lstStyle>
                      <a:defPPr/>
                    </a:lstStyle>
                    <a:p>
                      <a:pPr algn="l" fontAlgn="t"/>
                      <a:r>
                        <a:rPr lang="en-US" sz="1600">
                          <a:solidFill>
                            <a:srgbClr val="000000"/>
                          </a:solidFill>
                          <a:effectLst/>
                          <a:latin typeface="+mn-lt"/>
                        </a:rPr>
                        <a:t>5) The </a:t>
                      </a:r>
                      <a:r>
                        <a:rPr lang="en-US" sz="1600" b="1">
                          <a:solidFill>
                            <a:srgbClr val="000000"/>
                          </a:solidFill>
                          <a:effectLst/>
                          <a:latin typeface="+mn-lt"/>
                        </a:rPr>
                        <a:t>abstract keyword</a:t>
                      </a:r>
                      <a:r>
                        <a:rPr lang="en-US" sz="1600">
                          <a:solidFill>
                            <a:srgbClr val="000000"/>
                          </a:solidFill>
                          <a:effectLst/>
                          <a:latin typeface="+mn-lt"/>
                        </a:rPr>
                        <a:t> is used to declare abstract class.</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600">
                          <a:solidFill>
                            <a:srgbClr val="000000"/>
                          </a:solidFill>
                          <a:effectLst/>
                          <a:latin typeface="+mn-lt"/>
                        </a:rPr>
                        <a:t>The </a:t>
                      </a:r>
                      <a:r>
                        <a:rPr lang="en-US" sz="1600" b="1">
                          <a:solidFill>
                            <a:srgbClr val="000000"/>
                          </a:solidFill>
                          <a:effectLst/>
                          <a:latin typeface="+mn-lt"/>
                        </a:rPr>
                        <a:t>interface keyword</a:t>
                      </a:r>
                      <a:r>
                        <a:rPr lang="en-US" sz="1600">
                          <a:solidFill>
                            <a:srgbClr val="000000"/>
                          </a:solidFill>
                          <a:effectLst/>
                          <a:latin typeface="+mn-lt"/>
                        </a:rPr>
                        <a:t> is used to declare interface.</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80473">
                <a:tc>
                  <a:txBody>
                    <a:bodyPr vert="horz" wrap="square"/>
                    <a:lstStyle>
                      <a:defPPr/>
                    </a:lstStyle>
                    <a:p>
                      <a:pPr algn="l" fontAlgn="t"/>
                      <a:r>
                        <a:rPr lang="en-US" sz="1600">
                          <a:solidFill>
                            <a:srgbClr val="000000"/>
                          </a:solidFill>
                          <a:effectLst/>
                          <a:latin typeface="+mn-lt"/>
                        </a:rPr>
                        <a:t>6) An </a:t>
                      </a:r>
                      <a:r>
                        <a:rPr lang="en-US" sz="1600" b="1">
                          <a:solidFill>
                            <a:srgbClr val="000000"/>
                          </a:solidFill>
                          <a:effectLst/>
                          <a:latin typeface="+mn-lt"/>
                        </a:rPr>
                        <a:t>abstract class</a:t>
                      </a:r>
                      <a:r>
                        <a:rPr lang="en-US" sz="1600">
                          <a:solidFill>
                            <a:srgbClr val="000000"/>
                          </a:solidFill>
                          <a:effectLst/>
                          <a:latin typeface="+mn-lt"/>
                        </a:rPr>
                        <a:t> can extend another Java class and implement multiple Java interfaces.</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mn-lt"/>
                        </a:rPr>
                        <a:t>An </a:t>
                      </a:r>
                      <a:r>
                        <a:rPr lang="en-US" sz="1600" b="1">
                          <a:solidFill>
                            <a:srgbClr val="000000"/>
                          </a:solidFill>
                          <a:effectLst/>
                          <a:latin typeface="+mn-lt"/>
                        </a:rPr>
                        <a:t>interface</a:t>
                      </a:r>
                      <a:r>
                        <a:rPr lang="en-US" sz="1600">
                          <a:solidFill>
                            <a:srgbClr val="000000"/>
                          </a:solidFill>
                          <a:effectLst/>
                          <a:latin typeface="+mn-lt"/>
                        </a:rPr>
                        <a:t> can extend another Java interface only.</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80473">
                <a:tc>
                  <a:txBody>
                    <a:bodyPr vert="horz" wrap="square"/>
                    <a:lstStyle>
                      <a:defPPr/>
                    </a:lstStyle>
                    <a:p>
                      <a:pPr algn="l" fontAlgn="t"/>
                      <a:r>
                        <a:rPr lang="en-US" sz="1600">
                          <a:solidFill>
                            <a:srgbClr val="000000"/>
                          </a:solidFill>
                          <a:effectLst/>
                          <a:latin typeface="+mn-lt"/>
                        </a:rPr>
                        <a:t>7) An </a:t>
                      </a:r>
                      <a:r>
                        <a:rPr lang="en-US" sz="1600" b="1">
                          <a:solidFill>
                            <a:srgbClr val="000000"/>
                          </a:solidFill>
                          <a:effectLst/>
                          <a:latin typeface="+mn-lt"/>
                        </a:rPr>
                        <a:t>abstract class</a:t>
                      </a:r>
                      <a:r>
                        <a:rPr lang="en-US" sz="1600">
                          <a:solidFill>
                            <a:srgbClr val="000000"/>
                          </a:solidFill>
                          <a:effectLst/>
                          <a:latin typeface="+mn-lt"/>
                        </a:rPr>
                        <a:t> can be extended using keyword "extends".</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600">
                          <a:solidFill>
                            <a:srgbClr val="000000"/>
                          </a:solidFill>
                          <a:effectLst/>
                          <a:latin typeface="+mn-lt"/>
                        </a:rPr>
                        <a:t>An </a:t>
                      </a:r>
                      <a:r>
                        <a:rPr lang="en-US" sz="1600" b="1">
                          <a:solidFill>
                            <a:srgbClr val="000000"/>
                          </a:solidFill>
                          <a:effectLst/>
                          <a:latin typeface="+mn-lt"/>
                        </a:rPr>
                        <a:t>interface</a:t>
                      </a:r>
                      <a:r>
                        <a:rPr lang="en-US" sz="1600">
                          <a:solidFill>
                            <a:srgbClr val="000000"/>
                          </a:solidFill>
                          <a:effectLst/>
                          <a:latin typeface="+mn-lt"/>
                        </a:rPr>
                        <a:t> can be implemented using keyword "implements".</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80473">
                <a:tc>
                  <a:txBody>
                    <a:bodyPr vert="horz" wrap="square"/>
                    <a:lstStyle>
                      <a:defPPr/>
                    </a:lstStyle>
                    <a:p>
                      <a:pPr algn="l" fontAlgn="t"/>
                      <a:r>
                        <a:rPr lang="en-US" sz="1600">
                          <a:solidFill>
                            <a:srgbClr val="000000"/>
                          </a:solidFill>
                          <a:effectLst/>
                          <a:latin typeface="+mn-lt"/>
                        </a:rPr>
                        <a:t>8) A Java </a:t>
                      </a:r>
                      <a:r>
                        <a:rPr lang="en-US" sz="1600" b="1">
                          <a:solidFill>
                            <a:srgbClr val="000000"/>
                          </a:solidFill>
                          <a:effectLst/>
                          <a:latin typeface="+mn-lt"/>
                        </a:rPr>
                        <a:t>abstract class</a:t>
                      </a:r>
                      <a:r>
                        <a:rPr lang="en-US" sz="1600">
                          <a:solidFill>
                            <a:srgbClr val="000000"/>
                          </a:solidFill>
                          <a:effectLst/>
                          <a:latin typeface="+mn-lt"/>
                        </a:rPr>
                        <a:t> can have class members like private, protected, etc.</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mn-lt"/>
                        </a:rPr>
                        <a:t>Members of a Java interface are public by default.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615606">
                <a:tc>
                  <a:txBody>
                    <a:bodyPr vert="horz" wrap="square"/>
                    <a:lstStyle>
                      <a:defPPr/>
                    </a:lstStyle>
                    <a:p>
                      <a:pPr algn="l" fontAlgn="t"/>
                      <a:r>
                        <a:rPr lang="en-US" sz="1600">
                          <a:solidFill>
                            <a:srgbClr val="000000"/>
                          </a:solidFill>
                          <a:effectLst/>
                          <a:latin typeface="+mn-lt"/>
                        </a:rPr>
                        <a:t>9)</a:t>
                      </a:r>
                      <a:r>
                        <a:rPr lang="en-US" sz="1600" b="1">
                          <a:solidFill>
                            <a:srgbClr val="000000"/>
                          </a:solidFill>
                          <a:effectLst/>
                          <a:latin typeface="+mn-lt"/>
                        </a:rPr>
                        <a:t>Example:</a:t>
                      </a:r>
                      <a:br>
                        <a:rPr lang="en-US" sz="1600">
                          <a:solidFill>
                            <a:srgbClr val="000000"/>
                          </a:solidFill>
                          <a:effectLst/>
                          <a:latin typeface="+mn-lt"/>
                        </a:rPr>
                      </a:br>
                      <a:r>
                        <a:rPr lang="en-US" sz="1600">
                          <a:solidFill>
                            <a:srgbClr val="000000"/>
                          </a:solidFill>
                          <a:effectLst/>
                          <a:latin typeface="+mn-lt"/>
                        </a:rPr>
                        <a:t>public abstract class Shape{</a:t>
                      </a:r>
                      <a:br>
                        <a:rPr lang="en-US" sz="1600">
                          <a:solidFill>
                            <a:srgbClr val="000000"/>
                          </a:solidFill>
                          <a:effectLst/>
                          <a:latin typeface="+mn-lt"/>
                        </a:rPr>
                      </a:br>
                      <a:r>
                        <a:rPr lang="en-US" sz="1600">
                          <a:solidFill>
                            <a:srgbClr val="000000"/>
                          </a:solidFill>
                          <a:effectLst/>
                          <a:latin typeface="+mn-lt"/>
                        </a:rPr>
                        <a:t>public abstract void draw();</a:t>
                      </a:r>
                      <a:br>
                        <a:rPr lang="en-US" sz="1600">
                          <a:solidFill>
                            <a:srgbClr val="000000"/>
                          </a:solidFill>
                          <a:effectLst/>
                          <a:latin typeface="+mn-lt"/>
                        </a:rPr>
                      </a:b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600" b="1">
                          <a:solidFill>
                            <a:srgbClr val="000000"/>
                          </a:solidFill>
                          <a:effectLst/>
                          <a:latin typeface="+mn-lt"/>
                        </a:rPr>
                        <a:t>Example:</a:t>
                      </a:r>
                      <a:br>
                        <a:rPr lang="en-US" sz="1600">
                          <a:solidFill>
                            <a:srgbClr val="000000"/>
                          </a:solidFill>
                          <a:effectLst/>
                          <a:latin typeface="+mn-lt"/>
                        </a:rPr>
                      </a:br>
                      <a:r>
                        <a:rPr lang="en-US" sz="1600">
                          <a:solidFill>
                            <a:srgbClr val="000000"/>
                          </a:solidFill>
                          <a:effectLst/>
                          <a:latin typeface="+mn-lt"/>
                        </a:rPr>
                        <a:t>public interface Drawable{</a:t>
                      </a:r>
                      <a:br>
                        <a:rPr lang="en-US" sz="1600">
                          <a:solidFill>
                            <a:srgbClr val="000000"/>
                          </a:solidFill>
                          <a:effectLst/>
                          <a:latin typeface="+mn-lt"/>
                        </a:rPr>
                      </a:br>
                      <a:r>
                        <a:rPr lang="en-US" sz="1600">
                          <a:solidFill>
                            <a:srgbClr val="000000"/>
                          </a:solidFill>
                          <a:effectLst/>
                          <a:latin typeface="+mn-lt"/>
                        </a:rPr>
                        <a:t>void draw();</a:t>
                      </a:r>
                      <a:br>
                        <a:rPr lang="en-US" sz="1600">
                          <a:solidFill>
                            <a:srgbClr val="000000"/>
                          </a:solidFill>
                          <a:effectLst/>
                          <a:latin typeface="+mn-lt"/>
                        </a:rPr>
                      </a:br>
                      <a:r>
                        <a:rPr lang="en-US" sz="1600">
                          <a:solidFill>
                            <a:srgbClr val="000000"/>
                          </a:solidFill>
                          <a:effectLst/>
                          <a:latin typeface="+mn-lt"/>
                        </a:rPr>
                        <a:t>}</a:t>
                      </a:r>
                    </a:p>
                  </a:txBody>
                  <a:tcPr marL="37537" marR="37537" marT="37537" marB="375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51763226"/>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 name="Picture 9"/>
          <p:cNvPicPr>
            <a:picLocks noChangeAspect="1"/>
          </p:cNvPicPr>
          <p:nvPr/>
        </p:nvPicPr>
        <p:blipFill>
          <a:blip r:embed="rId2"/>
          <a:stretch>
            <a:fillRect/>
          </a:stretch>
        </p:blipFill>
        <p:spPr>
          <a:xfrm>
            <a:off x="136643" y="597162"/>
            <a:ext cx="11918713" cy="5663675"/>
          </a:xfrm>
          <a:prstGeom prst="rect">
            <a:avLst/>
          </a:prstGeom>
        </p:spPr>
      </p:pic>
    </p:spTree>
    <p:extLst>
      <p:ext uri="{BB962C8B-B14F-4D97-AF65-F5344CB8AC3E}">
        <p14:creationId xmlns:p14="http://schemas.microsoft.com/office/powerpoint/2010/main" val="3438548521"/>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Difference between JDK, JRE and JVM</a:t>
            </a:r>
          </a:p>
        </p:txBody>
      </p:sp>
      <p:sp>
        <p:nvSpPr>
          <p:cNvPr id="7" name="Content Placeholder 6"/>
          <p:cNvSpPr>
            <a:spLocks noGrp="1"/>
          </p:cNvSpPr>
          <p:nvPr>
            <p:ph idx="1"/>
          </p:nvPr>
        </p:nvSpPr>
        <p:spPr>
          <a:xfrm>
            <a:off x="1996225" y="1159099"/>
            <a:ext cx="9443992" cy="1543158"/>
          </a:xfrm>
        </p:spPr>
        <p:txBody>
          <a:bodyPr>
            <a:normAutofit/>
          </a:bodyPr>
          <a:lstStyle>
            <a:defPPr/>
          </a:lstStyle>
          <a:p>
            <a:r>
              <a:rPr lang="en-US" sz="1600" b="1"/>
              <a:t>JRE</a:t>
            </a:r>
            <a:endParaRPr lang="en-US" sz="1600"/>
          </a:p>
          <a:p>
            <a:pPr>
              <a:buFont typeface="Century Gothic" panose="020b0502020202020204" pitchFamily="34" charset="0"/>
              <a:buChar char="―"/>
            </a:pPr>
            <a:r>
              <a:rPr lang="en-US" sz="1600"/>
              <a:t>JRE is an acronym for Java Runtime Environment. </a:t>
            </a:r>
          </a:p>
          <a:p>
            <a:pPr>
              <a:buFont typeface="Century Gothic" panose="020b0502020202020204" pitchFamily="34" charset="0"/>
              <a:buChar char="―"/>
            </a:pPr>
            <a:r>
              <a:rPr lang="en-US" sz="1600"/>
              <a:t>It is used to provide runtime environment. It is the implementation of JVM. </a:t>
            </a:r>
          </a:p>
          <a:p>
            <a:pPr>
              <a:buFont typeface="Century Gothic" panose="020b0502020202020204" pitchFamily="34" charset="0"/>
              <a:buChar char="―"/>
            </a:pPr>
            <a:r>
              <a:rPr lang="en-US" sz="1600"/>
              <a:t>It physically exists. It contains set of </a:t>
            </a:r>
            <a:r>
              <a:rPr lang="en-US" sz="1600" b="1"/>
              <a:t>libraries + other files</a:t>
            </a:r>
            <a:r>
              <a:rPr lang="en-US" sz="1600"/>
              <a:t> that JVM uses at runtime.</a:t>
            </a:r>
          </a:p>
          <a:p>
            <a:pPr marL="0" indent="0">
              <a:buNone/>
            </a:pPr>
            <a:endParaRPr lang="en-US" sz="1600" b="1"/>
          </a:p>
        </p:txBody>
      </p:sp>
      <p:pic>
        <p:nvPicPr>
          <p:cNvPr id="8" name="Picture 7"/>
          <p:cNvPicPr>
            <a:picLocks noChangeAspect="1"/>
          </p:cNvPicPr>
          <p:nvPr/>
        </p:nvPicPr>
        <p:blipFill>
          <a:blip r:embed="rId2"/>
          <a:stretch>
            <a:fillRect/>
          </a:stretch>
        </p:blipFill>
        <p:spPr>
          <a:xfrm>
            <a:off x="3802151" y="2787874"/>
            <a:ext cx="4732249" cy="3600450"/>
          </a:xfrm>
          <a:prstGeom prst="rect">
            <a:avLst/>
          </a:prstGeom>
        </p:spPr>
      </p:pic>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274134697"/>
      </p:ext>
    </p:extLst>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45660" y="805433"/>
            <a:ext cx="11614245"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b="1">
                <a:solidFill>
                  <a:srgbClr val="000000"/>
                </a:solidFill>
                <a:latin typeface="Times New Roman" panose="02020603050405020304" pitchFamily="18" charset="0"/>
                <a:cs typeface="Times New Roman" panose="02020603050405020304" pitchFamily="18" charset="0"/>
              </a:rPr>
              <a:t>5. </a:t>
            </a:r>
            <a:r>
              <a:rPr lang="en-US" sz="1600">
                <a:solidFill>
                  <a:srgbClr val="000000"/>
                </a:solidFill>
                <a:latin typeface="Times New Roman" panose="02020603050405020304" pitchFamily="18" charset="0"/>
                <a:cs typeface="Times New Roman" panose="02020603050405020304" pitchFamily="18" charset="0"/>
              </a:rPr>
              <a:t>Create three interfaces, each with two methods. Inherit a new interface from the three, adding a new method. Create a class by implementing the new interface and also inheriting from a concrete class. Now write four methods, each of which takes one of the four interfaces as an argument. In main ( ), create an object of your class and pass it to each of the methods.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b="1">
                <a:solidFill>
                  <a:srgbClr val="000000"/>
                </a:solidFill>
                <a:latin typeface="Times New Roman" panose="02020603050405020304" pitchFamily="18" charset="0"/>
                <a:cs typeface="Times New Roman" panose="02020603050405020304" pitchFamily="18" charset="0"/>
              </a:rPr>
              <a:t>6. </a:t>
            </a:r>
            <a:r>
              <a:rPr lang="en-US" sz="1600">
                <a:solidFill>
                  <a:srgbClr val="000000"/>
                </a:solidFill>
                <a:latin typeface="Times New Roman" panose="02020603050405020304" pitchFamily="18" charset="0"/>
                <a:cs typeface="Times New Roman" panose="02020603050405020304" pitchFamily="18" charset="0"/>
              </a:rPr>
              <a:t>Create an interface Department containing attributes deptName and deptHead. It also has abstract methods for printing the attributes. Create a class hostel containing hostelName, hostelLocation and numberofRooms. The class contains methods for getting and printing the attributes. Then write Student class extending the Hostel class and implementing the Department interface. This class contains attributes studentName, regdNo, electiveSubject and avgMarks. Write suitable getData and printData methods for this class. Also implement the abstract methods of the Department interface. Write a driver class to test the Student class. The program should be menu driven containing the options: </a:t>
            </a:r>
          </a:p>
          <a:p>
            <a:pPr lvl="0"/>
            <a:r>
              <a:rPr lang="en-US" sz="1600" err="1">
                <a:solidFill>
                  <a:srgbClr val="000000"/>
                </a:solidFill>
                <a:latin typeface="Times New Roman" panose="02020603050405020304" pitchFamily="18" charset="0"/>
                <a:cs typeface="Times New Roman" panose="02020603050405020304" pitchFamily="18" charset="0"/>
              </a:rPr>
              <a:t>i) Admit new student </a:t>
            </a:r>
          </a:p>
          <a:p>
            <a:pPr lvl="0"/>
            <a:r>
              <a:rPr lang="en-US" sz="1600">
                <a:solidFill>
                  <a:srgbClr val="000000"/>
                </a:solidFill>
                <a:latin typeface="Times New Roman" panose="02020603050405020304" pitchFamily="18" charset="0"/>
                <a:cs typeface="Times New Roman" panose="02020603050405020304" pitchFamily="18" charset="0"/>
              </a:rPr>
              <a:t>ii) Migrate a student </a:t>
            </a:r>
          </a:p>
          <a:p>
            <a:pPr lvl="0"/>
            <a:r>
              <a:rPr lang="en-US" sz="1600">
                <a:solidFill>
                  <a:srgbClr val="000000"/>
                </a:solidFill>
                <a:latin typeface="Times New Roman" panose="02020603050405020304" pitchFamily="18" charset="0"/>
                <a:cs typeface="Times New Roman" panose="02020603050405020304" pitchFamily="18" charset="0"/>
              </a:rPr>
              <a:t>iii) Display details of a student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For the third option a search is to be made on the basis of the entered registration number. </a:t>
            </a:r>
          </a:p>
          <a:p>
            <a:pPr lvl="0"/>
            <a:r>
              <a:rPr lang="en-US" sz="1600" b="1">
                <a:solidFill>
                  <a:srgbClr val="000000"/>
                </a:solidFill>
                <a:latin typeface="Times New Roman" panose="02020603050405020304" pitchFamily="18" charset="0"/>
                <a:cs typeface="Times New Roman" panose="02020603050405020304" pitchFamily="18" charset="0"/>
              </a:rPr>
              <a:t>7. </a:t>
            </a:r>
            <a:r>
              <a:rPr lang="en-US" sz="1600">
                <a:solidFill>
                  <a:srgbClr val="000000"/>
                </a:solidFill>
                <a:latin typeface="Times New Roman" panose="02020603050405020304" pitchFamily="18" charset="0"/>
                <a:cs typeface="Times New Roman" panose="02020603050405020304" pitchFamily="18" charset="0"/>
              </a:rPr>
              <a:t>Create an interface called Player. The interface has an abstract method called play()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that displays a message describing the meaning of “play” to the class. Create classes </a:t>
            </a:r>
          </a:p>
          <a:p>
            <a:pPr lvl="0"/>
            <a:r>
              <a:rPr lang="en-US" sz="1600">
                <a:solidFill>
                  <a:srgbClr val="000000"/>
                </a:solidFill>
                <a:latin typeface="Times New Roman" panose="02020603050405020304" pitchFamily="18" charset="0"/>
                <a:cs typeface="Times New Roman" panose="02020603050405020304" pitchFamily="18" charset="0"/>
              </a:rPr>
              <a:t>called Child, Musician, and Actor that all implement Player. Create an application </a:t>
            </a:r>
          </a:p>
          <a:p>
            <a:pPr lvl="0"/>
            <a:r>
              <a:rPr lang="en-US" sz="1600">
                <a:solidFill>
                  <a:srgbClr val="000000"/>
                </a:solidFill>
                <a:latin typeface="Times New Roman" panose="02020603050405020304" pitchFamily="18" charset="0"/>
                <a:cs typeface="Times New Roman" panose="02020603050405020304" pitchFamily="18" charset="0"/>
              </a:rPr>
              <a:t>that demonstrates the use of the classes(UsePlayer.java </a:t>
            </a:r>
            <a:r>
              <a:rPr lang="en-US" sz="1600" smtClean="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33714"/>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454925" y="332925"/>
            <a:ext cx="6096000" cy="57554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600" b="1">
                <a:solidFill>
                  <a:srgbClr val="000000"/>
                </a:solidFill>
                <a:latin typeface="Times New Roman" panose="02020603050405020304" pitchFamily="18" charset="0"/>
                <a:cs typeface="Times New Roman" panose="02020603050405020304" pitchFamily="18" charset="0"/>
              </a:rPr>
              <a:t>9. </a:t>
            </a:r>
            <a:r>
              <a:rPr lang="en-US" sz="1600">
                <a:solidFill>
                  <a:srgbClr val="000000"/>
                </a:solidFill>
                <a:latin typeface="Times New Roman" panose="02020603050405020304" pitchFamily="18" charset="0"/>
                <a:cs typeface="Times New Roman" panose="02020603050405020304" pitchFamily="18" charset="0"/>
              </a:rPr>
              <a:t>Create an abstract class MotorVehicle with the following details: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Data Members: </a:t>
            </a:r>
          </a:p>
          <a:p>
            <a:pPr lvl="0"/>
            <a:r>
              <a:rPr lang="en-US" sz="1600">
                <a:solidFill>
                  <a:srgbClr val="000000"/>
                </a:solidFill>
                <a:latin typeface="Times New Roman" panose="02020603050405020304" pitchFamily="18" charset="0"/>
                <a:cs typeface="Times New Roman" panose="02020603050405020304" pitchFamily="18" charset="0"/>
              </a:rPr>
              <a:t>(a) modelName (b)modelNumber (c) modelPrice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Methods: </a:t>
            </a:r>
          </a:p>
          <a:p>
            <a:pPr lvl="0"/>
            <a:r>
              <a:rPr lang="en-US" sz="1600">
                <a:solidFill>
                  <a:srgbClr val="000000"/>
                </a:solidFill>
                <a:latin typeface="Times New Roman" panose="02020603050405020304" pitchFamily="18" charset="0"/>
                <a:cs typeface="Times New Roman" panose="02020603050405020304" pitchFamily="18" charset="0"/>
              </a:rPr>
              <a:t>(a) display() to show all the details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Create a subclass of this class Carthat inherits the class MotorVehicle and add the following details: </a:t>
            </a:r>
          </a:p>
          <a:p>
            <a:pPr lvl="0"/>
            <a:r>
              <a:rPr lang="en-US" sz="1600">
                <a:solidFill>
                  <a:srgbClr val="000000"/>
                </a:solidFill>
                <a:latin typeface="Times New Roman" panose="02020603050405020304" pitchFamily="18" charset="0"/>
                <a:cs typeface="Times New Roman" panose="02020603050405020304" pitchFamily="18" charset="0"/>
              </a:rPr>
              <a:t>Data Members: </a:t>
            </a:r>
          </a:p>
          <a:p>
            <a:pPr lvl="0"/>
            <a:r>
              <a:rPr lang="en-US" sz="1600">
                <a:solidFill>
                  <a:srgbClr val="000000"/>
                </a:solidFill>
                <a:latin typeface="Times New Roman" panose="02020603050405020304" pitchFamily="18" charset="0"/>
                <a:cs typeface="Times New Roman" panose="02020603050405020304" pitchFamily="18" charset="0"/>
              </a:rPr>
              <a:t>(b) discountRate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Methods: </a:t>
            </a:r>
          </a:p>
          <a:p>
            <a:pPr lvl="0"/>
            <a:r>
              <a:rPr lang="en-US" sz="1600">
                <a:solidFill>
                  <a:srgbClr val="000000"/>
                </a:solidFill>
                <a:latin typeface="Times New Roman" panose="02020603050405020304" pitchFamily="18" charset="0"/>
                <a:cs typeface="Times New Roman" panose="02020603050405020304" pitchFamily="18" charset="0"/>
              </a:rPr>
              <a:t>(a) display() method to display the Car name, model number, price and the discount rate. </a:t>
            </a:r>
          </a:p>
          <a:p>
            <a:pPr lvl="0"/>
            <a:r>
              <a:rPr lang="en-US" sz="1600">
                <a:solidFill>
                  <a:srgbClr val="000000"/>
                </a:solidFill>
                <a:latin typeface="Times New Roman" panose="02020603050405020304" pitchFamily="18" charset="0"/>
                <a:cs typeface="Times New Roman" panose="02020603050405020304" pitchFamily="18" charset="0"/>
              </a:rPr>
              <a:t>(b) discount() method to compute the discount.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b="1">
                <a:solidFill>
                  <a:srgbClr val="000000"/>
                </a:solidFill>
                <a:latin typeface="Times New Roman" panose="02020603050405020304" pitchFamily="18" charset="0"/>
                <a:cs typeface="Times New Roman" panose="02020603050405020304" pitchFamily="18" charset="0"/>
              </a:rPr>
              <a:t>10. </a:t>
            </a:r>
            <a:r>
              <a:rPr lang="en-US" sz="1600">
                <a:solidFill>
                  <a:srgbClr val="000000"/>
                </a:solidFill>
                <a:latin typeface="Times New Roman" panose="02020603050405020304" pitchFamily="18" charset="0"/>
                <a:cs typeface="Times New Roman" panose="02020603050405020304" pitchFamily="18" charset="0"/>
              </a:rPr>
              <a:t>Implement the below Diagram. </a:t>
            </a:r>
          </a:p>
          <a:p>
            <a:pPr lvl="0"/>
            <a:endParaRPr lang="en-US" sz="1600">
              <a:solidFill>
                <a:srgbClr val="000000"/>
              </a:solidFill>
              <a:latin typeface="Times New Roman" panose="02020603050405020304" pitchFamily="18" charset="0"/>
              <a:cs typeface="Times New Roman" panose="02020603050405020304" pitchFamily="18" charset="0"/>
            </a:endParaRPr>
          </a:p>
          <a:p>
            <a:pPr lvl="0"/>
            <a:r>
              <a:rPr lang="en-US" sz="1600">
                <a:solidFill>
                  <a:srgbClr val="000000"/>
                </a:solidFill>
                <a:latin typeface="Times New Roman" panose="02020603050405020304" pitchFamily="18" charset="0"/>
                <a:cs typeface="Times New Roman" panose="02020603050405020304" pitchFamily="18" charset="0"/>
              </a:rPr>
              <a:t>Here, Asset class is an abstract class containing an abstract method displayDetails() method. Stock, bond and Savings class inherit the Asset class and displayDetails() method is defined in every class. </a:t>
            </a:r>
            <a:endParaRPr lang="en-US" sz="1600">
              <a:solidFill>
                <a:prstClr val="black"/>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rcRect l="27089" t="45968" r="37201" b="10826"/>
          <a:stretch>
            <a:fillRect/>
          </a:stretch>
        </p:blipFill>
        <p:spPr>
          <a:xfrm>
            <a:off x="7356143" y="3384645"/>
            <a:ext cx="4353636" cy="2961565"/>
          </a:xfrm>
          <a:prstGeom prst="rect">
            <a:avLst/>
          </a:prstGeom>
        </p:spPr>
      </p:pic>
    </p:spTree>
    <p:extLst>
      <p:ext uri="{BB962C8B-B14F-4D97-AF65-F5344CB8AC3E}">
        <p14:creationId xmlns:p14="http://schemas.microsoft.com/office/powerpoint/2010/main" val="3125382913"/>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918949" y="335340"/>
            <a:ext cx="6096000" cy="64633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11. Implement </a:t>
            </a:r>
            <a:r>
              <a:rPr lang="en-US"/>
              <a:t>the below Diagram. Here AbstractProduct is only abstract class.</a:t>
            </a:r>
          </a:p>
        </p:txBody>
      </p:sp>
      <p:pic>
        <p:nvPicPr>
          <p:cNvPr id="7" name="Picture 6"/>
          <p:cNvPicPr>
            <a:picLocks noChangeAspect="1"/>
          </p:cNvPicPr>
          <p:nvPr/>
        </p:nvPicPr>
        <p:blipFill>
          <a:blip r:embed="rId2"/>
          <a:srcRect l="28657" t="18491" r="37649" b="7642"/>
          <a:stretch>
            <a:fillRect/>
          </a:stretch>
        </p:blipFill>
        <p:spPr>
          <a:xfrm>
            <a:off x="1269240" y="1132764"/>
            <a:ext cx="7042246" cy="5404513"/>
          </a:xfrm>
          <a:prstGeom prst="rect">
            <a:avLst/>
          </a:prstGeom>
        </p:spPr>
      </p:pic>
    </p:spTree>
    <p:extLst>
      <p:ext uri="{BB962C8B-B14F-4D97-AF65-F5344CB8AC3E}">
        <p14:creationId xmlns:p14="http://schemas.microsoft.com/office/powerpoint/2010/main" val="1131256009"/>
      </p:ext>
    </p:extLst>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577755" y="338372"/>
            <a:ext cx="9548884"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13. Write a program to implement the Multiple Inheritance (Bank Interface, Customer &amp; Account classes).</a:t>
            </a:r>
          </a:p>
          <a:p>
            <a:pPr/>
            <a:r>
              <a:rPr lang="en-US"/>
              <a:t>14. Write a program to implement the Multiple Inheritance (Gross Interface, Employee &amp; Salary classes).</a:t>
            </a:r>
          </a:p>
          <a:p>
            <a:pPr/>
            <a:r>
              <a:rPr lang="en-US"/>
              <a:t>15. Program to create a interface 'Mango' and implement it in classes 'Winter' and 'Summer'.</a:t>
            </a:r>
          </a:p>
          <a:p>
            <a:pPr/>
            <a:r>
              <a:rPr lang="en-US"/>
              <a:t>16. Program to implement the Multiple Inheritance (Exam Interface, Student &amp; Result classes).</a:t>
            </a:r>
          </a:p>
          <a:p>
            <a:pPr/>
            <a:r>
              <a:rPr lang="en-US"/>
              <a:t>17. Program to demonstrate use of hierarchical inheritance using interface.</a:t>
            </a:r>
          </a:p>
          <a:p>
            <a:pPr/>
            <a:r>
              <a:rPr lang="en-US"/>
              <a:t>18. Java program to Perform Payroll Using Interface (Multiple Inheritance).</a:t>
            </a:r>
          </a:p>
          <a:p>
            <a:pPr/>
            <a:r>
              <a:rPr lang="en-US"/>
              <a:t>19. Implement the following diagram</a:t>
            </a:r>
            <a:r>
              <a:rPr lang="en-US" smtClean="0"/>
              <a:t>.</a:t>
            </a:r>
            <a:endParaRPr lang="en-US"/>
          </a:p>
        </p:txBody>
      </p:sp>
      <p:pic>
        <p:nvPicPr>
          <p:cNvPr id="6" name="Picture 5"/>
          <p:cNvPicPr>
            <a:picLocks noChangeAspect="1"/>
          </p:cNvPicPr>
          <p:nvPr/>
        </p:nvPicPr>
        <p:blipFill>
          <a:blip r:embed="rId2"/>
          <a:srcRect l="29776" t="42584" r="35187" b="25958"/>
          <a:stretch>
            <a:fillRect/>
          </a:stretch>
        </p:blipFill>
        <p:spPr>
          <a:xfrm>
            <a:off x="491318" y="2811439"/>
            <a:ext cx="6515769" cy="3289109"/>
          </a:xfrm>
          <a:prstGeom prst="rect">
            <a:avLst/>
          </a:prstGeom>
        </p:spPr>
      </p:pic>
    </p:spTree>
    <p:extLst>
      <p:ext uri="{BB962C8B-B14F-4D97-AF65-F5344CB8AC3E}">
        <p14:creationId xmlns:p14="http://schemas.microsoft.com/office/powerpoint/2010/main" val="1059094037"/>
      </p:ext>
    </p:extLst>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a:t>Java String</a:t>
            </a:r>
          </a:p>
        </p:txBody>
      </p:sp>
    </p:spTree>
    <p:extLst>
      <p:ext uri="{BB962C8B-B14F-4D97-AF65-F5344CB8AC3E}">
        <p14:creationId xmlns:p14="http://schemas.microsoft.com/office/powerpoint/2010/main" val="1995420532"/>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12125" y="274640"/>
            <a:ext cx="8023539" cy="1077645"/>
          </a:xfrm>
        </p:spPr>
        <p:txBody>
          <a:bodyPr/>
          <a:lstStyle>
            <a:defPPr/>
          </a:lstStyle>
          <a:p>
            <a:pPr/>
            <a:r>
              <a:rPr lang="en-US"/>
              <a:t>Java String</a:t>
            </a:r>
            <a:br>
              <a:rPr lang="en-US"/>
            </a:br>
            <a:endParaRPr lang="en-US"/>
          </a:p>
        </p:txBody>
      </p:sp>
      <p:sp>
        <p:nvSpPr>
          <p:cNvPr id="3" name="Content Placeholder 2"/>
          <p:cNvSpPr>
            <a:spLocks noGrp="1"/>
          </p:cNvSpPr>
          <p:nvPr>
            <p:ph sz="quarter" idx="1"/>
          </p:nvPr>
        </p:nvSpPr>
        <p:spPr>
          <a:xfrm>
            <a:off x="476519" y="984161"/>
            <a:ext cx="8133008" cy="4572000"/>
          </a:xfrm>
        </p:spPr>
        <p:txBody>
          <a:bodyPr/>
          <a:lstStyle>
            <a:defPPr/>
          </a:lstStyle>
          <a:p>
            <a:pPr/>
            <a:r>
              <a:rPr lang="en-US" smtClean="0"/>
              <a:t>In </a:t>
            </a:r>
            <a:r>
              <a:rPr lang="en-US"/>
              <a:t>Java, string is basically an object that represents sequence of char values. An array of characters works same as Java string. For example:</a:t>
            </a:r>
          </a:p>
          <a:p>
            <a:pPr/>
            <a:endParaRPr lang="en-US"/>
          </a:p>
          <a:p>
            <a:pPr marL="0" indent="0">
              <a:buNone/>
            </a:pPr>
            <a:r>
              <a:rPr lang="en-US"/>
              <a:t>char[] ch={'j','a','v','a','t','p','o','i','n','t'};  </a:t>
            </a:r>
          </a:p>
          <a:p>
            <a:pPr marL="0" indent="0">
              <a:buNone/>
            </a:pPr>
            <a:r>
              <a:rPr lang="en-US"/>
              <a:t>String s=new String(ch);  </a:t>
            </a:r>
          </a:p>
          <a:p>
            <a:pPr marL="0" indent="0">
              <a:buNone/>
            </a:pPr>
            <a:r>
              <a:rPr lang="en-US" b="1" smtClean="0"/>
              <a:t>	is </a:t>
            </a:r>
            <a:r>
              <a:rPr lang="en-US" b="1"/>
              <a:t>same as</a:t>
            </a:r>
            <a:r>
              <a:rPr lang="en-US" b="1" smtClean="0"/>
              <a:t>:</a:t>
            </a:r>
            <a:endParaRPr lang="en-US"/>
          </a:p>
          <a:p>
            <a:pPr marL="0" indent="0">
              <a:buNone/>
            </a:pPr>
            <a:r>
              <a:rPr lang="en-US"/>
              <a:t>String s="javatpoint";  </a:t>
            </a:r>
            <a:endParaRPr lang="en-US" smtClean="0"/>
          </a:p>
          <a:p>
            <a:pPr marL="0" indent="0">
              <a:buNone/>
            </a:pPr>
            <a:endParaRPr lang="en-US"/>
          </a:p>
          <a:p>
            <a:pPr/>
            <a:r>
              <a:rPr lang="en-US"/>
              <a:t>Java String class provides a lot of methods to perform operations on strings such as compare(), concat(), equals(), split(), length(), replace(), compareTo(), intern(), substring() etc.</a:t>
            </a:r>
          </a:p>
        </p:txBody>
      </p:sp>
    </p:spTree>
    <p:extLst>
      <p:ext uri="{BB962C8B-B14F-4D97-AF65-F5344CB8AC3E}">
        <p14:creationId xmlns:p14="http://schemas.microsoft.com/office/powerpoint/2010/main" val="3051645516"/>
      </p:ext>
    </p:extLst>
  </p:cSld>
  <p:clrMapOvr>
    <a:masterClrMapping/>
  </p:clrMapOvr>
  <p:transition/>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360608" y="579552"/>
            <a:ext cx="8326192" cy="5852375"/>
          </a:xfrm>
        </p:spPr>
        <p:txBody>
          <a:bodyPr/>
          <a:lstStyle>
            <a:defPPr/>
          </a:lstStyle>
          <a:p>
            <a:pPr>
              <a:buFont typeface="Wingdings" pitchFamily="2" charset="2"/>
              <a:buChar char="q"/>
            </a:pPr>
            <a:r>
              <a:rPr lang="en-US" b="1"/>
              <a:t> </a:t>
            </a:r>
            <a:r>
              <a:rPr lang="en-US" b="1" smtClean="0"/>
              <a:t>How </a:t>
            </a:r>
            <a:r>
              <a:rPr lang="en-US" b="1"/>
              <a:t>to create a string object?</a:t>
            </a:r>
          </a:p>
          <a:p>
            <a:pPr marL="0" indent="0">
              <a:buNone/>
            </a:pPr>
            <a:r>
              <a:rPr lang="en-US"/>
              <a:t>There are two ways to create String object</a:t>
            </a:r>
            <a:r>
              <a:rPr lang="en-US" smtClean="0"/>
              <a:t>:</a:t>
            </a:r>
            <a:endParaRPr lang="en-US"/>
          </a:p>
          <a:p>
            <a:pPr lvl="1"/>
            <a:r>
              <a:rPr lang="en-US"/>
              <a:t>By string literal</a:t>
            </a:r>
          </a:p>
          <a:p>
            <a:pPr lvl="1"/>
            <a:r>
              <a:rPr lang="en-US"/>
              <a:t>By new </a:t>
            </a:r>
            <a:r>
              <a:rPr lang="en-US" smtClean="0"/>
              <a:t>keyword</a:t>
            </a:r>
          </a:p>
          <a:p>
            <a:pPr lvl="1"/>
            <a:r>
              <a:rPr lang="en-US"/>
              <a:t>By converting Character Arrays into </a:t>
            </a:r>
            <a:r>
              <a:rPr lang="en-US" smtClean="0"/>
              <a:t>String</a:t>
            </a:r>
            <a:endParaRPr lang="en-US"/>
          </a:p>
          <a:p>
            <a:pPr/>
            <a:endParaRPr lang="en-US"/>
          </a:p>
        </p:txBody>
      </p:sp>
      <p:sp>
        <p:nvSpPr>
          <p:cNvPr id="4" name="Rectangle 3"/>
          <p:cNvSpPr/>
          <p:nvPr/>
        </p:nvSpPr>
        <p:spPr>
          <a:xfrm>
            <a:off x="470079" y="2387169"/>
            <a:ext cx="4572000" cy="39703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1) String Literal</a:t>
            </a:r>
          </a:p>
          <a:p>
            <a:pPr/>
            <a:r>
              <a:rPr lang="en-US"/>
              <a:t>Java String literal is created by using double quotes. For Example:</a:t>
            </a:r>
          </a:p>
          <a:p>
            <a:pPr/>
            <a:endParaRPr lang="en-US"/>
          </a:p>
          <a:p>
            <a:pPr/>
            <a:r>
              <a:rPr lang="en-US"/>
              <a:t>String s=“Hello";  </a:t>
            </a:r>
          </a:p>
          <a:p>
            <a:pPr/>
            <a:r>
              <a:rPr lang="en-US"/>
              <a:t>Each time you create a string literal, the JVM checks the "string constant pool" first. If the string already exists in the pool, a reference to the pooled instance is returned. If the string doesn't exist in the pool, a new string instance is created and placed in the pool. For example:</a:t>
            </a:r>
          </a:p>
          <a:p>
            <a:pPr/>
            <a:endParaRPr lang="en-US"/>
          </a:p>
          <a:p>
            <a:pPr/>
            <a:r>
              <a:rPr lang="en-US"/>
              <a:t>String s1="Hello";  </a:t>
            </a:r>
          </a:p>
          <a:p>
            <a:pPr/>
            <a:r>
              <a:rPr lang="en-US"/>
              <a:t>String s2="Hello";//It doesn't create a new instance </a:t>
            </a:r>
          </a:p>
        </p:txBody>
      </p:sp>
      <p:pic>
        <p:nvPicPr>
          <p:cNvPr id="5" name="Picture 4"/>
          <p:cNvPicPr>
            <a:picLocks noChangeAspect="1"/>
          </p:cNvPicPr>
          <p:nvPr/>
        </p:nvPicPr>
        <p:blipFill>
          <a:blip r:embed="rId2"/>
          <a:stretch>
            <a:fillRect/>
          </a:stretch>
        </p:blipFill>
        <p:spPr>
          <a:xfrm>
            <a:off x="5009278" y="1506831"/>
            <a:ext cx="3951196" cy="3232597"/>
          </a:xfrm>
          <a:prstGeom prst="rect">
            <a:avLst/>
          </a:prstGeom>
        </p:spPr>
      </p:pic>
    </p:spTree>
    <p:extLst>
      <p:ext uri="{BB962C8B-B14F-4D97-AF65-F5344CB8AC3E}">
        <p14:creationId xmlns:p14="http://schemas.microsoft.com/office/powerpoint/2010/main" val="63591023"/>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360608" y="579552"/>
            <a:ext cx="8326192" cy="5852375"/>
          </a:xfrm>
        </p:spPr>
        <p:txBody>
          <a:bodyPr/>
          <a:lstStyle>
            <a:defPPr/>
          </a:lstStyle>
          <a:p>
            <a:pPr marL="0" indent="0">
              <a:buNone/>
            </a:pPr>
            <a:r>
              <a:rPr lang="en-US" b="1" smtClean="0"/>
              <a:t>2) </a:t>
            </a:r>
            <a:r>
              <a:rPr lang="en-US" b="1"/>
              <a:t>By new Keyword</a:t>
            </a:r>
          </a:p>
          <a:p>
            <a:pPr marL="0" indent="0">
              <a:buNone/>
            </a:pPr>
            <a:endParaRPr lang="en-US"/>
          </a:p>
        </p:txBody>
      </p:sp>
      <p:sp>
        <p:nvSpPr>
          <p:cNvPr id="10" name="Rectangle 9"/>
          <p:cNvSpPr/>
          <p:nvPr/>
        </p:nvSpPr>
        <p:spPr>
          <a:xfrm>
            <a:off x="495837" y="1118496"/>
            <a:ext cx="4572000" cy="397031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The second way of creating an object to string class is by using new operator. It is just like creating an object of any class. It can be declared as follows:</a:t>
            </a:r>
          </a:p>
          <a:p>
            <a:pPr/>
            <a:endParaRPr lang="en-US"/>
          </a:p>
          <a:p>
            <a:pPr/>
            <a:endParaRPr lang="en-US"/>
          </a:p>
          <a:p>
            <a:pPr/>
            <a:r>
              <a:rPr lang="en-US"/>
              <a:t>String s = new String("Hello</a:t>
            </a:r>
            <a:r>
              <a:rPr lang="en-US" smtClean="0"/>
              <a:t>");</a:t>
            </a:r>
          </a:p>
          <a:p>
            <a:pPr/>
            <a:r>
              <a:rPr lang="en-US"/>
              <a:t>String </a:t>
            </a:r>
            <a:r>
              <a:rPr lang="en-US" smtClean="0"/>
              <a:t>s1 </a:t>
            </a:r>
            <a:r>
              <a:rPr lang="en-US"/>
              <a:t>= new String("Hello</a:t>
            </a:r>
            <a:r>
              <a:rPr lang="en-US" smtClean="0"/>
              <a:t>");</a:t>
            </a:r>
          </a:p>
          <a:p>
            <a:pPr/>
            <a:endParaRPr lang="en-US"/>
          </a:p>
          <a:p>
            <a:pPr/>
            <a:r>
              <a:rPr lang="en-US" smtClean="0"/>
              <a:t>Whenever </a:t>
            </a:r>
            <a:r>
              <a:rPr lang="en-US"/>
              <a:t>we will create an object of string class using the new operator, JVM will create </a:t>
            </a:r>
            <a:r>
              <a:rPr lang="en-US" b="1"/>
              <a:t>two objects</a:t>
            </a:r>
            <a:r>
              <a:rPr lang="en-US"/>
              <a:t>. First, it will create an object in the heap area and store string “Hello” into the object.</a:t>
            </a:r>
          </a:p>
          <a:p>
            <a:pPr/>
            <a:r>
              <a:rPr lang="en-US"/>
              <a:t>After storing data into memory, JVM will point a reference variable s to that object in the heap. </a:t>
            </a:r>
          </a:p>
        </p:txBody>
      </p:sp>
      <p:pic>
        <p:nvPicPr>
          <p:cNvPr id="2057" name="Picture 9" descr="Creating object to string class in javais by using new operato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9092" y="1740684"/>
            <a:ext cx="4240827" cy="34108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08715" y="5175959"/>
            <a:ext cx="4572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Now JVM will create the second object as a copy for literal “Hello” in string constant pool for the future purpose. There is no explicit reference variable pointing to the copy object in the pool but internally, JVM maintains the reference variable implicitly.</a:t>
            </a:r>
          </a:p>
        </p:txBody>
      </p:sp>
      <p:sp>
        <p:nvSpPr>
          <p:cNvPr id="2" name="Rectangle 1"/>
          <p:cNvSpPr/>
          <p:nvPr/>
        </p:nvSpPr>
        <p:spPr>
          <a:xfrm>
            <a:off x="6078827" y="3837904"/>
            <a:ext cx="837127" cy="32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Perpetua"/>
                <a:ea typeface="Arial" pitchFamily="34" charset="0"/>
                <a:cs typeface="Arial" pitchFamily="34" charset="0"/>
                <a:sym typeface="Wingdings"/>
              </a:defRPr>
            </a:lvl9pPr>
          </a:lstStyle>
          <a:p>
            <a:pPr algn="ctr"/>
            <a:r>
              <a:rPr lang="en-US" smtClean="0"/>
              <a:t>Hello</a:t>
            </a:r>
            <a:endParaRPr lang="en-US"/>
          </a:p>
        </p:txBody>
      </p:sp>
      <p:cxnSp>
        <p:nvCxnSpPr>
          <p:cNvPr id="5" name="Straight Arrow Connector 4"/>
          <p:cNvCxnSpPr/>
          <p:nvPr/>
        </p:nvCxnSpPr>
        <p:spPr>
          <a:xfrm flipV="1">
            <a:off x="5731099" y="3915177"/>
            <a:ext cx="437881" cy="85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60643" y="4726547"/>
            <a:ext cx="36260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s1</a:t>
            </a:r>
            <a:endParaRPr lang="en-US"/>
          </a:p>
        </p:txBody>
      </p:sp>
    </p:spTree>
    <p:extLst>
      <p:ext uri="{BB962C8B-B14F-4D97-AF65-F5344CB8AC3E}">
        <p14:creationId xmlns:p14="http://schemas.microsoft.com/office/powerpoint/2010/main" val="170482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after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 calcmode="lin" valueType="num">
                                      <p:cBhvr additive="base">
                                        <p:cTn id="2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73488" y="557751"/>
            <a:ext cx="8590208" cy="564770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900" b="1"/>
              <a:t>3) By converting Character Arrays into String</a:t>
            </a:r>
          </a:p>
          <a:p>
            <a:pPr/>
            <a:endParaRPr lang="en-US" b="1"/>
          </a:p>
          <a:p>
            <a:pPr/>
            <a:r>
              <a:rPr lang="en-US"/>
              <a:t>The third way to create strings is by converting the character arrays into string. Let’s take a character type array: arr[ ] with some characters as given below.</a:t>
            </a:r>
          </a:p>
          <a:p>
            <a:pPr/>
            <a:endParaRPr lang="en-US"/>
          </a:p>
          <a:p>
            <a:pPr/>
            <a:endParaRPr lang="en-US"/>
          </a:p>
          <a:p>
            <a:pPr/>
            <a:r>
              <a:rPr lang="en-US"/>
              <a:t>char arr[ ] = {'j','a','v','a'};</a:t>
            </a:r>
          </a:p>
          <a:p>
            <a:pPr/>
            <a:r>
              <a:rPr lang="en-US"/>
              <a:t>Now create a string object by passing array name to string constructor like this:</a:t>
            </a:r>
          </a:p>
          <a:p>
            <a:pPr/>
            <a:endParaRPr lang="en-US"/>
          </a:p>
          <a:p>
            <a:pPr/>
            <a:endParaRPr lang="en-US"/>
          </a:p>
          <a:p>
            <a:pPr/>
            <a:r>
              <a:rPr lang="en-US"/>
              <a:t>String s = new String(arr);</a:t>
            </a:r>
          </a:p>
          <a:p>
            <a:pPr/>
            <a:r>
              <a:rPr lang="en-US"/>
              <a:t>Now string object ‘s’ contains string “java”. It means that all the characters of the array are copied into string. If you do not want all the characters of the array into string then you can also mention which character you need, like this:    </a:t>
            </a:r>
          </a:p>
          <a:p>
            <a:pPr/>
            <a:endParaRPr lang="en-US"/>
          </a:p>
          <a:p>
            <a:pPr/>
            <a:endParaRPr lang="en-US"/>
          </a:p>
          <a:p>
            <a:pPr/>
            <a:r>
              <a:rPr lang="en-US"/>
              <a:t>String s = new String(arr, 1,3);</a:t>
            </a:r>
          </a:p>
          <a:p>
            <a:pPr/>
            <a:r>
              <a:rPr lang="en-US"/>
              <a:t>From the above statement, total three characters will be copied into string s. Since the original characters are j-a-v-a. So, the counting will start from 0 i.e 0th character in the array is ‘j’ and the first character is ‘a’. Starting from ‘a’, total of three characters ‘</a:t>
            </a:r>
            <a:r>
              <a:rPr lang="en-US" smtClean="0"/>
              <a:t>ava</a:t>
            </a:r>
            <a:r>
              <a:rPr lang="en-US"/>
              <a:t>’ will copy into string s</a:t>
            </a:r>
          </a:p>
        </p:txBody>
      </p:sp>
    </p:spTree>
    <p:extLst>
      <p:ext uri="{BB962C8B-B14F-4D97-AF65-F5344CB8AC3E}">
        <p14:creationId xmlns:p14="http://schemas.microsoft.com/office/powerpoint/2010/main" val="2453755116"/>
      </p:ext>
    </p:extLst>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270459" y="237189"/>
            <a:ext cx="8525815" cy="2171163"/>
          </a:xfrm>
        </p:spPr>
        <p:txBody>
          <a:bodyPr>
            <a:noAutofit/>
          </a:bodyPr>
          <a:lstStyle>
            <a:defPPr/>
          </a:lstStyle>
          <a:p>
            <a:pPr marL="0" indent="0">
              <a:buNone/>
            </a:pPr>
            <a:r>
              <a:rPr lang="en-US" sz="1800" b="1"/>
              <a:t>How many total objects will be created in memory for following string objects?</a:t>
            </a:r>
          </a:p>
          <a:p>
            <a:pPr marL="0" indent="0">
              <a:buNone/>
            </a:pPr>
            <a:r>
              <a:rPr lang="en-US" sz="1800" b="1">
                <a:solidFill>
                  <a:srgbClr val="0070C0"/>
                </a:solidFill>
              </a:rPr>
              <a:t>String s1 = new String("Scientech");</a:t>
            </a:r>
          </a:p>
          <a:p>
            <a:pPr marL="0" indent="0">
              <a:buNone/>
            </a:pPr>
            <a:r>
              <a:rPr lang="en-US" sz="1800" b="1">
                <a:solidFill>
                  <a:srgbClr val="0070C0"/>
                </a:solidFill>
              </a:rPr>
              <a:t>String s2 = new String("Scientech");</a:t>
            </a:r>
          </a:p>
          <a:p>
            <a:pPr marL="0" indent="0">
              <a:buNone/>
            </a:pPr>
            <a:r>
              <a:rPr lang="en-US" sz="1800" b="1">
                <a:solidFill>
                  <a:srgbClr val="0070C0"/>
                </a:solidFill>
              </a:rPr>
              <a:t>String s3 = "Scientech";</a:t>
            </a:r>
          </a:p>
          <a:p>
            <a:pPr marL="0" indent="0">
              <a:buNone/>
            </a:pPr>
            <a:r>
              <a:rPr lang="en-US" sz="1800" b="1">
                <a:solidFill>
                  <a:srgbClr val="0070C0"/>
                </a:solidFill>
              </a:rPr>
              <a:t>String s4 = "Scientech";</a:t>
            </a:r>
          </a:p>
          <a:p>
            <a:pPr marL="0" indent="0">
              <a:buNone/>
            </a:pPr>
            <a:r>
              <a:rPr lang="en-US" sz="1800" b="1">
                <a:solidFill>
                  <a:srgbClr val="0070C0"/>
                </a:solidFill>
              </a:rPr>
              <a:t>In the preceding code, we are creating four string objects using two new operators and 2 string literal. How many objects will be created in the heap and SCP area? </a:t>
            </a:r>
          </a:p>
          <a:p>
            <a:pPr marL="0" indent="0">
              <a:buNone/>
            </a:pPr>
            <a:endParaRPr lang="en-US" sz="1800"/>
          </a:p>
        </p:txBody>
      </p:sp>
      <p:pic>
        <p:nvPicPr>
          <p:cNvPr id="12" name="Picture 11"/>
          <p:cNvPicPr>
            <a:picLocks noChangeAspect="1"/>
          </p:cNvPicPr>
          <p:nvPr/>
        </p:nvPicPr>
        <p:blipFill>
          <a:blip r:embed="rId2"/>
          <a:stretch>
            <a:fillRect/>
          </a:stretch>
        </p:blipFill>
        <p:spPr>
          <a:xfrm>
            <a:off x="3626345" y="2628903"/>
            <a:ext cx="5324475" cy="3429000"/>
          </a:xfrm>
          <a:prstGeom prst="rect">
            <a:avLst/>
          </a:prstGeom>
        </p:spPr>
      </p:pic>
      <p:sp>
        <p:nvSpPr>
          <p:cNvPr id="13" name="Rectangle 12"/>
          <p:cNvSpPr/>
          <p:nvPr/>
        </p:nvSpPr>
        <p:spPr>
          <a:xfrm>
            <a:off x="302655" y="2809416"/>
            <a:ext cx="2917064"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1. During the execution of first statement using new operator, JVM will create two objects, one with content in heap area and another as a copy for literal “Scientech” in the SCP area for future purposes as shown in the figure. The reference variable s1 is pointing to the first object in the heap area. </a:t>
            </a:r>
          </a:p>
        </p:txBody>
      </p:sp>
    </p:spTree>
    <p:extLst>
      <p:ext uri="{BB962C8B-B14F-4D97-AF65-F5344CB8AC3E}">
        <p14:creationId xmlns:p14="http://schemas.microsoft.com/office/powerpoint/2010/main" val="1390167532"/>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Difference between JDK, JRE and JVM</a:t>
            </a:r>
          </a:p>
        </p:txBody>
      </p:sp>
      <p:sp>
        <p:nvSpPr>
          <p:cNvPr id="7" name="Content Placeholder 6"/>
          <p:cNvSpPr>
            <a:spLocks noGrp="1"/>
          </p:cNvSpPr>
          <p:nvPr>
            <p:ph idx="1"/>
          </p:nvPr>
        </p:nvSpPr>
        <p:spPr>
          <a:xfrm>
            <a:off x="1996225" y="1159099"/>
            <a:ext cx="9443992" cy="956304"/>
          </a:xfrm>
        </p:spPr>
        <p:txBody>
          <a:bodyPr>
            <a:normAutofit/>
          </a:bodyPr>
          <a:lstStyle>
            <a:defPPr/>
          </a:lstStyle>
          <a:p>
            <a:r>
              <a:rPr lang="en-US" sz="1600" b="1"/>
              <a:t>JDK</a:t>
            </a:r>
            <a:endParaRPr lang="en-US" sz="1600"/>
          </a:p>
          <a:p>
            <a:pPr>
              <a:buFont typeface="Century Gothic" panose="020b0502020202020204" pitchFamily="34" charset="0"/>
              <a:buChar char="―"/>
            </a:pPr>
            <a:r>
              <a:rPr lang="en-US" sz="1600"/>
              <a:t>JDK is an acronym for Java Development Kit. It physically exists. It contains JRE + development tools.</a:t>
            </a:r>
            <a:endParaRPr lang="en-US" sz="1600" b="1"/>
          </a:p>
        </p:txBody>
      </p:sp>
      <p:pic>
        <p:nvPicPr>
          <p:cNvPr id="2" name="Picture 1"/>
          <p:cNvPicPr>
            <a:picLocks noChangeAspect="1"/>
          </p:cNvPicPr>
          <p:nvPr/>
        </p:nvPicPr>
        <p:blipFill>
          <a:blip r:embed="rId3"/>
          <a:stretch>
            <a:fillRect/>
          </a:stretch>
        </p:blipFill>
        <p:spPr>
          <a:xfrm>
            <a:off x="2920345" y="2085874"/>
            <a:ext cx="5581650" cy="4662943"/>
          </a:xfrm>
          <a:prstGeom prst="rect">
            <a:avLst/>
          </a:prstGeom>
        </p:spPr>
      </p:pic>
      <p:sp>
        <p:nvSpPr>
          <p:cNvPr id="5" name="Footer Placeholder 4"/>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628437544"/>
      </p:ext>
    </p:extLst>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270459" y="237189"/>
            <a:ext cx="8525815" cy="2171163"/>
          </a:xfrm>
        </p:spPr>
        <p:txBody>
          <a:bodyPr>
            <a:noAutofit/>
          </a:bodyPr>
          <a:lstStyle>
            <a:defPPr/>
          </a:lstStyle>
          <a:p>
            <a:pPr marL="0" indent="0">
              <a:buNone/>
            </a:pPr>
            <a:endParaRPr lang="en-US" sz="1800"/>
          </a:p>
          <a:p>
            <a:pPr marL="0" indent="0">
              <a:buNone/>
            </a:pPr>
            <a:r>
              <a:rPr lang="en-US" sz="1800"/>
              <a:t>2. When the second statement will be executed, for every new operation, JVM will create again one new object with content “Scientech” in the heap area.</a:t>
            </a:r>
          </a:p>
          <a:p>
            <a:pPr marL="0" indent="0">
              <a:buNone/>
            </a:pPr>
            <a:endParaRPr lang="en-US" sz="1800"/>
          </a:p>
          <a:p>
            <a:pPr marL="0" indent="0">
              <a:buNone/>
            </a:pPr>
            <a:r>
              <a:rPr lang="en-US" sz="1800"/>
              <a:t>But in the SCP area, no new object for literal will be created by JVM because it is already available in the SCP area. The s2 is pointing to the object in the heap area as shown in the figure.</a:t>
            </a:r>
          </a:p>
          <a:p>
            <a:pPr marL="0" indent="0">
              <a:buNone/>
            </a:pPr>
            <a:endParaRPr lang="en-US" sz="1800"/>
          </a:p>
          <a:p>
            <a:pPr marL="0" indent="0">
              <a:buNone/>
            </a:pPr>
            <a:r>
              <a:rPr lang="en-US" sz="1800"/>
              <a:t>3. During the execution of third and fourth statements, JVM will not create a new object with content “Scientech” in the SCP area because it is already available in string constant pool. It simply points the reference variables s3 and s4 to the same object in the SCP. They are shown in the above figure.</a:t>
            </a:r>
          </a:p>
          <a:p>
            <a:pPr marL="0" indent="0">
              <a:buNone/>
            </a:pPr>
            <a:endParaRPr lang="en-US" sz="1800"/>
          </a:p>
        </p:txBody>
      </p:sp>
      <p:pic>
        <p:nvPicPr>
          <p:cNvPr id="2" name="Picture 1"/>
          <p:cNvPicPr>
            <a:picLocks noChangeAspect="1"/>
          </p:cNvPicPr>
          <p:nvPr/>
        </p:nvPicPr>
        <p:blipFill>
          <a:blip r:embed="rId2"/>
          <a:stretch>
            <a:fillRect/>
          </a:stretch>
        </p:blipFill>
        <p:spPr>
          <a:xfrm>
            <a:off x="2194204" y="3451539"/>
            <a:ext cx="5322269" cy="3184536"/>
          </a:xfrm>
          <a:prstGeom prst="rect">
            <a:avLst/>
          </a:prstGeom>
        </p:spPr>
      </p:pic>
    </p:spTree>
    <p:extLst>
      <p:ext uri="{BB962C8B-B14F-4D97-AF65-F5344CB8AC3E}">
        <p14:creationId xmlns:p14="http://schemas.microsoft.com/office/powerpoint/2010/main" val="967509993"/>
      </p:ext>
    </p:extLst>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238259" y="390738"/>
            <a:ext cx="4204952" cy="618630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Why String is Immutable in Java?</a:t>
            </a:r>
          </a:p>
          <a:p>
            <a:pPr/>
            <a:r>
              <a:rPr lang="en-US"/>
              <a:t>String class in Java is immutable. The meaning of immutable is unchangeable or unmodifiable. i.e. Once we create a string object with value, you are not allowed to perform any changes in that object.</a:t>
            </a:r>
          </a:p>
          <a:p>
            <a:pPr/>
            <a:endParaRPr lang="en-US"/>
          </a:p>
          <a:p>
            <a:pPr/>
            <a:r>
              <a:rPr lang="en-US"/>
              <a:t>In other words, you cannot modify the value of the string. But if you try to change with a new value, a new string object will be created by storing a new value.</a:t>
            </a:r>
          </a:p>
          <a:p>
            <a:pPr/>
            <a:endParaRPr lang="en-US"/>
          </a:p>
          <a:p>
            <a:pPr/>
            <a:endParaRPr lang="en-US"/>
          </a:p>
          <a:p>
            <a:pPr/>
            <a:r>
              <a:rPr lang="en-US"/>
              <a:t>So, we cannot perform any changes with the existing string object. This non-changeable behavior is nothing but an immutability concept in Java.</a:t>
            </a:r>
          </a:p>
          <a:p>
            <a:pPr/>
            <a:endParaRPr lang="en-US"/>
          </a:p>
          <a:p>
            <a:pPr/>
            <a:r>
              <a:rPr lang="en-US"/>
              <a:t>Java implements this immutability concept to minimize the duplication of string values that tend to exist many times in any application program.</a:t>
            </a:r>
          </a:p>
        </p:txBody>
      </p:sp>
      <p:sp>
        <p:nvSpPr>
          <p:cNvPr id="8" name="Rectangle 7"/>
          <p:cNvSpPr/>
          <p:nvPr/>
        </p:nvSpPr>
        <p:spPr>
          <a:xfrm>
            <a:off x="4816703" y="700244"/>
            <a:ext cx="4031087"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70C0"/>
                </a:solidFill>
              </a:rPr>
              <a:t>class Testimmutablestring{  </a:t>
            </a:r>
          </a:p>
          <a:p>
            <a:pPr/>
            <a:r>
              <a:rPr lang="en-US">
                <a:solidFill>
                  <a:srgbClr val="0070C0"/>
                </a:solidFill>
              </a:rPr>
              <a:t> public static void main(String args[]){  </a:t>
            </a:r>
          </a:p>
          <a:p>
            <a:pPr/>
            <a:r>
              <a:rPr lang="en-US">
                <a:solidFill>
                  <a:srgbClr val="0070C0"/>
                </a:solidFill>
              </a:rPr>
              <a:t>   String s="Sachin";  </a:t>
            </a:r>
          </a:p>
          <a:p>
            <a:pPr/>
            <a:r>
              <a:rPr lang="en-US">
                <a:solidFill>
                  <a:srgbClr val="0070C0"/>
                </a:solidFill>
              </a:rPr>
              <a:t>   s.concat(" Tendulkar");//concat() method appends the string at the end  </a:t>
            </a:r>
          </a:p>
          <a:p>
            <a:pPr/>
            <a:r>
              <a:rPr lang="en-US">
                <a:solidFill>
                  <a:srgbClr val="0070C0"/>
                </a:solidFill>
              </a:rPr>
              <a:t>   System.out.println(s);//will print Sachin because strings are immutable objects  </a:t>
            </a:r>
          </a:p>
          <a:p>
            <a:pPr/>
            <a:r>
              <a:rPr lang="en-US">
                <a:solidFill>
                  <a:srgbClr val="0070C0"/>
                </a:solidFill>
              </a:rPr>
              <a:t> }  </a:t>
            </a:r>
          </a:p>
          <a:p>
            <a:pPr/>
            <a:r>
              <a:rPr lang="en-US">
                <a:solidFill>
                  <a:srgbClr val="0070C0"/>
                </a:solidFill>
              </a:rPr>
              <a:t>} </a:t>
            </a:r>
          </a:p>
        </p:txBody>
      </p:sp>
      <p:sp>
        <p:nvSpPr>
          <p:cNvPr id="9" name="Rectangle 8"/>
          <p:cNvSpPr/>
          <p:nvPr/>
        </p:nvSpPr>
        <p:spPr>
          <a:xfrm>
            <a:off x="7243283" y="2960999"/>
            <a:ext cx="1405962" cy="369332"/>
          </a:xfrm>
          <a:prstGeom prst="rect">
            <a:avLst/>
          </a:prstGeom>
          <a:ln>
            <a:solidFill>
              <a:schemeClr val="accent1"/>
            </a:solid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a:t>Output:Sachin</a:t>
            </a:r>
            <a:endParaRPr lang="en-US"/>
          </a:p>
        </p:txBody>
      </p:sp>
      <p:pic>
        <p:nvPicPr>
          <p:cNvPr id="4101" name="Picture 5" descr="Heap diagra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7458" y="3402170"/>
            <a:ext cx="4573895" cy="324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494382"/>
      </p:ext>
    </p:extLst>
  </p:cSld>
  <p:clrMapOvr>
    <a:masterClrMapping/>
  </p:clrMapOvr>
  <p:transition/>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444322" y="333505"/>
            <a:ext cx="837770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Now it can be understood by the diagram given below. Here Sachin is not changed but a new object is created with sachintendulkar. That is why string is known as immutable.</a:t>
            </a:r>
          </a:p>
        </p:txBody>
      </p:sp>
      <p:sp>
        <p:nvSpPr>
          <p:cNvPr id="5" name="Rectangle 4"/>
          <p:cNvSpPr/>
          <p:nvPr/>
        </p:nvSpPr>
        <p:spPr>
          <a:xfrm>
            <a:off x="418567" y="1363194"/>
            <a:ext cx="3664039"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As you can see in the above figure that two objects are created but s reference variable still refers to "Sachin" not to "Sachin Tendulkar".</a:t>
            </a:r>
          </a:p>
          <a:p>
            <a:pPr/>
            <a:endParaRPr lang="en-US"/>
          </a:p>
          <a:p>
            <a:pPr/>
            <a:r>
              <a:rPr lang="en-US"/>
              <a:t>But if we explicitly assign it to the reference variable, it will refer to "Sachin Tendulkar" object.For example:</a:t>
            </a:r>
          </a:p>
        </p:txBody>
      </p:sp>
      <p:sp>
        <p:nvSpPr>
          <p:cNvPr id="6" name="Rectangle 5"/>
          <p:cNvSpPr/>
          <p:nvPr/>
        </p:nvSpPr>
        <p:spPr>
          <a:xfrm>
            <a:off x="4810260" y="916014"/>
            <a:ext cx="3908739" cy="2862322"/>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a:solidFill>
                  <a:srgbClr val="0070C0"/>
                </a:solidFill>
              </a:rPr>
              <a:t>class Testimmutablestring1{  </a:t>
            </a:r>
          </a:p>
          <a:p>
            <a:pPr/>
            <a:r>
              <a:rPr lang="en-US">
                <a:solidFill>
                  <a:srgbClr val="0070C0"/>
                </a:solidFill>
              </a:rPr>
              <a:t> public static void main(String args[]){  </a:t>
            </a:r>
          </a:p>
          <a:p>
            <a:pPr/>
            <a:r>
              <a:rPr lang="en-US">
                <a:solidFill>
                  <a:srgbClr val="0070C0"/>
                </a:solidFill>
              </a:rPr>
              <a:t>   String s="Sachin";  </a:t>
            </a:r>
          </a:p>
          <a:p>
            <a:pPr/>
            <a:r>
              <a:rPr lang="en-US">
                <a:solidFill>
                  <a:srgbClr val="0070C0"/>
                </a:solidFill>
              </a:rPr>
              <a:t>   s=s.concat(" Tendulkar");  </a:t>
            </a:r>
          </a:p>
          <a:p>
            <a:pPr/>
            <a:r>
              <a:rPr lang="en-US">
                <a:solidFill>
                  <a:srgbClr val="0070C0"/>
                </a:solidFill>
              </a:rPr>
              <a:t>   System.out.println(s);  </a:t>
            </a:r>
          </a:p>
          <a:p>
            <a:pPr/>
            <a:r>
              <a:rPr lang="en-US">
                <a:solidFill>
                  <a:srgbClr val="0070C0"/>
                </a:solidFill>
              </a:rPr>
              <a:t> }  </a:t>
            </a:r>
          </a:p>
          <a:p>
            <a:pPr/>
            <a:r>
              <a:rPr lang="en-US">
                <a:solidFill>
                  <a:srgbClr val="0070C0"/>
                </a:solidFill>
              </a:rPr>
              <a:t>}  </a:t>
            </a:r>
          </a:p>
          <a:p>
            <a:pPr/>
            <a:endParaRPr lang="en-US"/>
          </a:p>
          <a:p>
            <a:pPr/>
            <a:r>
              <a:rPr lang="en-US" err="1"/>
              <a:t>Output:Sachin Tendulkar</a:t>
            </a:r>
          </a:p>
        </p:txBody>
      </p:sp>
    </p:spTree>
    <p:extLst>
      <p:ext uri="{BB962C8B-B14F-4D97-AF65-F5344CB8AC3E}">
        <p14:creationId xmlns:p14="http://schemas.microsoft.com/office/powerpoint/2010/main" val="4224999072"/>
      </p:ext>
    </p:extLst>
  </p:cSld>
  <p:clrMapOvr>
    <a:masterClrMapping/>
  </p:clrMapOvr>
  <p:transition/>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12502" y="246315"/>
            <a:ext cx="8931499" cy="206210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sz="2000" b="1"/>
              <a:t>Java String compare</a:t>
            </a:r>
          </a:p>
          <a:p>
            <a:pPr/>
            <a:r>
              <a:rPr lang="en-US"/>
              <a:t>We can compare string in java on the basis of content and reference.</a:t>
            </a:r>
          </a:p>
          <a:p>
            <a:pPr/>
            <a:endParaRPr lang="en-US"/>
          </a:p>
          <a:p>
            <a:pPr/>
            <a:r>
              <a:rPr lang="en-US"/>
              <a:t>It is used in authentication (by equals() method), sorting (by compareTo() method), reference matching (by == operator) etc.</a:t>
            </a:r>
          </a:p>
          <a:p>
            <a:pPr/>
            <a:endParaRPr lang="en-US"/>
          </a:p>
          <a:p>
            <a:pPr/>
            <a:r>
              <a:rPr lang="en-US"/>
              <a:t>There are three ways to compare string in java:</a:t>
            </a:r>
          </a:p>
        </p:txBody>
      </p:sp>
      <p:sp>
        <p:nvSpPr>
          <p:cNvPr id="6" name="Rectangle 5"/>
          <p:cNvSpPr/>
          <p:nvPr/>
        </p:nvSpPr>
        <p:spPr>
          <a:xfrm>
            <a:off x="173866" y="2322145"/>
            <a:ext cx="4269347" cy="43627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470" lvl="1" indent="-171446">
              <a:spcBef>
                <a:spcPts val="279"/>
              </a:spcBef>
              <a:buClr>
                <a:schemeClr val="accent2"/>
              </a:buClr>
              <a:buSzPct val="85000"/>
              <a:buFont typeface="Wingdings 2"/>
              <a:buChar char=""/>
            </a:pPr>
            <a:r>
              <a:rPr lang="en-US"/>
              <a:t>By equals() method</a:t>
            </a:r>
          </a:p>
          <a:p>
            <a:pPr marL="411470" lvl="1" indent="-171446">
              <a:spcBef>
                <a:spcPts val="279"/>
              </a:spcBef>
              <a:buClr>
                <a:schemeClr val="accent2"/>
              </a:buClr>
              <a:buSzPct val="85000"/>
              <a:buFont typeface="Wingdings 2"/>
              <a:buChar char=""/>
            </a:pPr>
            <a:r>
              <a:rPr lang="en-US"/>
              <a:t>By = = operator</a:t>
            </a:r>
          </a:p>
          <a:p>
            <a:pPr marL="411470" lvl="1" indent="-171446">
              <a:spcBef>
                <a:spcPts val="279"/>
              </a:spcBef>
              <a:buClr>
                <a:schemeClr val="accent2"/>
              </a:buClr>
              <a:buSzPct val="85000"/>
              <a:buFont typeface="Wingdings 2"/>
              <a:buChar char=""/>
            </a:pPr>
            <a:r>
              <a:rPr lang="en-US"/>
              <a:t>By compareTo() method</a:t>
            </a:r>
          </a:p>
          <a:p>
            <a:pPr marL="240025" lvl="1">
              <a:spcBef>
                <a:spcPts val="279"/>
              </a:spcBef>
              <a:buClr>
                <a:schemeClr val="accent2"/>
              </a:buClr>
              <a:buSzPct val="85000"/>
            </a:pPr>
            <a:endParaRPr lang="en-US"/>
          </a:p>
          <a:p>
            <a:pPr/>
            <a:r>
              <a:rPr lang="en-US" b="1"/>
              <a:t>1) String compare by equals() method</a:t>
            </a:r>
          </a:p>
          <a:p>
            <a:pPr/>
            <a:r>
              <a:rPr lang="en-US"/>
              <a:t>The String equals() method compares the original content of the string. It compares values of string for equality. String class provides two methods:</a:t>
            </a:r>
          </a:p>
          <a:p>
            <a:pPr/>
            <a:endParaRPr lang="en-US"/>
          </a:p>
          <a:p>
            <a:pPr/>
            <a:r>
              <a:rPr lang="en-US"/>
              <a:t>public boolean equals(Object another) compares this string to the specified object.</a:t>
            </a:r>
          </a:p>
          <a:p>
            <a:pPr/>
            <a:r>
              <a:rPr lang="en-US"/>
              <a:t>public boolean equalsIgnoreCase(String another) compares this String to another string, ignoring case</a:t>
            </a:r>
          </a:p>
        </p:txBody>
      </p:sp>
      <p:sp>
        <p:nvSpPr>
          <p:cNvPr id="7" name="Rectangle 6"/>
          <p:cNvSpPr/>
          <p:nvPr/>
        </p:nvSpPr>
        <p:spPr>
          <a:xfrm>
            <a:off x="4307983" y="2013477"/>
            <a:ext cx="4572000" cy="4524315"/>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a:t>class Teststringcomparison1{  </a:t>
            </a:r>
          </a:p>
          <a:p>
            <a:pPr/>
            <a:r>
              <a:rPr lang="en-US"/>
              <a:t> public static void main(String args[]){  </a:t>
            </a:r>
          </a:p>
          <a:p>
            <a:pPr/>
            <a:r>
              <a:rPr lang="en-US"/>
              <a:t>   String s1="Sachin";  </a:t>
            </a:r>
          </a:p>
          <a:p>
            <a:pPr/>
            <a:r>
              <a:rPr lang="en-US"/>
              <a:t>   String s2="Sachin";  </a:t>
            </a:r>
          </a:p>
          <a:p>
            <a:pPr/>
            <a:r>
              <a:rPr lang="en-US"/>
              <a:t>   String s3=new String("Sachin");  </a:t>
            </a:r>
          </a:p>
          <a:p>
            <a:pPr/>
            <a:r>
              <a:rPr lang="en-US"/>
              <a:t>   String s4="Saurav";  </a:t>
            </a:r>
          </a:p>
          <a:p>
            <a:pPr/>
            <a:r>
              <a:rPr lang="en-US"/>
              <a:t>   System.out.println(s1.equals(s2</a:t>
            </a:r>
            <a:r>
              <a:rPr lang="en-US" smtClean="0"/>
              <a:t>));  </a:t>
            </a:r>
            <a:endParaRPr lang="en-US"/>
          </a:p>
          <a:p>
            <a:pPr/>
            <a:r>
              <a:rPr lang="en-US"/>
              <a:t>   System.out.println(s1.equals(s3</a:t>
            </a:r>
            <a:r>
              <a:rPr lang="en-US" smtClean="0"/>
              <a:t>)); </a:t>
            </a:r>
            <a:endParaRPr lang="en-US"/>
          </a:p>
          <a:p>
            <a:pPr/>
            <a:r>
              <a:rPr lang="en-US"/>
              <a:t>   System.out.println(s1.equals(s4</a:t>
            </a:r>
            <a:r>
              <a:rPr lang="en-US" smtClean="0"/>
              <a:t>));  </a:t>
            </a:r>
            <a:endParaRPr lang="en-US"/>
          </a:p>
          <a:p>
            <a:pPr/>
            <a:r>
              <a:rPr lang="en-US"/>
              <a:t> }  </a:t>
            </a:r>
          </a:p>
          <a:p>
            <a:pPr/>
            <a:r>
              <a:rPr lang="en-US"/>
              <a:t>}  </a:t>
            </a:r>
          </a:p>
          <a:p>
            <a:pPr/>
            <a:r>
              <a:rPr lang="en-US" b="1"/>
              <a:t>Output</a:t>
            </a:r>
            <a:r>
              <a:rPr lang="en-US" b="1" smtClean="0"/>
              <a:t>:</a:t>
            </a:r>
          </a:p>
          <a:p>
            <a:pPr/>
            <a:r>
              <a:rPr lang="en-US" b="1" smtClean="0"/>
              <a:t>       true</a:t>
            </a:r>
            <a:endParaRPr lang="en-US" b="1"/>
          </a:p>
          <a:p>
            <a:pPr/>
            <a:r>
              <a:rPr lang="en-US" b="1"/>
              <a:t>       true</a:t>
            </a:r>
          </a:p>
          <a:p>
            <a:pPr/>
            <a:r>
              <a:rPr lang="en-US" b="1"/>
              <a:t>       false</a:t>
            </a:r>
          </a:p>
        </p:txBody>
      </p:sp>
    </p:spTree>
    <p:extLst>
      <p:ext uri="{BB962C8B-B14F-4D97-AF65-F5344CB8AC3E}">
        <p14:creationId xmlns:p14="http://schemas.microsoft.com/office/powerpoint/2010/main" val="1425750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2" end="12"/>
                                            </p:txEl>
                                          </p:spTgt>
                                        </p:tgtEl>
                                        <p:attrNameLst>
                                          <p:attrName>style.visibility</p:attrName>
                                        </p:attrNameLst>
                                      </p:cBhvr>
                                      <p:to>
                                        <p:strVal val="visible"/>
                                      </p:to>
                                    </p:set>
                                    <p:anim calcmode="lin" valueType="num">
                                      <p:cBhvr additive="base">
                                        <p:cTn id="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anim calcmode="lin" valueType="num">
                                      <p:cBhvr additive="base">
                                        <p:cTn id="1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4" end="14"/>
                                            </p:txEl>
                                          </p:spTgt>
                                        </p:tgtEl>
                                        <p:attrNameLst>
                                          <p:attrName>style.visibility</p:attrName>
                                        </p:attrNameLst>
                                      </p:cBhvr>
                                      <p:to>
                                        <p:strVal val="visible"/>
                                      </p:to>
                                    </p:set>
                                    <p:anim calcmode="lin" valueType="num">
                                      <p:cBhvr additive="base">
                                        <p:cTn id="1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5" end="15"/>
                                            </p:txEl>
                                          </p:spTgt>
                                        </p:tgtEl>
                                        <p:attrNameLst>
                                          <p:attrName>style.visibility</p:attrName>
                                        </p:attrNameLst>
                                      </p:cBhvr>
                                      <p:to>
                                        <p:strVal val="visible"/>
                                      </p:to>
                                    </p:set>
                                    <p:anim calcmode="lin" valueType="num">
                                      <p:cBhvr additive="base">
                                        <p:cTn id="19"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12502" y="246312"/>
            <a:ext cx="893149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sz="2000" b="1"/>
              <a:t>Java String compare</a:t>
            </a:r>
          </a:p>
        </p:txBody>
      </p:sp>
      <p:sp>
        <p:nvSpPr>
          <p:cNvPr id="7" name="Rectangle 6"/>
          <p:cNvSpPr/>
          <p:nvPr/>
        </p:nvSpPr>
        <p:spPr>
          <a:xfrm>
            <a:off x="508715" y="1279382"/>
            <a:ext cx="4572000" cy="3970318"/>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Teststringcomparison2{  </a:t>
            </a:r>
          </a:p>
          <a:p>
            <a:pPr/>
            <a:r>
              <a:rPr lang="en-US"/>
              <a:t> public static void main(String args[]){  </a:t>
            </a:r>
          </a:p>
          <a:p>
            <a:pPr/>
            <a:r>
              <a:rPr lang="en-US"/>
              <a:t>   String s1="Sachin";  </a:t>
            </a:r>
          </a:p>
          <a:p>
            <a:pPr/>
            <a:r>
              <a:rPr lang="en-US"/>
              <a:t>   String s2="SACHIN";  </a:t>
            </a:r>
          </a:p>
          <a:p>
            <a:pPr/>
            <a:r>
              <a:rPr lang="en-US"/>
              <a:t>  </a:t>
            </a:r>
          </a:p>
          <a:p>
            <a:pPr/>
            <a:r>
              <a:rPr lang="en-US"/>
              <a:t>   System.out.println(s1.equals(s2</a:t>
            </a:r>
            <a:r>
              <a:rPr lang="en-US" smtClean="0"/>
              <a:t>));  </a:t>
            </a:r>
            <a:endParaRPr lang="en-US"/>
          </a:p>
          <a:p>
            <a:pPr/>
            <a:r>
              <a:rPr lang="en-US"/>
              <a:t>   System.out.println(s1.equalsIgnoreCase(s2</a:t>
            </a:r>
            <a:r>
              <a:rPr lang="en-US" smtClean="0"/>
              <a:t>)); </a:t>
            </a:r>
            <a:endParaRPr lang="en-US"/>
          </a:p>
          <a:p>
            <a:pPr/>
            <a:r>
              <a:rPr lang="en-US"/>
              <a:t> }  </a:t>
            </a:r>
          </a:p>
          <a:p>
            <a:pPr/>
            <a:r>
              <a:rPr lang="en-US"/>
              <a:t>}  </a:t>
            </a:r>
          </a:p>
          <a:p>
            <a:pPr/>
            <a:endParaRPr lang="en-US"/>
          </a:p>
          <a:p>
            <a:pPr/>
            <a:r>
              <a:rPr lang="en-US" b="1"/>
              <a:t>Output:</a:t>
            </a:r>
          </a:p>
          <a:p>
            <a:pPr/>
            <a:endParaRPr lang="en-US" b="1"/>
          </a:p>
          <a:p>
            <a:pPr/>
            <a:r>
              <a:rPr lang="en-US" b="1"/>
              <a:t>false</a:t>
            </a:r>
          </a:p>
          <a:p>
            <a:pPr/>
            <a:r>
              <a:rPr lang="en-US" b="1"/>
              <a:t>true</a:t>
            </a:r>
          </a:p>
        </p:txBody>
      </p:sp>
    </p:spTree>
    <p:extLst>
      <p:ext uri="{BB962C8B-B14F-4D97-AF65-F5344CB8AC3E}">
        <p14:creationId xmlns:p14="http://schemas.microsoft.com/office/powerpoint/2010/main" val="2790171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 calcmode="lin" valueType="num">
                                      <p:cBhvr additive="base">
                                        <p:cTn id="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anim calcmode="lin" valueType="num">
                                      <p:cBhvr additive="base">
                                        <p:cTn id="1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anim calcmode="lin" valueType="num">
                                      <p:cBhvr additive="base">
                                        <p:cTn id="1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315534" y="291493"/>
            <a:ext cx="4359499"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2) String Compare by = = Operator in Java</a:t>
            </a:r>
          </a:p>
          <a:p>
            <a:pPr/>
            <a:endParaRPr lang="en-US" b="1"/>
          </a:p>
          <a:p>
            <a:pPr/>
            <a:r>
              <a:rPr lang="en-US"/>
              <a:t>The = = operator (double equal operator) compares two object references, not characters. i.e, it compares the memory address of object references. If both references are pointing to the same object then it will return true. But if they are pointing to the different objects, it will automatically return false.</a:t>
            </a:r>
          </a:p>
        </p:txBody>
      </p:sp>
      <p:pic>
        <p:nvPicPr>
          <p:cNvPr id="7170" name="Picture 2" descr="String compare by = = operator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9208" y="281502"/>
            <a:ext cx="4474792" cy="31185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627" y="3417687"/>
            <a:ext cx="4572000" cy="28623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public class DoubleEqualOperatorTest </a:t>
            </a:r>
          </a:p>
          <a:p>
            <a:pPr/>
            <a:r>
              <a:rPr lang="en-US"/>
              <a:t>{ </a:t>
            </a:r>
          </a:p>
          <a:p>
            <a:pPr/>
            <a:r>
              <a:rPr lang="en-US"/>
              <a:t>public static void main(String args[])</a:t>
            </a:r>
          </a:p>
          <a:p>
            <a:pPr/>
            <a:r>
              <a:rPr lang="en-US"/>
              <a:t>{ </a:t>
            </a:r>
          </a:p>
          <a:p>
            <a:pPr/>
            <a:r>
              <a:rPr lang="en-US"/>
              <a:t> String s1 = "Cricket"; </a:t>
            </a:r>
          </a:p>
          <a:p>
            <a:pPr/>
            <a:r>
              <a:rPr lang="en-US"/>
              <a:t> String s2 = "Cricket"; </a:t>
            </a:r>
          </a:p>
          <a:p>
            <a:pPr/>
            <a:r>
              <a:rPr lang="en-US"/>
              <a:t> String s3 = new String("Cricket"); </a:t>
            </a:r>
          </a:p>
          <a:p>
            <a:pPr/>
            <a:r>
              <a:rPr lang="en-US" err="1"/>
              <a:t>System.out.println(s1==s2); </a:t>
            </a:r>
            <a:r>
              <a:rPr lang="en-US" err="1" smtClean="0"/>
              <a:t>System.out.println(s1</a:t>
            </a:r>
            <a:r>
              <a:rPr lang="en-US"/>
              <a:t>==s3); </a:t>
            </a:r>
            <a:r>
              <a:rPr lang="en-US" smtClean="0"/>
              <a:t>} </a:t>
            </a:r>
            <a:endParaRPr lang="en-US"/>
          </a:p>
          <a:p>
            <a:pPr/>
            <a:r>
              <a:rPr lang="en-US"/>
              <a:t>}</a:t>
            </a:r>
          </a:p>
        </p:txBody>
      </p:sp>
      <p:sp>
        <p:nvSpPr>
          <p:cNvPr id="4" name="Rectangle 3"/>
          <p:cNvSpPr/>
          <p:nvPr/>
        </p:nvSpPr>
        <p:spPr>
          <a:xfrm>
            <a:off x="4720110" y="4538559"/>
            <a:ext cx="1796603" cy="923330"/>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Output: </a:t>
            </a:r>
          </a:p>
          <a:p>
            <a:pPr/>
            <a:r>
              <a:rPr lang="en-US"/>
              <a:t>       true </a:t>
            </a:r>
          </a:p>
          <a:p>
            <a:pPr/>
            <a:r>
              <a:rPr lang="en-US"/>
              <a:t>       false</a:t>
            </a:r>
          </a:p>
        </p:txBody>
      </p:sp>
    </p:spTree>
    <p:extLst>
      <p:ext uri="{BB962C8B-B14F-4D97-AF65-F5344CB8AC3E}">
        <p14:creationId xmlns:p14="http://schemas.microsoft.com/office/powerpoint/2010/main" val="21898205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128789" y="386368"/>
            <a:ext cx="8757635" cy="59093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Explanation of allotting memory for storing objects: </a:t>
            </a:r>
          </a:p>
          <a:p>
            <a:pPr/>
            <a:endParaRPr lang="en-US"/>
          </a:p>
          <a:p>
            <a:pPr/>
            <a:r>
              <a:rPr lang="en-US"/>
              <a:t>1. Let us take the first statement: String s1 = “Cricket”;</a:t>
            </a:r>
          </a:p>
          <a:p>
            <a:pPr/>
            <a:r>
              <a:rPr lang="en-US"/>
              <a:t>When JVM executes the first statement, it will create an object in the string constant pool and store “Cricket” in it. The reference variable s1 which contains the address of object says 365a25 is allocated to this object in the memory.</a:t>
            </a:r>
          </a:p>
          <a:p>
            <a:pPr/>
            <a:endParaRPr lang="en-US"/>
          </a:p>
          <a:p>
            <a:pPr/>
            <a:r>
              <a:rPr lang="en-US"/>
              <a:t>2. When the second statement String s2 = “Cricket”; will be executed by JVM, it will search in the SCP area to know whether the object with the same content is already available there or not.</a:t>
            </a:r>
          </a:p>
          <a:p>
            <a:pPr/>
            <a:endParaRPr lang="en-US"/>
          </a:p>
          <a:p>
            <a:pPr/>
            <a:endParaRPr lang="en-US"/>
          </a:p>
          <a:p>
            <a:pPr/>
            <a:r>
              <a:rPr lang="en-US"/>
              <a:t>Since the same object is already present in the pool, it will simply create another reference variable s2 and copies the address of reference variable s1 into s2. That’s why s2 will also point to the same object. </a:t>
            </a:r>
          </a:p>
          <a:p>
            <a:pPr/>
            <a:endParaRPr lang="en-US"/>
          </a:p>
          <a:p>
            <a:pPr/>
            <a:r>
              <a:rPr lang="en-US"/>
              <a:t>3. During the execution of the third statement String s3 = new String(“Cricket”); JVM will create another object in the heap area and allocate another address of the reference variable s3 says 19821f.</a:t>
            </a:r>
          </a:p>
          <a:p>
            <a:pPr/>
            <a:r>
              <a:rPr lang="en-US"/>
              <a:t> </a:t>
            </a:r>
          </a:p>
          <a:p>
            <a:pPr/>
            <a:endParaRPr lang="en-US"/>
          </a:p>
          <a:p>
            <a:pPr/>
            <a:r>
              <a:rPr lang="en-US"/>
              <a:t>Since we know that for every string literal, JVM also creates one copy of the object in the string constant pool. But the object “Cricket” is already available in the pool. Therefore, it will not create another copy of the object. </a:t>
            </a:r>
          </a:p>
        </p:txBody>
      </p:sp>
    </p:spTree>
    <p:extLst>
      <p:ext uri="{BB962C8B-B14F-4D97-AF65-F5344CB8AC3E}">
        <p14:creationId xmlns:p14="http://schemas.microsoft.com/office/powerpoint/2010/main" val="3142937606"/>
      </p:ext>
    </p:extLst>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180305" y="213187"/>
            <a:ext cx="8667483" cy="67710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t>3) String compare by compareTo() method</a:t>
            </a:r>
          </a:p>
          <a:p>
            <a:pPr/>
            <a:r>
              <a:rPr lang="en-US"/>
              <a:t>The String compareTo() method compares values lexicographically and returns an integer value that describes if first string is less than, equal to or greater than second string.</a:t>
            </a:r>
          </a:p>
          <a:p>
            <a:pPr/>
            <a:r>
              <a:rPr lang="en-US" b="1"/>
              <a:t>Suppose s1 and s2 are two string variables. If:</a:t>
            </a:r>
          </a:p>
          <a:p>
            <a:pPr/>
            <a:endParaRPr lang="en-US" b="1"/>
          </a:p>
          <a:p>
            <a:pPr/>
            <a:r>
              <a:rPr lang="en-US" b="1"/>
              <a:t>➲ If s1 = = s2, this method returns zero. It means that two strings are equal.</a:t>
            </a:r>
          </a:p>
          <a:p>
            <a:pPr/>
            <a:r>
              <a:rPr lang="en-US" b="1"/>
              <a:t>➲ If s1 &gt; s2, +ve value. It means that first string is lexicographically greater than second string. </a:t>
            </a:r>
          </a:p>
          <a:p>
            <a:pPr/>
            <a:r>
              <a:rPr lang="en-US" b="1"/>
              <a:t>➲ If s1 &lt; s2, -ve value. It means that first string is lexicographically less than second string. </a:t>
            </a:r>
          </a:p>
          <a:p>
            <a:pPr/>
            <a:endParaRPr lang="en-US" b="1"/>
          </a:p>
          <a:p>
            <a:pPr/>
            <a:r>
              <a:rPr lang="en-US"/>
              <a:t>class Teststringcomparison4{  </a:t>
            </a:r>
          </a:p>
          <a:p>
            <a:pPr/>
            <a:r>
              <a:rPr lang="en-US"/>
              <a:t> public static void main(String args[]){  </a:t>
            </a:r>
          </a:p>
          <a:p>
            <a:pPr/>
            <a:r>
              <a:rPr lang="en-US"/>
              <a:t>   String s1="Sachin";  </a:t>
            </a:r>
          </a:p>
          <a:p>
            <a:pPr/>
            <a:r>
              <a:rPr lang="en-US"/>
              <a:t>   String s2="Sachin";  </a:t>
            </a:r>
          </a:p>
          <a:p>
            <a:pPr/>
            <a:r>
              <a:rPr lang="en-US"/>
              <a:t>   String s3="Ratan";  </a:t>
            </a:r>
          </a:p>
          <a:p>
            <a:pPr/>
            <a:r>
              <a:rPr lang="en-US"/>
              <a:t>   System.out.println(s1.compareTo(s2));//0  </a:t>
            </a:r>
          </a:p>
          <a:p>
            <a:pPr/>
            <a:r>
              <a:rPr lang="en-US"/>
              <a:t>   System.out.println(s1.compareTo(s3));//1(because s1&gt;s3)  </a:t>
            </a:r>
          </a:p>
          <a:p>
            <a:pPr/>
            <a:r>
              <a:rPr lang="en-US"/>
              <a:t>   System.out.println(s3.compareTo(s1));//-1(because s3 &lt; s1 )  </a:t>
            </a:r>
          </a:p>
          <a:p>
            <a:pPr/>
            <a:r>
              <a:rPr lang="en-US"/>
              <a:t> }  </a:t>
            </a:r>
          </a:p>
          <a:p>
            <a:pPr/>
            <a:r>
              <a:rPr lang="en-US" b="1"/>
              <a:t>} Output:0</a:t>
            </a:r>
          </a:p>
          <a:p>
            <a:pPr/>
            <a:r>
              <a:rPr lang="en-US" b="1"/>
              <a:t>       1</a:t>
            </a:r>
          </a:p>
          <a:p>
            <a:pPr/>
            <a:r>
              <a:rPr lang="en-US" b="1"/>
              <a:t>       -1</a:t>
            </a:r>
          </a:p>
          <a:p>
            <a:pPr/>
            <a:endParaRPr lang="en-US" b="1"/>
          </a:p>
        </p:txBody>
      </p:sp>
    </p:spTree>
    <p:extLst>
      <p:ext uri="{BB962C8B-B14F-4D97-AF65-F5344CB8AC3E}">
        <p14:creationId xmlns:p14="http://schemas.microsoft.com/office/powerpoint/2010/main" val="2140461899"/>
      </p:ext>
    </p:extLst>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44701" y="588198"/>
            <a:ext cx="8899301" cy="566308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sz="2000" b="1"/>
              <a:t>String Concatenation in Java</a:t>
            </a:r>
          </a:p>
          <a:p>
            <a:pPr/>
            <a:r>
              <a:rPr lang="en-US"/>
              <a:t>In java, string concatenation forms a new string that is the combination of multiple strings. There are two ways to concat string in java:</a:t>
            </a:r>
          </a:p>
          <a:p>
            <a:pPr/>
            <a:endParaRPr lang="en-US"/>
          </a:p>
          <a:p>
            <a:pPr marL="285744" indent="-285744">
              <a:buFont typeface="Arial" pitchFamily="34" charset="0"/>
              <a:buChar char="•"/>
            </a:pPr>
            <a:r>
              <a:rPr lang="en-US" b="1"/>
              <a:t>By + (string concatenation) operator</a:t>
            </a:r>
          </a:p>
          <a:p>
            <a:pPr marL="285744" indent="-285744">
              <a:buFont typeface="Arial" pitchFamily="34" charset="0"/>
              <a:buChar char="•"/>
            </a:pPr>
            <a:r>
              <a:rPr lang="en-US" b="1"/>
              <a:t>By concat() method</a:t>
            </a:r>
          </a:p>
          <a:p>
            <a:pPr/>
            <a:endParaRPr lang="en-US" b="1"/>
          </a:p>
          <a:p>
            <a:pPr/>
            <a:r>
              <a:rPr lang="en-US" b="1"/>
              <a:t>1) String Concatenation by + (string concatenation) operator</a:t>
            </a:r>
          </a:p>
          <a:p>
            <a:pPr/>
            <a:r>
              <a:rPr lang="en-US"/>
              <a:t>Java string concatenation operator (+) is used to add strings. For Example:</a:t>
            </a:r>
          </a:p>
          <a:p>
            <a:pPr/>
            <a:endParaRPr lang="en-US"/>
          </a:p>
          <a:p>
            <a:pPr/>
            <a:r>
              <a:rPr lang="en-US"/>
              <a:t>class TestStringConcatenation1{  </a:t>
            </a:r>
          </a:p>
          <a:p>
            <a:pPr/>
            <a:r>
              <a:rPr lang="en-US"/>
              <a:t> public static void main(String args[]){  </a:t>
            </a:r>
          </a:p>
          <a:p>
            <a:pPr/>
            <a:r>
              <a:rPr lang="en-US"/>
              <a:t>   String s="Sachin"+" Tendulkar";  </a:t>
            </a:r>
          </a:p>
          <a:p>
            <a:pPr/>
            <a:r>
              <a:rPr lang="en-US"/>
              <a:t>   System.out.println(s);//Sachin Tendulkar  </a:t>
            </a:r>
          </a:p>
          <a:p>
            <a:pPr/>
            <a:r>
              <a:rPr lang="en-US"/>
              <a:t> }  </a:t>
            </a:r>
          </a:p>
          <a:p>
            <a:pPr/>
            <a:r>
              <a:rPr lang="en-US"/>
              <a:t>}  </a:t>
            </a:r>
          </a:p>
          <a:p>
            <a:pPr/>
            <a:r>
              <a:rPr lang="en-US" err="1"/>
              <a:t>Output:Sachin Tendulkar</a:t>
            </a:r>
          </a:p>
          <a:p>
            <a:pPr/>
            <a:endParaRPr lang="en-US"/>
          </a:p>
          <a:p>
            <a:pPr/>
            <a:endParaRPr lang="en-US"/>
          </a:p>
          <a:p>
            <a:pPr/>
            <a:endParaRPr lang="en-US"/>
          </a:p>
        </p:txBody>
      </p:sp>
    </p:spTree>
    <p:extLst>
      <p:ext uri="{BB962C8B-B14F-4D97-AF65-F5344CB8AC3E}">
        <p14:creationId xmlns:p14="http://schemas.microsoft.com/office/powerpoint/2010/main" val="1044238124"/>
      </p:ext>
    </p:extLst>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54547" y="-79653"/>
            <a:ext cx="9169759" cy="70480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a:t>The string concatenation operator can concat not only string but primitive values also. For Example:</a:t>
            </a:r>
          </a:p>
          <a:p>
            <a:pPr/>
            <a:endParaRPr lang="en-US"/>
          </a:p>
          <a:p>
            <a:pPr/>
            <a:r>
              <a:rPr lang="en-US"/>
              <a:t>class TestStringConcatenation2{  </a:t>
            </a:r>
          </a:p>
          <a:p>
            <a:pPr/>
            <a:r>
              <a:rPr lang="en-US"/>
              <a:t> public static void main(String args[]){  </a:t>
            </a:r>
          </a:p>
          <a:p>
            <a:pPr/>
            <a:r>
              <a:rPr lang="en-US"/>
              <a:t>   String s=50+30+"Sachin"+40+40;  </a:t>
            </a:r>
          </a:p>
          <a:p>
            <a:pPr/>
            <a:r>
              <a:rPr lang="en-US"/>
              <a:t>   System.out.println(s);//</a:t>
            </a:r>
            <a:r>
              <a:rPr lang="en-US" b="1"/>
              <a:t>80Sachin4040</a:t>
            </a:r>
            <a:r>
              <a:rPr lang="en-US"/>
              <a:t>  </a:t>
            </a:r>
          </a:p>
          <a:p>
            <a:pPr/>
            <a:r>
              <a:rPr lang="en-US"/>
              <a:t> }  </a:t>
            </a:r>
          </a:p>
          <a:p>
            <a:pPr/>
            <a:r>
              <a:rPr lang="en-US"/>
              <a:t>}  </a:t>
            </a:r>
          </a:p>
          <a:p>
            <a:pPr marL="285744" indent="-285744">
              <a:buFont typeface="Wingdings" pitchFamily="2" charset="2"/>
              <a:buChar char="ü"/>
            </a:pPr>
            <a:r>
              <a:rPr lang="en-US" b="1"/>
              <a:t>Note: After a string literal, all the + will be treated as string concatenation operator.</a:t>
            </a:r>
          </a:p>
          <a:p>
            <a:pPr/>
            <a:endParaRPr lang="en-US"/>
          </a:p>
          <a:p>
            <a:pPr/>
            <a:r>
              <a:rPr lang="en-US" sz="2000" b="1"/>
              <a:t>2) String Concatenation by concat() method</a:t>
            </a:r>
          </a:p>
          <a:p>
            <a:pPr/>
            <a:r>
              <a:rPr lang="en-US"/>
              <a:t>The String concat() method concatenates the specified string to the end of current string. Syntax:</a:t>
            </a:r>
          </a:p>
          <a:p>
            <a:pPr/>
            <a:r>
              <a:rPr lang="en-US" b="1"/>
              <a:t>public String concat(String another)  </a:t>
            </a:r>
          </a:p>
          <a:p>
            <a:pPr/>
            <a:endParaRPr lang="en-US" b="1"/>
          </a:p>
          <a:p>
            <a:pPr/>
            <a:r>
              <a:rPr lang="en-US"/>
              <a:t>Let's see the example of String concat() method.</a:t>
            </a:r>
          </a:p>
          <a:p>
            <a:pPr/>
            <a:endParaRPr lang="en-US"/>
          </a:p>
          <a:p>
            <a:pPr/>
            <a:r>
              <a:rPr lang="en-US"/>
              <a:t>class TestStringConcatenation3{  </a:t>
            </a:r>
          </a:p>
          <a:p>
            <a:pPr/>
            <a:r>
              <a:rPr lang="en-US"/>
              <a:t> public static void main(String args[]){  </a:t>
            </a:r>
          </a:p>
          <a:p>
            <a:pPr/>
            <a:r>
              <a:rPr lang="en-US"/>
              <a:t>   String s1="Sachin ";  </a:t>
            </a:r>
          </a:p>
          <a:p>
            <a:pPr/>
            <a:r>
              <a:rPr lang="en-US"/>
              <a:t>   String s2="Tendulkar";  </a:t>
            </a:r>
          </a:p>
          <a:p>
            <a:pPr/>
            <a:r>
              <a:rPr lang="en-US"/>
              <a:t>   String s3=s1.concat(s2);  </a:t>
            </a:r>
          </a:p>
          <a:p>
            <a:pPr/>
            <a:r>
              <a:rPr lang="en-US"/>
              <a:t>   System.out.println(s3);//</a:t>
            </a:r>
            <a:r>
              <a:rPr lang="en-US" b="1" err="1"/>
              <a:t>Sachin Tendulkar  </a:t>
            </a:r>
          </a:p>
          <a:p>
            <a:pPr/>
            <a:r>
              <a:rPr lang="en-US"/>
              <a:t>  }  </a:t>
            </a:r>
          </a:p>
          <a:p>
            <a:pPr/>
            <a:r>
              <a:rPr lang="en-US"/>
              <a:t>} </a:t>
            </a:r>
          </a:p>
        </p:txBody>
      </p:sp>
    </p:spTree>
    <p:extLst>
      <p:ext uri="{BB962C8B-B14F-4D97-AF65-F5344CB8AC3E}">
        <p14:creationId xmlns:p14="http://schemas.microsoft.com/office/powerpoint/2010/main" val="621683988"/>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34489" y="593481"/>
            <a:ext cx="8911687" cy="405723"/>
          </a:xfrm>
        </p:spPr>
        <p:txBody>
          <a:bodyPr>
            <a:normAutofit/>
          </a:bodyPr>
          <a:lstStyle>
            <a:defPPr/>
          </a:lstStyle>
          <a:p>
            <a:r>
              <a:rPr lang="en-US" sz="1800" b="1"/>
              <a:t>First JAVA Program</a:t>
            </a:r>
            <a:endParaRPr lang="en-US" sz="1800"/>
          </a:p>
        </p:txBody>
      </p:sp>
      <p:sp>
        <p:nvSpPr>
          <p:cNvPr id="13" name="Rectangle 12"/>
          <p:cNvSpPr/>
          <p:nvPr/>
        </p:nvSpPr>
        <p:spPr>
          <a:xfrm>
            <a:off x="1810379" y="996071"/>
            <a:ext cx="9562011"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ltLang="he-IL" sz="1600" b="1">
                <a:solidFill>
                  <a:prstClr val="black"/>
                </a:solidFill>
                <a:latin typeface="Courier New" pitchFamily="49" charset="0"/>
              </a:rPr>
              <a:t>class Hello {</a:t>
            </a:r>
          </a:p>
          <a:p>
            <a:pPr/>
            <a:r>
              <a:rPr lang="en-US" altLang="he-IL" sz="1600" b="1">
                <a:solidFill>
                  <a:prstClr val="black"/>
                </a:solidFill>
                <a:latin typeface="Courier New" pitchFamily="49" charset="0"/>
              </a:rPr>
              <a:t>	public static void main(String[] args) {</a:t>
            </a:r>
          </a:p>
          <a:p>
            <a:pPr/>
            <a:r>
              <a:rPr lang="en-US" altLang="he-IL" sz="1600" b="1">
                <a:solidFill>
                  <a:prstClr val="black"/>
                </a:solidFill>
                <a:latin typeface="Courier New" pitchFamily="49" charset="0"/>
              </a:rPr>
              <a:t>		System.out.println(“Hello World !!!”); 	</a:t>
            </a:r>
          </a:p>
          <a:p>
            <a:pPr/>
            <a:r>
              <a:rPr lang="en-US" altLang="he-IL" sz="1600" b="1">
                <a:solidFill>
                  <a:prstClr val="black"/>
                </a:solidFill>
                <a:latin typeface="Courier New" pitchFamily="49" charset="0"/>
              </a:rPr>
              <a:t>	} </a:t>
            </a:r>
          </a:p>
          <a:p>
            <a:pPr/>
            <a:r>
              <a:rPr lang="en-US" altLang="he-IL" sz="1600" b="1">
                <a:solidFill>
                  <a:prstClr val="black"/>
                </a:solidFill>
                <a:latin typeface="Courier New" pitchFamily="49" charset="0"/>
              </a:rPr>
              <a:t>}</a:t>
            </a:r>
          </a:p>
          <a:p>
            <a:pPr/>
            <a:endParaRPr lang="en-US" sz="1600">
              <a:solidFill>
                <a:prstClr val="black"/>
              </a:solidFill>
            </a:endParaRPr>
          </a:p>
        </p:txBody>
      </p:sp>
      <p:sp>
        <p:nvSpPr>
          <p:cNvPr id="8" name="Rectangle 7"/>
          <p:cNvSpPr/>
          <p:nvPr/>
        </p:nvSpPr>
        <p:spPr>
          <a:xfrm>
            <a:off x="1371600" y="2642871"/>
            <a:ext cx="9306232"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indent="-285750">
              <a:buClr>
                <a:srgbClr val="A53010"/>
              </a:buClr>
              <a:buFont typeface="Century Gothic" panose="020b0502020202020204" pitchFamily="34" charset="0"/>
              <a:buChar char="―"/>
            </a:pPr>
            <a:r>
              <a:rPr lang="en-US" sz="1600">
                <a:solidFill>
                  <a:prstClr val="black"/>
                </a:solidFill>
              </a:rPr>
              <a:t>To write the simple program, open notepad by </a:t>
            </a:r>
            <a:r>
              <a:rPr lang="en-US" sz="1600" b="1">
                <a:solidFill>
                  <a:prstClr val="black"/>
                </a:solidFill>
              </a:rPr>
              <a:t>start menu -&gt; All Programs -&gt; Accessories -&gt; notepad </a:t>
            </a:r>
            <a:r>
              <a:rPr lang="en-US" sz="1600">
                <a:solidFill>
                  <a:prstClr val="black"/>
                </a:solidFill>
              </a:rPr>
              <a:t>and write simple program and save it as Hello.java.</a:t>
            </a:r>
          </a:p>
          <a:p>
            <a:pPr lvl="1" indent="-285750">
              <a:buClr>
                <a:srgbClr val="A53010"/>
              </a:buClr>
              <a:buFont typeface="Century Gothic" panose="020b0502020202020204" pitchFamily="34" charset="0"/>
              <a:buChar char="―"/>
            </a:pPr>
            <a:endParaRPr lang="en-US" sz="1600">
              <a:solidFill>
                <a:prstClr val="black"/>
              </a:solidFill>
            </a:endParaRPr>
          </a:p>
          <a:p>
            <a:pPr lvl="1" indent="-285750">
              <a:buClr>
                <a:srgbClr val="A53010"/>
              </a:buClr>
              <a:buFont typeface="Century Gothic" panose="020b0502020202020204" pitchFamily="34" charset="0"/>
              <a:buChar char="―"/>
            </a:pPr>
            <a:r>
              <a:rPr lang="en-US" sz="1600">
                <a:solidFill>
                  <a:prstClr val="black"/>
                </a:solidFill>
              </a:rPr>
              <a:t>To compile and run this program, you need to open command prompt by </a:t>
            </a:r>
            <a:r>
              <a:rPr lang="en-US" sz="1600" b="1">
                <a:solidFill>
                  <a:prstClr val="black"/>
                </a:solidFill>
              </a:rPr>
              <a:t>start menu -&gt; All Programs -&gt; Accessories -&gt; command prompt</a:t>
            </a:r>
            <a:r>
              <a:rPr lang="en-US" sz="1600">
                <a:solidFill>
                  <a:prstClr val="black"/>
                </a:solidFill>
              </a:rPr>
              <a:t>.</a:t>
            </a: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3119894180"/>
      </p:ext>
    </p:extLst>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06063" y="258780"/>
            <a:ext cx="8731876" cy="34470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sz="2000" b="1"/>
              <a:t>Substring in Java</a:t>
            </a:r>
          </a:p>
          <a:p>
            <a:pPr/>
            <a:r>
              <a:rPr lang="en-US"/>
              <a:t>A part of string is called substring. In other words, substring is a subset of another string. In case of substring startIndex is inclusive and endIndex is exclusive.</a:t>
            </a:r>
          </a:p>
          <a:p>
            <a:pPr/>
            <a:endParaRPr lang="en-US"/>
          </a:p>
          <a:p>
            <a:pPr/>
            <a:r>
              <a:rPr lang="en-US"/>
              <a:t>Note: Index starts from 0.</a:t>
            </a:r>
          </a:p>
          <a:p>
            <a:pPr/>
            <a:r>
              <a:rPr lang="en-US"/>
              <a:t>You can get substring from the given string object by one of the two methods:</a:t>
            </a:r>
          </a:p>
          <a:p>
            <a:pPr/>
            <a:endParaRPr lang="en-US"/>
          </a:p>
          <a:p>
            <a:pPr/>
            <a:r>
              <a:rPr lang="en-US" b="1"/>
              <a:t>public String substring(int startIndex): </a:t>
            </a:r>
            <a:r>
              <a:rPr lang="en-US"/>
              <a:t>This method returns new String object containing the substring of the given string from specified startIndex (inclusive).</a:t>
            </a:r>
          </a:p>
          <a:p>
            <a:pPr/>
            <a:r>
              <a:rPr lang="en-US" b="1"/>
              <a:t>public String substring(int startIndex, int endIndex): </a:t>
            </a:r>
            <a:r>
              <a:rPr lang="en-US"/>
              <a:t>This method returns new String object containing the substring of the given string from specified startIndex to endIndex.</a:t>
            </a:r>
          </a:p>
          <a:p>
            <a:pPr/>
            <a:r>
              <a:rPr lang="en-US"/>
              <a:t>In case of string:</a:t>
            </a:r>
          </a:p>
        </p:txBody>
      </p:sp>
      <p:sp>
        <p:nvSpPr>
          <p:cNvPr id="6" name="Rectangle 5"/>
          <p:cNvSpPr/>
          <p:nvPr/>
        </p:nvSpPr>
        <p:spPr>
          <a:xfrm>
            <a:off x="470079" y="4255019"/>
            <a:ext cx="4572000" cy="2031325"/>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public class TestSubstring{  </a:t>
            </a:r>
          </a:p>
          <a:p>
            <a:pPr/>
            <a:r>
              <a:rPr lang="en-US"/>
              <a:t> public static void main(String args[]){  </a:t>
            </a:r>
          </a:p>
          <a:p>
            <a:pPr/>
            <a:r>
              <a:rPr lang="en-US"/>
              <a:t>   String s="SachinTendulkar";  </a:t>
            </a:r>
          </a:p>
          <a:p>
            <a:pPr/>
            <a:r>
              <a:rPr lang="en-US"/>
              <a:t>   System.out.println(s.substring(6));//Tendulkar  </a:t>
            </a:r>
          </a:p>
          <a:p>
            <a:pPr/>
            <a:r>
              <a:rPr lang="en-US"/>
              <a:t>   System.out.println(s.substring(0,6));//Sachin  </a:t>
            </a:r>
          </a:p>
          <a:p>
            <a:pPr/>
            <a:r>
              <a:rPr lang="en-US"/>
              <a:t> }  </a:t>
            </a:r>
          </a:p>
          <a:p>
            <a:pPr/>
            <a:r>
              <a:rPr lang="en-US"/>
              <a:t>} </a:t>
            </a:r>
          </a:p>
        </p:txBody>
      </p:sp>
      <p:sp>
        <p:nvSpPr>
          <p:cNvPr id="2" name="Rectangle 1"/>
          <p:cNvSpPr/>
          <p:nvPr/>
        </p:nvSpPr>
        <p:spPr>
          <a:xfrm>
            <a:off x="5428445" y="3633869"/>
            <a:ext cx="343222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n-US" b="1" err="1"/>
              <a:t>startIndex</a:t>
            </a:r>
            <a:r>
              <a:rPr lang="en-US"/>
              <a:t>: inclusive</a:t>
            </a:r>
          </a:p>
          <a:p>
            <a:pPr>
              <a:buFont typeface="Arial" pitchFamily="34" charset="0"/>
              <a:buChar char="•"/>
            </a:pPr>
            <a:r>
              <a:rPr lang="en-US" b="1" err="1"/>
              <a:t>endIndex</a:t>
            </a:r>
            <a:r>
              <a:rPr lang="en-US"/>
              <a:t>: exclusive</a:t>
            </a:r>
          </a:p>
        </p:txBody>
      </p:sp>
    </p:spTree>
    <p:extLst>
      <p:ext uri="{BB962C8B-B14F-4D97-AF65-F5344CB8AC3E}">
        <p14:creationId xmlns:p14="http://schemas.microsoft.com/office/powerpoint/2010/main" val="1583391539"/>
      </p:ext>
    </p:extLst>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315718" y="346588"/>
            <a:ext cx="3193375"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Wingdings" pitchFamily="2" charset="2"/>
              <a:buChar char="q"/>
            </a:pPr>
            <a:r>
              <a:rPr lang="en-US" sz="2000" b="1"/>
              <a:t>Java String class methods</a:t>
            </a:r>
          </a:p>
        </p:txBody>
      </p:sp>
      <p:sp>
        <p:nvSpPr>
          <p:cNvPr id="7" name="Rectangle 6"/>
          <p:cNvSpPr/>
          <p:nvPr/>
        </p:nvSpPr>
        <p:spPr>
          <a:xfrm>
            <a:off x="399246" y="4496344"/>
            <a:ext cx="4430332" cy="2031325"/>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trim() method</a:t>
            </a:r>
          </a:p>
          <a:p>
            <a:pPr/>
            <a:r>
              <a:rPr lang="en-US"/>
              <a:t>The string trim() method eliminates white spaces before and after string.</a:t>
            </a:r>
          </a:p>
          <a:p>
            <a:pPr/>
            <a:endParaRPr lang="en-US"/>
          </a:p>
          <a:p>
            <a:pPr/>
            <a:r>
              <a:rPr lang="en-US"/>
              <a:t>String s="  Sachin  ";  </a:t>
            </a:r>
          </a:p>
          <a:p>
            <a:pPr/>
            <a:r>
              <a:rPr lang="en-US" err="1"/>
              <a:t>System.out.println(s);//  </a:t>
            </a:r>
            <a:r>
              <a:rPr lang="en-US" b="1" err="1"/>
              <a:t>Sachin    </a:t>
            </a:r>
          </a:p>
          <a:p>
            <a:pPr/>
            <a:r>
              <a:rPr lang="en-US" err="1"/>
              <a:t>System.out.println(s.trim());//</a:t>
            </a:r>
            <a:r>
              <a:rPr lang="en-US" b="1" err="1"/>
              <a:t>Sachin  </a:t>
            </a:r>
          </a:p>
        </p:txBody>
      </p:sp>
      <p:sp>
        <p:nvSpPr>
          <p:cNvPr id="8" name="Rectangle 7"/>
          <p:cNvSpPr/>
          <p:nvPr/>
        </p:nvSpPr>
        <p:spPr>
          <a:xfrm>
            <a:off x="367051" y="973866"/>
            <a:ext cx="4462529" cy="3416320"/>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toUpperCase() and toLowerCase() method</a:t>
            </a:r>
          </a:p>
          <a:p>
            <a:pPr/>
            <a:endParaRPr lang="en-US" b="1"/>
          </a:p>
          <a:p>
            <a:pPr/>
            <a:r>
              <a:rPr lang="en-US"/>
              <a:t>The java string toUpperCase() method converts this string into uppercase letter and string toLowerCase() method into lowercase letter.</a:t>
            </a:r>
          </a:p>
          <a:p>
            <a:pPr/>
            <a:endParaRPr lang="en-US"/>
          </a:p>
          <a:p>
            <a:pPr/>
            <a:r>
              <a:rPr lang="en-US"/>
              <a:t>String s="Sachin";  </a:t>
            </a:r>
          </a:p>
          <a:p>
            <a:pPr/>
            <a:r>
              <a:rPr lang="en-US" err="1"/>
              <a:t>System.out.println(s.toUpperCase());//</a:t>
            </a:r>
            <a:r>
              <a:rPr lang="en-US" b="1"/>
              <a:t>SACHIN  </a:t>
            </a:r>
          </a:p>
          <a:p>
            <a:pPr/>
            <a:r>
              <a:rPr lang="en-US" err="1"/>
              <a:t>System.out.println(s.toLowerCase());//</a:t>
            </a:r>
            <a:r>
              <a:rPr lang="en-US" b="1" err="1"/>
              <a:t>sachin</a:t>
            </a:r>
            <a:r>
              <a:rPr lang="en-US"/>
              <a:t>  </a:t>
            </a:r>
          </a:p>
          <a:p>
            <a:pPr/>
            <a:r>
              <a:rPr lang="en-US" err="1"/>
              <a:t>System.out.println(s);//</a:t>
            </a:r>
            <a:r>
              <a:rPr lang="en-US" b="1" err="1"/>
              <a:t>Sachin(no change in original)  </a:t>
            </a:r>
          </a:p>
        </p:txBody>
      </p:sp>
      <p:sp>
        <p:nvSpPr>
          <p:cNvPr id="9" name="Rectangle 8"/>
          <p:cNvSpPr/>
          <p:nvPr/>
        </p:nvSpPr>
        <p:spPr>
          <a:xfrm>
            <a:off x="4926169" y="983786"/>
            <a:ext cx="4024648" cy="2031325"/>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charAt() method</a:t>
            </a:r>
          </a:p>
          <a:p>
            <a:pPr/>
            <a:r>
              <a:rPr lang="en-US"/>
              <a:t>The string charAt() method returns a character at specified index.</a:t>
            </a:r>
          </a:p>
          <a:p>
            <a:pPr/>
            <a:endParaRPr lang="en-US"/>
          </a:p>
          <a:p>
            <a:pPr/>
            <a:r>
              <a:rPr lang="en-US"/>
              <a:t>String s="Sachin";  </a:t>
            </a:r>
          </a:p>
          <a:p>
            <a:pPr/>
            <a:r>
              <a:rPr lang="en-US" err="1"/>
              <a:t>System.out.println(s.charAt(0));//</a:t>
            </a:r>
            <a:r>
              <a:rPr lang="en-US" b="1"/>
              <a:t>S </a:t>
            </a:r>
            <a:r>
              <a:rPr lang="en-US"/>
              <a:t> </a:t>
            </a:r>
          </a:p>
          <a:p>
            <a:pPr/>
            <a:r>
              <a:rPr lang="en-US" err="1"/>
              <a:t>System.out.println(s.charAt(3));//</a:t>
            </a:r>
            <a:r>
              <a:rPr lang="en-US" b="1"/>
              <a:t>h </a:t>
            </a:r>
          </a:p>
        </p:txBody>
      </p:sp>
      <p:sp>
        <p:nvSpPr>
          <p:cNvPr id="10" name="Rectangle 9"/>
          <p:cNvSpPr/>
          <p:nvPr/>
        </p:nvSpPr>
        <p:spPr>
          <a:xfrm>
            <a:off x="4984124" y="4496548"/>
            <a:ext cx="4056847" cy="1754326"/>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length() method</a:t>
            </a:r>
          </a:p>
          <a:p>
            <a:pPr/>
            <a:r>
              <a:rPr lang="en-US"/>
              <a:t>The string length() method returns length of the string.</a:t>
            </a:r>
          </a:p>
          <a:p>
            <a:pPr/>
            <a:endParaRPr lang="en-US"/>
          </a:p>
          <a:p>
            <a:pPr/>
            <a:r>
              <a:rPr lang="en-US"/>
              <a:t>String s="Sachin";  </a:t>
            </a:r>
          </a:p>
          <a:p>
            <a:pPr/>
            <a:r>
              <a:rPr lang="en-US" err="1"/>
              <a:t>System.out.println(s.length());//</a:t>
            </a:r>
            <a:r>
              <a:rPr lang="en-US" b="1"/>
              <a:t>6 </a:t>
            </a:r>
          </a:p>
        </p:txBody>
      </p:sp>
    </p:spTree>
    <p:extLst>
      <p:ext uri="{BB962C8B-B14F-4D97-AF65-F5344CB8AC3E}">
        <p14:creationId xmlns:p14="http://schemas.microsoft.com/office/powerpoint/2010/main" val="22754395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315718" y="346588"/>
            <a:ext cx="3193375"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Wingdings" pitchFamily="2" charset="2"/>
              <a:buChar char="q"/>
            </a:pPr>
            <a:r>
              <a:rPr lang="en-US" sz="2000" b="1"/>
              <a:t>Java String class methods</a:t>
            </a:r>
          </a:p>
        </p:txBody>
      </p:sp>
      <p:sp>
        <p:nvSpPr>
          <p:cNvPr id="7" name="Rectangle 6"/>
          <p:cNvSpPr/>
          <p:nvPr/>
        </p:nvSpPr>
        <p:spPr>
          <a:xfrm>
            <a:off x="270457" y="954653"/>
            <a:ext cx="4430332" cy="2308324"/>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valueOf() method</a:t>
            </a:r>
          </a:p>
          <a:p>
            <a:pPr/>
            <a:r>
              <a:rPr lang="en-US"/>
              <a:t>The string valueOf() method coverts given type such as int, long, float, double, boolean, char and char array into string.</a:t>
            </a:r>
          </a:p>
          <a:p>
            <a:pPr/>
            <a:endParaRPr lang="en-US"/>
          </a:p>
          <a:p>
            <a:pPr/>
            <a:r>
              <a:rPr lang="en-US" err="1"/>
              <a:t>int a=10;  </a:t>
            </a:r>
          </a:p>
          <a:p>
            <a:pPr/>
            <a:r>
              <a:rPr lang="en-US"/>
              <a:t>String s=String.valueOf(a);  </a:t>
            </a:r>
          </a:p>
          <a:p>
            <a:pPr/>
            <a:r>
              <a:rPr lang="en-US" err="1"/>
              <a:t>System.out.println(s+10); //</a:t>
            </a:r>
            <a:r>
              <a:rPr lang="en-US" b="1"/>
              <a:t>1010</a:t>
            </a:r>
          </a:p>
        </p:txBody>
      </p:sp>
      <p:sp>
        <p:nvSpPr>
          <p:cNvPr id="9" name="Rectangle 8"/>
          <p:cNvSpPr/>
          <p:nvPr/>
        </p:nvSpPr>
        <p:spPr>
          <a:xfrm>
            <a:off x="367049" y="3662587"/>
            <a:ext cx="8570891" cy="2308324"/>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 replace() method</a:t>
            </a:r>
          </a:p>
          <a:p>
            <a:pPr/>
            <a:r>
              <a:rPr lang="en-US"/>
              <a:t>The string replace() method replaces all occurrence of first sequence of character with second sequence of character.</a:t>
            </a:r>
          </a:p>
          <a:p>
            <a:pPr/>
            <a:endParaRPr lang="en-US"/>
          </a:p>
          <a:p>
            <a:pPr/>
            <a:r>
              <a:rPr lang="en-US"/>
              <a:t>String s1="Java is a programming language. Java is a platform. Java is an Island.";    </a:t>
            </a:r>
          </a:p>
          <a:p>
            <a:pPr/>
            <a:r>
              <a:rPr lang="en-US"/>
              <a:t>String replaceString=s1.replace("Java","Kava");//replaces all occurrences of "Java" to "Kava"    </a:t>
            </a:r>
          </a:p>
          <a:p>
            <a:pPr/>
            <a:r>
              <a:rPr lang="en-US" err="1"/>
              <a:t>System.out.println(replaceString); </a:t>
            </a:r>
            <a:r>
              <a:rPr lang="en-US" b="1"/>
              <a:t>// Kava is a programming language. Kava is a platform. Kava is an Island.</a:t>
            </a:r>
          </a:p>
        </p:txBody>
      </p:sp>
    </p:spTree>
    <p:extLst>
      <p:ext uri="{BB962C8B-B14F-4D97-AF65-F5344CB8AC3E}">
        <p14:creationId xmlns:p14="http://schemas.microsoft.com/office/powerpoint/2010/main" val="16003282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315533" y="0"/>
            <a:ext cx="4572000" cy="233910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smtClean="0"/>
          </a:p>
          <a:p>
            <a:pPr marL="285750" indent="-285750">
              <a:buFont typeface="Arial" pitchFamily="34" charset="0"/>
              <a:buChar char="•"/>
            </a:pPr>
            <a:r>
              <a:rPr lang="en-US" sz="2000" b="1" smtClean="0"/>
              <a:t>Java String toCharArray()</a:t>
            </a:r>
          </a:p>
          <a:p>
            <a:pPr/>
            <a:endParaRPr lang="en-US" smtClean="0"/>
          </a:p>
          <a:p>
            <a:pPr/>
            <a:r>
              <a:rPr lang="en-US" smtClean="0"/>
              <a:t>The java string toCharArray() method converts this string into character array. It returns a newly created character array, its length is similar to this string and its contents are initialized with the characters of this string.</a:t>
            </a:r>
            <a:endParaRPr lang="en-US"/>
          </a:p>
        </p:txBody>
      </p:sp>
      <p:sp>
        <p:nvSpPr>
          <p:cNvPr id="6" name="Rectangle 5"/>
          <p:cNvSpPr/>
          <p:nvPr/>
        </p:nvSpPr>
        <p:spPr>
          <a:xfrm>
            <a:off x="457200" y="2893024"/>
            <a:ext cx="4572000" cy="230832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public class StringToCharArrayExample{  </a:t>
            </a:r>
          </a:p>
          <a:p>
            <a:pPr/>
            <a:r>
              <a:rPr lang="en-US" smtClean="0"/>
              <a:t>public static void main(String args[]){  </a:t>
            </a:r>
          </a:p>
          <a:p>
            <a:pPr/>
            <a:r>
              <a:rPr lang="en-US" smtClean="0"/>
              <a:t>String s1="hello";  </a:t>
            </a:r>
          </a:p>
          <a:p>
            <a:pPr/>
            <a:r>
              <a:rPr lang="en-US" smtClean="0"/>
              <a:t>char[] ch=s1.toCharArray();  </a:t>
            </a:r>
          </a:p>
          <a:p>
            <a:pPr/>
            <a:r>
              <a:rPr lang="en-US" smtClean="0"/>
              <a:t>for(int i=0;i&lt;ch.length;i++){  </a:t>
            </a:r>
          </a:p>
          <a:p>
            <a:pPr/>
            <a:r>
              <a:rPr lang="en-US" err="1" smtClean="0"/>
              <a:t>System.out.print(ch[i]);  </a:t>
            </a:r>
          </a:p>
          <a:p>
            <a:pPr/>
            <a:r>
              <a:rPr lang="en-US" smtClean="0"/>
              <a:t>}  </a:t>
            </a:r>
          </a:p>
          <a:p>
            <a:pPr/>
            <a:r>
              <a:rPr lang="en-US" smtClean="0"/>
              <a:t>}} </a:t>
            </a:r>
            <a:endParaRPr lang="en-US"/>
          </a:p>
        </p:txBody>
      </p:sp>
    </p:spTree>
    <p:extLst>
      <p:ext uri="{BB962C8B-B14F-4D97-AF65-F5344CB8AC3E}">
        <p14:creationId xmlns:p14="http://schemas.microsoft.com/office/powerpoint/2010/main" val="2539886554"/>
      </p:ext>
    </p:extLst>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966694" y="416906"/>
            <a:ext cx="5177306"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MutableStringEx </a:t>
            </a:r>
          </a:p>
          <a:p>
            <a:pPr/>
            <a:r>
              <a:rPr lang="en-US"/>
              <a:t>	{ </a:t>
            </a:r>
          </a:p>
          <a:p>
            <a:pPr/>
            <a:r>
              <a:rPr lang="en-US"/>
              <a:t>	</a:t>
            </a:r>
            <a:r>
              <a:rPr lang="en-US" smtClean="0"/>
              <a:t>public </a:t>
            </a:r>
            <a:r>
              <a:rPr lang="en-US"/>
              <a:t>static void main(String[] args)</a:t>
            </a:r>
          </a:p>
          <a:p>
            <a:pPr/>
            <a:r>
              <a:rPr lang="en-US"/>
              <a:t>	</a:t>
            </a:r>
            <a:r>
              <a:rPr lang="en-US" smtClean="0"/>
              <a:t>{ </a:t>
            </a:r>
          </a:p>
          <a:p>
            <a:pPr/>
            <a:r>
              <a:rPr lang="en-US"/>
              <a:t>	</a:t>
            </a:r>
            <a:r>
              <a:rPr lang="en-US" err="1" smtClean="0"/>
              <a:t>StringBuffer </a:t>
            </a:r>
            <a:r>
              <a:rPr lang="en-US" err="1"/>
              <a:t>sb=new StringBuffer("Scientech");</a:t>
            </a:r>
          </a:p>
          <a:p>
            <a:pPr/>
            <a:r>
              <a:rPr lang="en-US"/>
              <a:t>	</a:t>
            </a:r>
            <a:r>
              <a:rPr lang="en-US" err="1" smtClean="0"/>
              <a:t>sb.append</a:t>
            </a:r>
            <a:r>
              <a:rPr lang="en-US"/>
              <a:t>(" Easy");</a:t>
            </a:r>
          </a:p>
          <a:p>
            <a:pPr/>
            <a:r>
              <a:rPr lang="en-US"/>
              <a:t>	</a:t>
            </a:r>
            <a:r>
              <a:rPr lang="en-US" err="1" smtClean="0"/>
              <a:t>System.out.println(sb</a:t>
            </a:r>
            <a:r>
              <a:rPr lang="en-US"/>
              <a:t>);</a:t>
            </a:r>
          </a:p>
          <a:p>
            <a:pPr/>
            <a:r>
              <a:rPr lang="en-US"/>
              <a:t>	</a:t>
            </a:r>
            <a:r>
              <a:rPr lang="en-US" smtClean="0"/>
              <a:t>}</a:t>
            </a:r>
            <a:endParaRPr lang="en-US"/>
          </a:p>
          <a:p>
            <a:pPr/>
            <a:r>
              <a:rPr lang="en-US"/>
              <a:t>	}</a:t>
            </a:r>
          </a:p>
        </p:txBody>
      </p:sp>
      <p:pic>
        <p:nvPicPr>
          <p:cNvPr id="6" name="Picture 5"/>
          <p:cNvPicPr>
            <a:picLocks noChangeAspect="1"/>
          </p:cNvPicPr>
          <p:nvPr/>
        </p:nvPicPr>
        <p:blipFill>
          <a:blip r:embed="rId2"/>
          <a:stretch>
            <a:fillRect/>
          </a:stretch>
        </p:blipFill>
        <p:spPr>
          <a:xfrm>
            <a:off x="4196769" y="3112528"/>
            <a:ext cx="4676775" cy="2152650"/>
          </a:xfrm>
          <a:prstGeom prst="rect">
            <a:avLst/>
          </a:prstGeom>
        </p:spPr>
      </p:pic>
      <p:sp>
        <p:nvSpPr>
          <p:cNvPr id="7" name="Rectangle 6"/>
          <p:cNvSpPr/>
          <p:nvPr/>
        </p:nvSpPr>
        <p:spPr>
          <a:xfrm>
            <a:off x="418563" y="3978017"/>
            <a:ext cx="3625403"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0000"/>
                </a:solidFill>
              </a:rPr>
              <a:t>As you can see that in the above figure no new object is created to add “Easy”. It is appended in the existing object because we can perform any required changes in the object when you create a StringBuffer object. This changeable behavior is nothing but </a:t>
            </a:r>
            <a:r>
              <a:rPr lang="en-US" b="1">
                <a:solidFill>
                  <a:srgbClr val="000000"/>
                </a:solidFill>
              </a:rPr>
              <a:t>mutability</a:t>
            </a:r>
            <a:r>
              <a:rPr lang="en-US">
                <a:solidFill>
                  <a:srgbClr val="000000"/>
                </a:solidFill>
              </a:rPr>
              <a:t>. The old object by default will be removed by garbage collector.</a:t>
            </a:r>
            <a:endParaRPr lang="en-US"/>
          </a:p>
        </p:txBody>
      </p:sp>
      <p:sp>
        <p:nvSpPr>
          <p:cNvPr id="8" name="Rectangle 7"/>
          <p:cNvSpPr/>
          <p:nvPr/>
        </p:nvSpPr>
        <p:spPr>
          <a:xfrm>
            <a:off x="135231" y="1000037"/>
            <a:ext cx="4192073"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StringBuffer class is used to create mutable (modifiable) string. The StringBuffer class in java is same as String class except it is mutable i.e. it can be changed.</a:t>
            </a:r>
          </a:p>
        </p:txBody>
      </p:sp>
      <p:sp>
        <p:nvSpPr>
          <p:cNvPr id="9" name="Rectangle 8"/>
          <p:cNvSpPr/>
          <p:nvPr/>
        </p:nvSpPr>
        <p:spPr>
          <a:xfrm>
            <a:off x="354170" y="2941576"/>
            <a:ext cx="4572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1) </a:t>
            </a:r>
            <a:r>
              <a:rPr lang="en-US" b="1" err="1"/>
              <a:t>StringBuffer append() method</a:t>
            </a:r>
          </a:p>
          <a:p>
            <a:pPr/>
            <a:r>
              <a:rPr lang="en-US"/>
              <a:t>The append() method concatenates the given argument with this string.</a:t>
            </a:r>
          </a:p>
        </p:txBody>
      </p:sp>
      <p:sp>
        <p:nvSpPr>
          <p:cNvPr id="10" name="Rectangle 9"/>
          <p:cNvSpPr/>
          <p:nvPr/>
        </p:nvSpPr>
        <p:spPr>
          <a:xfrm>
            <a:off x="223677" y="410982"/>
            <a:ext cx="29526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b="1" err="1"/>
              <a:t>StringBuffer class in Java</a:t>
            </a:r>
            <a:endParaRPr lang="en-US" b="1"/>
          </a:p>
        </p:txBody>
      </p:sp>
    </p:spTree>
    <p:extLst>
      <p:ext uri="{BB962C8B-B14F-4D97-AF65-F5344CB8AC3E}">
        <p14:creationId xmlns:p14="http://schemas.microsoft.com/office/powerpoint/2010/main" val="2219470519"/>
      </p:ext>
    </p:extLst>
  </p:cSld>
  <p:clrMapOvr>
    <a:masterClrMapping/>
  </p:clrMapOvr>
  <p:transition/>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83336" y="2622157"/>
            <a:ext cx="4926169"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0000"/>
                </a:solidFill>
              </a:rPr>
              <a:t>Whenever we create a string buffer object using the new operator, compulsory a new object will be created in the heap area with content “Hello”. Therefore, JVM will create two objects with content “Hello” and the reference variable sb1 and sb2 are pointing to both objects respectively.</a:t>
            </a:r>
            <a:br>
              <a:rPr lang="en-US"/>
            </a:br>
            <a:r>
              <a:rPr lang="en-US" b="1">
                <a:solidFill>
                  <a:srgbClr val="0C343D"/>
                </a:solidFill>
              </a:rPr>
              <a:t>Output Explanation:</a:t>
            </a:r>
            <a:r>
              <a:rPr lang="en-US">
                <a:solidFill>
                  <a:srgbClr val="000000"/>
                </a:solidFill>
              </a:rPr>
              <a:t> </a:t>
            </a:r>
            <a:br>
              <a:rPr lang="en-US"/>
            </a:br>
            <a:r>
              <a:rPr lang="en-US">
                <a:solidFill>
                  <a:srgbClr val="000000"/>
                </a:solidFill>
              </a:rPr>
              <a:t>1. (sb1==sb2); will return false because both references are pointing to the different objects as shown in the above figure.</a:t>
            </a:r>
            <a:br>
              <a:rPr lang="en-US"/>
            </a:br>
            <a:r>
              <a:rPr lang="en-US">
                <a:solidFill>
                  <a:srgbClr val="000000"/>
                </a:solidFill>
              </a:rPr>
              <a:t>2. sb1.equals(sb2); will return false because in the case of StringBuffer, equals() method compare the content based on reference (i.e. address). Both references are pointing to different objects.</a:t>
            </a:r>
            <a:endParaRPr lang="en-US"/>
          </a:p>
        </p:txBody>
      </p:sp>
      <p:sp>
        <p:nvSpPr>
          <p:cNvPr id="5" name="Rectangle 4"/>
          <p:cNvSpPr/>
          <p:nvPr/>
        </p:nvSpPr>
        <p:spPr>
          <a:xfrm>
            <a:off x="650382" y="172207"/>
            <a:ext cx="7373155"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MutableStringEx </a:t>
            </a:r>
          </a:p>
          <a:p>
            <a:pPr/>
            <a:r>
              <a:rPr lang="en-US"/>
              <a:t>	{ </a:t>
            </a:r>
          </a:p>
          <a:p>
            <a:pPr/>
            <a:r>
              <a:rPr lang="en-US"/>
              <a:t>		public static void main(String[] args)</a:t>
            </a:r>
          </a:p>
          <a:p>
            <a:pPr/>
            <a:r>
              <a:rPr lang="en-US"/>
              <a:t>		{ 	StringBuffer </a:t>
            </a:r>
            <a:r>
              <a:rPr lang="en-US" smtClean="0"/>
              <a:t>sb1=new </a:t>
            </a:r>
            <a:r>
              <a:rPr lang="en-US" err="1"/>
              <a:t>StringBuffer("Scientech");</a:t>
            </a:r>
          </a:p>
          <a:p>
            <a:pPr/>
            <a:r>
              <a:rPr lang="en-US"/>
              <a:t>			StringBuffer </a:t>
            </a:r>
            <a:r>
              <a:rPr lang="en-US" smtClean="0"/>
              <a:t>sb2=new </a:t>
            </a:r>
            <a:r>
              <a:rPr lang="en-US" err="1"/>
              <a:t>StringBuffer("Scientech");</a:t>
            </a:r>
          </a:p>
          <a:p>
            <a:pPr/>
            <a:r>
              <a:rPr lang="en-US"/>
              <a:t>			</a:t>
            </a:r>
            <a:r>
              <a:rPr lang="en-US" err="1" smtClean="0"/>
              <a:t>System.out.println(sb1.equals(sb2));</a:t>
            </a:r>
            <a:endParaRPr lang="en-US"/>
          </a:p>
          <a:p>
            <a:pPr/>
            <a:r>
              <a:rPr lang="en-US"/>
              <a:t>			</a:t>
            </a:r>
            <a:r>
              <a:rPr lang="en-US" err="1" smtClean="0"/>
              <a:t>System.out.println(sb1==sb2);</a:t>
            </a:r>
            <a:r>
              <a:rPr lang="en-US"/>
              <a:t>	</a:t>
            </a:r>
            <a:r>
              <a:rPr lang="en-US" smtClean="0"/>
              <a:t>}</a:t>
            </a:r>
            <a:endParaRPr lang="en-US"/>
          </a:p>
          <a:p>
            <a:pPr/>
            <a:r>
              <a:rPr lang="en-US"/>
              <a:t>	}</a:t>
            </a:r>
            <a:endParaRPr lang="en-US"/>
          </a:p>
        </p:txBody>
      </p:sp>
      <p:pic>
        <p:nvPicPr>
          <p:cNvPr id="6" name="Picture 5"/>
          <p:cNvPicPr>
            <a:picLocks noChangeAspect="1"/>
          </p:cNvPicPr>
          <p:nvPr/>
        </p:nvPicPr>
        <p:blipFill>
          <a:blip r:embed="rId2"/>
          <a:stretch>
            <a:fillRect/>
          </a:stretch>
        </p:blipFill>
        <p:spPr>
          <a:xfrm>
            <a:off x="5125792" y="3026535"/>
            <a:ext cx="3664211" cy="2009105"/>
          </a:xfrm>
          <a:prstGeom prst="rect">
            <a:avLst/>
          </a:prstGeom>
        </p:spPr>
      </p:pic>
    </p:spTree>
    <p:extLst>
      <p:ext uri="{BB962C8B-B14F-4D97-AF65-F5344CB8AC3E}">
        <p14:creationId xmlns:p14="http://schemas.microsoft.com/office/powerpoint/2010/main" val="932488018"/>
      </p:ext>
    </p:extLst>
  </p:cSld>
  <p:clrMapOvr>
    <a:masterClrMapping/>
  </p:clrMapOvr>
  <p:transition/>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199623" y="310091"/>
            <a:ext cx="4423892" cy="34163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2) StringBuffer insert() method</a:t>
            </a:r>
          </a:p>
          <a:p>
            <a:pPr/>
            <a:r>
              <a:rPr lang="en-US"/>
              <a:t>The insert() method inserts the given string with this string at the given position.</a:t>
            </a:r>
          </a:p>
          <a:p>
            <a:pPr/>
            <a:endParaRPr lang="en-US"/>
          </a:p>
          <a:p>
            <a:pPr/>
            <a:r>
              <a:rPr lang="en-US"/>
              <a:t>class StringBufferExample2{  </a:t>
            </a:r>
          </a:p>
          <a:p>
            <a:pPr/>
            <a:r>
              <a:rPr lang="en-US"/>
              <a:t>public static void main(String args[]){  </a:t>
            </a:r>
          </a:p>
          <a:p>
            <a:pPr/>
            <a:r>
              <a:rPr lang="en-US" err="1"/>
              <a:t>StringBuffer sb=new StringBuffer("Hello ");  </a:t>
            </a:r>
          </a:p>
          <a:p>
            <a:pPr/>
            <a:r>
              <a:rPr lang="en-US" err="1"/>
              <a:t>sb.insert(1,"Java");//now original string is changed  </a:t>
            </a:r>
          </a:p>
          <a:p>
            <a:pPr/>
            <a:r>
              <a:rPr lang="en-US" err="1"/>
              <a:t>System.out.println(sb);//prints HJavaello  </a:t>
            </a:r>
          </a:p>
          <a:p>
            <a:pPr/>
            <a:r>
              <a:rPr lang="en-US"/>
              <a:t>}  </a:t>
            </a:r>
          </a:p>
          <a:p>
            <a:pPr/>
            <a:r>
              <a:rPr lang="en-US"/>
              <a:t>}  </a:t>
            </a:r>
          </a:p>
        </p:txBody>
      </p:sp>
      <p:sp>
        <p:nvSpPr>
          <p:cNvPr id="3" name="Rectangle 2"/>
          <p:cNvSpPr/>
          <p:nvPr/>
        </p:nvSpPr>
        <p:spPr>
          <a:xfrm>
            <a:off x="4572000" y="322967"/>
            <a:ext cx="4572000" cy="313932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smtClean="0"/>
              <a:t>4) StringBuffer delete() method</a:t>
            </a:r>
          </a:p>
          <a:p>
            <a:pPr/>
            <a:r>
              <a:rPr lang="en-US" smtClean="0"/>
              <a:t>The delete() method of StringBuffer class deletes the string from the specified beginIndex to endIndex.</a:t>
            </a:r>
          </a:p>
          <a:p>
            <a:pPr/>
            <a:endParaRPr lang="en-US" smtClean="0"/>
          </a:p>
          <a:p>
            <a:pPr/>
            <a:r>
              <a:rPr lang="en-US" smtClean="0"/>
              <a:t>class StringBufferExample4{  </a:t>
            </a:r>
          </a:p>
          <a:p>
            <a:pPr/>
            <a:r>
              <a:rPr lang="en-US" smtClean="0"/>
              <a:t>public static void main(String args[]){  </a:t>
            </a:r>
          </a:p>
          <a:p>
            <a:pPr/>
            <a:r>
              <a:rPr lang="en-US" err="1" smtClean="0"/>
              <a:t>StringBuffer sb=new StringBuffer("Hello");  </a:t>
            </a:r>
          </a:p>
          <a:p>
            <a:pPr/>
            <a:r>
              <a:rPr lang="en-US" err="1" smtClean="0"/>
              <a:t>sb.delete(1,3);  </a:t>
            </a:r>
          </a:p>
          <a:p>
            <a:pPr/>
            <a:r>
              <a:rPr lang="en-US" err="1" smtClean="0"/>
              <a:t>System.out.println(sb);//prints Hlo  </a:t>
            </a:r>
          </a:p>
          <a:p>
            <a:pPr/>
            <a:r>
              <a:rPr lang="en-US" smtClean="0"/>
              <a:t>}  </a:t>
            </a:r>
          </a:p>
          <a:p>
            <a:pPr/>
            <a:r>
              <a:rPr lang="en-US" smtClean="0"/>
              <a:t>}  </a:t>
            </a:r>
          </a:p>
        </p:txBody>
      </p:sp>
      <p:sp>
        <p:nvSpPr>
          <p:cNvPr id="4" name="Rectangle 3"/>
          <p:cNvSpPr/>
          <p:nvPr/>
        </p:nvSpPr>
        <p:spPr>
          <a:xfrm>
            <a:off x="148107" y="3623745"/>
            <a:ext cx="4572000" cy="313932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3) StringBuffer replace() method</a:t>
            </a:r>
          </a:p>
          <a:p>
            <a:pPr/>
            <a:r>
              <a:rPr lang="en-US"/>
              <a:t>The replace() method replaces the given string from the specified beginIndex and endIndex.</a:t>
            </a:r>
          </a:p>
          <a:p>
            <a:pPr/>
            <a:endParaRPr lang="en-US"/>
          </a:p>
          <a:p>
            <a:pPr/>
            <a:r>
              <a:rPr lang="en-US"/>
              <a:t>class StringBufferExample3{  </a:t>
            </a:r>
          </a:p>
          <a:p>
            <a:pPr/>
            <a:r>
              <a:rPr lang="en-US"/>
              <a:t>public static void main(String args[]){  </a:t>
            </a:r>
          </a:p>
          <a:p>
            <a:pPr/>
            <a:r>
              <a:rPr lang="en-US" err="1"/>
              <a:t>StringBuffer sb=new StringBuffer("Hello");  </a:t>
            </a:r>
          </a:p>
          <a:p>
            <a:pPr/>
            <a:r>
              <a:rPr lang="en-US" err="1"/>
              <a:t>sb.replace(1,3,"Java");  </a:t>
            </a:r>
          </a:p>
          <a:p>
            <a:pPr/>
            <a:r>
              <a:rPr lang="en-US" err="1"/>
              <a:t>System.out.println(sb);//prints HJavalo  </a:t>
            </a:r>
          </a:p>
          <a:p>
            <a:pPr/>
            <a:r>
              <a:rPr lang="en-US"/>
              <a:t>}  </a:t>
            </a:r>
          </a:p>
          <a:p>
            <a:pPr/>
            <a:r>
              <a:rPr lang="en-US"/>
              <a:t>} </a:t>
            </a:r>
          </a:p>
        </p:txBody>
      </p:sp>
      <p:sp>
        <p:nvSpPr>
          <p:cNvPr id="5" name="Rectangle 4"/>
          <p:cNvSpPr/>
          <p:nvPr/>
        </p:nvSpPr>
        <p:spPr>
          <a:xfrm>
            <a:off x="4572000" y="3443442"/>
            <a:ext cx="4572000" cy="313932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5) StringBuffer reverse() method</a:t>
            </a:r>
          </a:p>
          <a:p>
            <a:pPr/>
            <a:r>
              <a:rPr lang="en-US"/>
              <a:t>The reverse() method of StringBuilder class reverses the current string.</a:t>
            </a:r>
          </a:p>
          <a:p>
            <a:pPr/>
            <a:endParaRPr lang="en-US"/>
          </a:p>
          <a:p>
            <a:pPr/>
            <a:r>
              <a:rPr lang="en-US"/>
              <a:t>class StringBufferExample5{  </a:t>
            </a:r>
          </a:p>
          <a:p>
            <a:pPr/>
            <a:r>
              <a:rPr lang="en-US"/>
              <a:t>public static void main(String args[]){  </a:t>
            </a:r>
          </a:p>
          <a:p>
            <a:pPr/>
            <a:r>
              <a:rPr lang="en-US" err="1"/>
              <a:t>StringBuffer sb=new StringBuffer("Hello");  </a:t>
            </a:r>
          </a:p>
          <a:p>
            <a:pPr/>
            <a:r>
              <a:rPr lang="en-US" err="1"/>
              <a:t>sb.reverse();  </a:t>
            </a:r>
          </a:p>
          <a:p>
            <a:pPr/>
            <a:r>
              <a:rPr lang="en-US" err="1"/>
              <a:t>System.out.println(sb);//prints olleH  </a:t>
            </a:r>
          </a:p>
          <a:p>
            <a:pPr/>
            <a:r>
              <a:rPr lang="en-US"/>
              <a:t>}  </a:t>
            </a:r>
          </a:p>
          <a:p>
            <a:pPr/>
            <a:r>
              <a:rPr lang="en-US"/>
              <a:t>} </a:t>
            </a:r>
            <a:endParaRPr lang="en-US"/>
          </a:p>
        </p:txBody>
      </p:sp>
    </p:spTree>
    <p:extLst>
      <p:ext uri="{BB962C8B-B14F-4D97-AF65-F5344CB8AC3E}">
        <p14:creationId xmlns:p14="http://schemas.microsoft.com/office/powerpoint/2010/main" val="819551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3316" name="Picture 4" descr="StringBuffer class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1510" y="853005"/>
            <a:ext cx="5324475" cy="3781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3032" y="334852"/>
            <a:ext cx="4018208" cy="67710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itchFamily="2" charset="2"/>
              <a:buChar char="q"/>
            </a:pPr>
            <a:r>
              <a:rPr lang="en-US" sz="2000" b="1" err="1"/>
              <a:t>StringBuffer class in Java</a:t>
            </a:r>
          </a:p>
          <a:p>
            <a:pPr/>
            <a:r>
              <a:rPr lang="en-US"/>
              <a:t>In the above fig 1, we have created a string object with content “Hello”. We have already learned that once we create a string object with content, there is no chance to change its content because the string object is immutable. That means if we cannot change its content, the length of content “Hello” is fixed i.e. 5 and its capacity is also 5 because we cannot add new characters. Therefore, in the string, the terminology length and capacity both are the same. So, string never uses the terminology “capacity”.  </a:t>
            </a:r>
          </a:p>
          <a:p>
            <a:pPr/>
            <a:endParaRPr lang="en-US"/>
          </a:p>
          <a:p>
            <a:pPr/>
            <a:r>
              <a:rPr lang="en-US"/>
              <a:t>But in the case of StringBuffer, there is a small difference between length and capacity.</a:t>
            </a:r>
          </a:p>
          <a:p>
            <a:pPr/>
            <a:r>
              <a:rPr lang="en-US" b="1"/>
              <a:t>Capacity: </a:t>
            </a:r>
            <a:r>
              <a:rPr lang="en-US"/>
              <a:t>The total number of characters hold in the StringBuffer object is called capacity.</a:t>
            </a:r>
          </a:p>
          <a:p>
            <a:pPr/>
            <a:r>
              <a:rPr lang="en-US" b="1"/>
              <a:t>Length: </a:t>
            </a:r>
            <a:r>
              <a:rPr lang="en-US"/>
              <a:t>The number of characters already present in the StringBuffer object is called length.</a:t>
            </a:r>
          </a:p>
          <a:p>
            <a:pPr/>
            <a:endParaRPr lang="en-US"/>
          </a:p>
          <a:p>
            <a:pPr/>
            <a:endParaRPr lang="en-US"/>
          </a:p>
        </p:txBody>
      </p:sp>
    </p:spTree>
    <p:extLst>
      <p:ext uri="{BB962C8B-B14F-4D97-AF65-F5344CB8AC3E}">
        <p14:creationId xmlns:p14="http://schemas.microsoft.com/office/powerpoint/2010/main" val="326673980"/>
      </p:ext>
    </p:extLst>
  </p:cSld>
  <p:clrMapOvr>
    <a:masterClrMapping/>
  </p:clrMapOvr>
  <p:transition/>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54548" y="1038263"/>
            <a:ext cx="8654603"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endParaRPr lang="en-US"/>
          </a:p>
          <a:p>
            <a:pPr/>
            <a:r>
              <a:rPr lang="en-US"/>
              <a:t>Real-time Example: </a:t>
            </a:r>
          </a:p>
          <a:p>
            <a:pPr/>
            <a:r>
              <a:rPr lang="en-US"/>
              <a:t>Assume that there is a classroom. In the classroom, the capacity of classroom is 100. i.e. the total number of students can sit in the classroom is 100. But currently, only 20 students are there. So, many seats are vacant. If the classroom is considered as StringBuffer, length is 20 and capacity is 100. We can add 80 more students in the classroom. That means we can add 80 characters more in the existing object. Hope you will have understood these terminologies clearly in the case of StringBuffer. Now let’s move to the main topic StringBuffer constructors. </a:t>
            </a:r>
          </a:p>
        </p:txBody>
      </p:sp>
      <p:sp>
        <p:nvSpPr>
          <p:cNvPr id="5" name="Rectangle 4"/>
          <p:cNvSpPr/>
          <p:nvPr/>
        </p:nvSpPr>
        <p:spPr>
          <a:xfrm>
            <a:off x="180306" y="296217"/>
            <a:ext cx="8834907"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In fig 2, we have created a StringBuffer object with the same content. So, in the case of StringBuffer, the length of the content “Hello” is also 5. But is it possible to add some more characters in the existing object or not? Yes, we can add characters in the existing object only because the capacity of StringBuffer is not full. So, here capacity is not 5. Let’s understand them with a real-time example.</a:t>
            </a:r>
          </a:p>
        </p:txBody>
      </p:sp>
      <p:sp>
        <p:nvSpPr>
          <p:cNvPr id="6" name="Rectangle 5"/>
          <p:cNvSpPr/>
          <p:nvPr/>
        </p:nvSpPr>
        <p:spPr>
          <a:xfrm>
            <a:off x="251141" y="3756116"/>
            <a:ext cx="4192073"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buFont typeface="Arial" pitchFamily="34" charset="0"/>
              <a:buChar char="•"/>
            </a:pPr>
            <a:r>
              <a:rPr lang="en-US" b="1"/>
              <a:t>Java StringBuffer class is used to create mutable (modifiable) string. The StringBuffer class in java is same as String class except it is mutable i.e. it can be changed.</a:t>
            </a:r>
          </a:p>
        </p:txBody>
      </p:sp>
      <p:sp>
        <p:nvSpPr>
          <p:cNvPr id="7" name="Rectangle 6"/>
          <p:cNvSpPr/>
          <p:nvPr/>
        </p:nvSpPr>
        <p:spPr>
          <a:xfrm>
            <a:off x="4295104" y="3765623"/>
            <a:ext cx="4572000" cy="2031325"/>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StringBufferExample{  </a:t>
            </a:r>
          </a:p>
          <a:p>
            <a:pPr/>
            <a:r>
              <a:rPr lang="en-US"/>
              <a:t>public static void main(String args[]){  </a:t>
            </a:r>
          </a:p>
          <a:p>
            <a:pPr/>
            <a:r>
              <a:rPr lang="en-US" err="1"/>
              <a:t>StringBuffer sb=new StringBuffer("Hello ");  </a:t>
            </a:r>
          </a:p>
          <a:p>
            <a:pPr/>
            <a:r>
              <a:rPr lang="en-US" err="1"/>
              <a:t>sb.append("Java");//now original string is changed  </a:t>
            </a:r>
          </a:p>
          <a:p>
            <a:pPr/>
            <a:r>
              <a:rPr lang="en-US" err="1"/>
              <a:t>System.out.println(sb);//prints Hello Java  </a:t>
            </a:r>
          </a:p>
          <a:p>
            <a:pPr/>
            <a:r>
              <a:rPr lang="en-US"/>
              <a:t>}  </a:t>
            </a:r>
          </a:p>
          <a:p>
            <a:pPr/>
            <a:r>
              <a:rPr lang="en-US"/>
              <a:t>} </a:t>
            </a:r>
          </a:p>
        </p:txBody>
      </p:sp>
      <p:sp>
        <p:nvSpPr>
          <p:cNvPr id="8" name="Rectangle 7"/>
          <p:cNvSpPr/>
          <p:nvPr/>
        </p:nvSpPr>
        <p:spPr>
          <a:xfrm>
            <a:off x="470079" y="5607504"/>
            <a:ext cx="4572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1) </a:t>
            </a:r>
            <a:r>
              <a:rPr lang="en-US" b="1" err="1"/>
              <a:t>StringBuffer append() method</a:t>
            </a:r>
          </a:p>
          <a:p>
            <a:pPr/>
            <a:r>
              <a:rPr lang="en-US"/>
              <a:t>The append() method concatenates the given argument with this string.</a:t>
            </a:r>
          </a:p>
        </p:txBody>
      </p:sp>
    </p:spTree>
    <p:extLst>
      <p:ext uri="{BB962C8B-B14F-4D97-AF65-F5344CB8AC3E}">
        <p14:creationId xmlns:p14="http://schemas.microsoft.com/office/powerpoint/2010/main" val="1625570100"/>
      </p:ext>
    </p:extLst>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48107" y="209194"/>
            <a:ext cx="4572000" cy="563231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smtClean="0"/>
              <a:t>6) StringBuffer capacity() method</a:t>
            </a:r>
          </a:p>
          <a:p>
            <a:pPr/>
            <a:r>
              <a:rPr lang="en-US" smtClean="0"/>
              <a:t>The capacity() method of StringBuffer class returns the current capacity of the buffer. The default capacity of the buffer is 16. If the number of character increases from its current capacity, it increases the capacity by (oldcapacity*2)+2. For example if your current capacity is 16, it will be (16*2)+2=34.</a:t>
            </a:r>
          </a:p>
          <a:p>
            <a:pPr/>
            <a:endParaRPr lang="en-US" smtClean="0"/>
          </a:p>
          <a:p>
            <a:pPr/>
            <a:r>
              <a:rPr lang="en-US" smtClean="0"/>
              <a:t>class StringBufferExample6{  </a:t>
            </a:r>
          </a:p>
          <a:p>
            <a:pPr/>
            <a:r>
              <a:rPr lang="en-US" smtClean="0"/>
              <a:t>public static void main(String args[]){  </a:t>
            </a:r>
          </a:p>
          <a:p>
            <a:pPr/>
            <a:r>
              <a:rPr lang="en-US" err="1" smtClean="0"/>
              <a:t>StringBuffer sb=new StringBuffer();  </a:t>
            </a:r>
          </a:p>
          <a:p>
            <a:pPr/>
            <a:r>
              <a:rPr lang="en-US" err="1" smtClean="0"/>
              <a:t>System.out.println(sb.capacity());//default 16  </a:t>
            </a:r>
          </a:p>
          <a:p>
            <a:pPr/>
            <a:r>
              <a:rPr lang="en-US" err="1" smtClean="0"/>
              <a:t>sb.append("Hello");  </a:t>
            </a:r>
          </a:p>
          <a:p>
            <a:pPr/>
            <a:r>
              <a:rPr lang="en-US" err="1" smtClean="0"/>
              <a:t>System.out.println(sb.capacity());//now 16  </a:t>
            </a:r>
          </a:p>
          <a:p>
            <a:pPr/>
            <a:r>
              <a:rPr lang="en-US" err="1" smtClean="0"/>
              <a:t>sb.append("java is my favourite language");  </a:t>
            </a:r>
          </a:p>
          <a:p>
            <a:pPr/>
            <a:r>
              <a:rPr lang="en-US" err="1" smtClean="0"/>
              <a:t>System.out.println(sb.capacity());//now (16*2)+2=34 i.e (oldcapacity*2)+2  </a:t>
            </a:r>
          </a:p>
          <a:p>
            <a:pPr/>
            <a:r>
              <a:rPr lang="en-US" smtClean="0"/>
              <a:t>}  </a:t>
            </a:r>
          </a:p>
          <a:p>
            <a:pPr/>
            <a:r>
              <a:rPr lang="en-US" smtClean="0"/>
              <a:t>}  </a:t>
            </a:r>
          </a:p>
        </p:txBody>
      </p:sp>
      <p:sp>
        <p:nvSpPr>
          <p:cNvPr id="5" name="Rectangle 4"/>
          <p:cNvSpPr/>
          <p:nvPr/>
        </p:nvSpPr>
        <p:spPr>
          <a:xfrm>
            <a:off x="4572000" y="261740"/>
            <a:ext cx="4572000" cy="646330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smtClean="0"/>
              <a:t>7) StringBuffer ensureCapacity() method</a:t>
            </a:r>
          </a:p>
          <a:p>
            <a:pPr/>
            <a:r>
              <a:rPr lang="en-US" smtClean="0"/>
              <a:t>The ensureCapacity() method of StringBuffer class ensures that the given capacity is the minimum to the current capacity. If it is greater than the current capacity, it increases the capacity by (oldcapacity*2)+2. For example if your current capacity is 16, it will be (16*2)+2=34.</a:t>
            </a:r>
          </a:p>
          <a:p>
            <a:pPr/>
            <a:endParaRPr lang="en-US" smtClean="0"/>
          </a:p>
          <a:p>
            <a:pPr/>
            <a:r>
              <a:rPr lang="en-US" smtClean="0"/>
              <a:t>class StringBufferExample7{  </a:t>
            </a:r>
          </a:p>
          <a:p>
            <a:pPr/>
            <a:r>
              <a:rPr lang="en-US" smtClean="0"/>
              <a:t>public static void main(String args[]){  </a:t>
            </a:r>
          </a:p>
          <a:p>
            <a:pPr/>
            <a:r>
              <a:rPr lang="en-US" err="1" smtClean="0"/>
              <a:t>StringBuffer sb=new StringBuffer();  </a:t>
            </a:r>
          </a:p>
          <a:p>
            <a:pPr/>
            <a:r>
              <a:rPr lang="en-US" err="1" smtClean="0"/>
              <a:t>System.out.println(sb.capacity());//default 16  </a:t>
            </a:r>
          </a:p>
          <a:p>
            <a:pPr/>
            <a:r>
              <a:rPr lang="en-US" err="1" smtClean="0"/>
              <a:t>sb.append("Hello");  </a:t>
            </a:r>
          </a:p>
          <a:p>
            <a:pPr/>
            <a:r>
              <a:rPr lang="en-US" err="1" smtClean="0"/>
              <a:t>System.out.println(sb.capacity());//now 16  </a:t>
            </a:r>
          </a:p>
          <a:p>
            <a:pPr/>
            <a:r>
              <a:rPr lang="en-US" err="1" smtClean="0"/>
              <a:t>sb.append("java is my favourite language");  </a:t>
            </a:r>
          </a:p>
          <a:p>
            <a:pPr/>
            <a:r>
              <a:rPr lang="en-US" err="1" smtClean="0"/>
              <a:t>System.out.println(sb.capacity());//now (16*2)+2=34 i.e (oldcapacity*2)+2  </a:t>
            </a:r>
          </a:p>
          <a:p>
            <a:pPr/>
            <a:r>
              <a:rPr lang="en-US" err="1" smtClean="0"/>
              <a:t>sb.ensureCapacity(10);//now no change  </a:t>
            </a:r>
          </a:p>
          <a:p>
            <a:pPr/>
            <a:r>
              <a:rPr lang="en-US" err="1" smtClean="0"/>
              <a:t>System.out.println(sb.capacity());//now 34  </a:t>
            </a:r>
          </a:p>
          <a:p>
            <a:pPr/>
            <a:r>
              <a:rPr lang="en-US" err="1" smtClean="0"/>
              <a:t>sb.ensureCapacity(50);//now (34*2)+2  </a:t>
            </a:r>
          </a:p>
          <a:p>
            <a:pPr/>
            <a:r>
              <a:rPr lang="en-US" err="1" smtClean="0"/>
              <a:t>System.out.println(sb.capacity());//now 70  </a:t>
            </a:r>
          </a:p>
          <a:p>
            <a:pPr/>
            <a:r>
              <a:rPr lang="en-US" smtClean="0"/>
              <a:t>}  </a:t>
            </a:r>
          </a:p>
          <a:p>
            <a:pPr/>
            <a:r>
              <a:rPr lang="en-US" smtClean="0"/>
              <a:t>} </a:t>
            </a:r>
            <a:endParaRPr lang="en-US"/>
          </a:p>
        </p:txBody>
      </p:sp>
    </p:spTree>
    <p:extLst>
      <p:ext uri="{BB962C8B-B14F-4D97-AF65-F5344CB8AC3E}">
        <p14:creationId xmlns:p14="http://schemas.microsoft.com/office/powerpoint/2010/main" val="15533822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622977"/>
            <a:ext cx="8911687" cy="405723"/>
          </a:xfrm>
        </p:spPr>
        <p:txBody>
          <a:bodyPr>
            <a:normAutofit/>
          </a:bodyPr>
          <a:lstStyle>
            <a:defPPr/>
          </a:lstStyle>
          <a:p>
            <a:r>
              <a:rPr lang="en-US" sz="1800" b="1"/>
              <a:t>First JAVA Program</a:t>
            </a:r>
            <a:endParaRPr lang="en-US" sz="1800"/>
          </a:p>
        </p:txBody>
      </p:sp>
      <p:sp>
        <p:nvSpPr>
          <p:cNvPr id="5" name="Text Box 1028"/>
          <p:cNvSpPr txBox="1">
            <a:spLocks noChangeArrowheads="1"/>
          </p:cNvSpPr>
          <p:nvPr/>
        </p:nvSpPr>
        <p:spPr bwMode="auto">
          <a:xfrm>
            <a:off x="2351335" y="2368734"/>
            <a:ext cx="8153400" cy="1625600"/>
          </a:xfrm>
          <a:prstGeom prst="rect">
            <a:avLst/>
          </a:prstGeom>
          <a:noFill/>
          <a:ln w="9525">
            <a:solidFill>
              <a:schemeClr val="tx1"/>
            </a:solidFill>
            <a:miter lim="800000"/>
          </a:ln>
          <a:effec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ltLang="he-IL" sz="2000" b="1">
                <a:solidFill>
                  <a:prstClr val="black"/>
                </a:solidFill>
                <a:latin typeface="Courier New" pitchFamily="49" charset="0"/>
              </a:rPr>
              <a:t>class Hello {</a:t>
            </a:r>
          </a:p>
          <a:p>
            <a:pPr/>
            <a:r>
              <a:rPr lang="en-US" altLang="he-IL" sz="2000" b="1">
                <a:solidFill>
                  <a:prstClr val="black"/>
                </a:solidFill>
                <a:latin typeface="Courier New" pitchFamily="49" charset="0"/>
              </a:rPr>
              <a:t>	public static void main(String[] args) {</a:t>
            </a:r>
          </a:p>
          <a:p>
            <a:pPr/>
            <a:r>
              <a:rPr lang="en-US" altLang="he-IL" sz="2000" b="1">
                <a:solidFill>
                  <a:prstClr val="black"/>
                </a:solidFill>
                <a:latin typeface="Courier New" pitchFamily="49" charset="0"/>
              </a:rPr>
              <a:t>		System.out.println(“Hello World !!!”); 	}</a:t>
            </a:r>
          </a:p>
          <a:p>
            <a:pPr/>
            <a:r>
              <a:rPr lang="en-US" altLang="he-IL" sz="2000" b="1">
                <a:solidFill>
                  <a:prstClr val="black"/>
                </a:solidFill>
                <a:latin typeface="Courier New" pitchFamily="49" charset="0"/>
              </a:rPr>
              <a:t>}</a:t>
            </a:r>
          </a:p>
        </p:txBody>
      </p:sp>
      <p:sp>
        <p:nvSpPr>
          <p:cNvPr id="6" name="Text Box 1029"/>
          <p:cNvSpPr txBox="1">
            <a:spLocks noChangeArrowheads="1"/>
          </p:cNvSpPr>
          <p:nvPr/>
        </p:nvSpPr>
        <p:spPr bwMode="auto">
          <a:xfrm>
            <a:off x="2335460" y="1876609"/>
            <a:ext cx="1443038" cy="457200"/>
          </a:xfrm>
          <a:prstGeom prst="rect">
            <a:avLst/>
          </a:prstGeom>
          <a:noFill/>
          <a:ln w="9525">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ltLang="he-IL">
                <a:solidFill>
                  <a:prstClr val="black"/>
                </a:solidFill>
              </a:rPr>
              <a:t>Hello.java</a:t>
            </a:r>
          </a:p>
        </p:txBody>
      </p:sp>
      <p:sp>
        <p:nvSpPr>
          <p:cNvPr id="7" name="Text Box 1030"/>
          <p:cNvSpPr txBox="1">
            <a:spLocks noChangeArrowheads="1"/>
          </p:cNvSpPr>
          <p:nvPr/>
        </p:nvSpPr>
        <p:spPr bwMode="auto">
          <a:xfrm>
            <a:off x="2335460" y="4619809"/>
            <a:ext cx="2606675" cy="1187450"/>
          </a:xfrm>
          <a:prstGeom prst="rect">
            <a:avLst/>
          </a:prstGeom>
          <a:noFill/>
          <a:ln w="9525">
            <a:noFill/>
            <a:miter lim="800000"/>
          </a:ln>
          <a:effec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ltLang="he-IL">
                <a:solidFill>
                  <a:prstClr val="black"/>
                </a:solidFill>
              </a:rPr>
              <a:t>C:\javac Hello.java</a:t>
            </a:r>
          </a:p>
          <a:p>
            <a:pPr/>
            <a:endParaRPr lang="en-US" altLang="he-IL">
              <a:solidFill>
                <a:prstClr val="black"/>
              </a:solidFill>
            </a:endParaRPr>
          </a:p>
          <a:p>
            <a:pPr/>
            <a:r>
              <a:rPr lang="en-US" altLang="he-IL">
                <a:solidFill>
                  <a:prstClr val="black"/>
                </a:solidFill>
              </a:rPr>
              <a:t>C:\java Hello</a:t>
            </a:r>
          </a:p>
        </p:txBody>
      </p:sp>
      <p:sp>
        <p:nvSpPr>
          <p:cNvPr id="8" name="Text Box 1031"/>
          <p:cNvSpPr txBox="1">
            <a:spLocks noChangeArrowheads="1"/>
          </p:cNvSpPr>
          <p:nvPr/>
        </p:nvSpPr>
        <p:spPr bwMode="auto">
          <a:xfrm>
            <a:off x="5856535" y="4578534"/>
            <a:ext cx="4387850" cy="1187450"/>
          </a:xfrm>
          <a:prstGeom prst="rect">
            <a:avLst/>
          </a:prstGeom>
          <a:noFill/>
          <a:ln w="9525">
            <a:noFill/>
            <a:miter lim="800000"/>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i="1">
                <a:solidFill>
                  <a:prstClr val="black"/>
                </a:solidFill>
              </a:rPr>
              <a:t>( </a:t>
            </a:r>
            <a:r>
              <a:rPr lang="en-US" altLang="he-IL" i="1">
                <a:solidFill>
                  <a:prstClr val="black"/>
                </a:solidFill>
              </a:rPr>
              <a:t>compilation creates Hello.class )</a:t>
            </a:r>
          </a:p>
          <a:p>
            <a:pPr algn="r"/>
            <a:endParaRPr lang="en-US" altLang="he-IL" i="1">
              <a:solidFill>
                <a:prstClr val="black"/>
              </a:solidFill>
            </a:endParaRPr>
          </a:p>
          <a:p>
            <a:pPr algn="r"/>
            <a:r>
              <a:rPr lang="en-US" altLang="he-IL" i="1">
                <a:solidFill>
                  <a:prstClr val="black"/>
                </a:solidFill>
              </a:rPr>
              <a:t>(Execution on the local JVM)</a:t>
            </a: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1993931473"/>
      </p:ext>
    </p:extLst>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4338" name="Picture 2" descr="String vs StringBuffe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1217" y="672920"/>
            <a:ext cx="7740203" cy="525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32253"/>
      </p:ext>
    </p:extLst>
  </p:cSld>
  <p:clrMapOvr>
    <a:masterClrMapping/>
  </p:clrMapOvr>
  <p:transition/>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457200" y="466195"/>
            <a:ext cx="7914067" cy="52629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200" b="1">
                <a:solidFill>
                  <a:srgbClr val="000000"/>
                </a:solidFill>
                <a:latin typeface="Arial" pitchFamily="34" charset="0"/>
              </a:rPr>
              <a:t>Assignments: </a:t>
            </a:r>
            <a:endParaRPr lang="en-US" sz="1200" b="1" smtClean="0">
              <a:solidFill>
                <a:srgbClr val="000000"/>
              </a:solidFill>
              <a:latin typeface="Arial" pitchFamily="34" charset="0"/>
            </a:endParaRPr>
          </a:p>
          <a:p>
            <a:pPr/>
            <a:endParaRPr lang="en-US" sz="1200">
              <a:solidFill>
                <a:srgbClr val="000000"/>
              </a:solidFill>
              <a:latin typeface="Arial" pitchFamily="34" charset="0"/>
            </a:endParaRPr>
          </a:p>
          <a:p>
            <a:pPr marL="228600" indent="-228600">
              <a:buAutoNum type="arabicPeriod"/>
            </a:pPr>
            <a:r>
              <a:rPr lang="en-US" sz="1200" smtClean="0">
                <a:solidFill>
                  <a:srgbClr val="000000"/>
                </a:solidFill>
                <a:latin typeface="Arial" pitchFamily="34" charset="0"/>
              </a:rPr>
              <a:t>Write </a:t>
            </a:r>
            <a:r>
              <a:rPr lang="en-US" sz="1200">
                <a:solidFill>
                  <a:srgbClr val="000000"/>
                </a:solidFill>
                <a:latin typeface="Arial" pitchFamily="34" charset="0"/>
              </a:rPr>
              <a:t>a Java program for calculating Factorial. Number should be taken through user input (Using </a:t>
            </a:r>
            <a:r>
              <a:rPr lang="en-US" sz="1200" smtClean="0">
                <a:solidFill>
                  <a:srgbClr val="000000"/>
                </a:solidFill>
                <a:latin typeface="Arial" pitchFamily="34" charset="0"/>
              </a:rPr>
              <a:t>Scanner</a:t>
            </a:r>
          </a:p>
          <a:p>
            <a:pPr marL="228600" indent="-228600">
              <a:buAutoNum type="arabicPeriod"/>
            </a:pPr>
            <a:r>
              <a:rPr lang="en-US" sz="1200" b="1" smtClean="0">
                <a:solidFill>
                  <a:srgbClr val="000000"/>
                </a:solidFill>
                <a:latin typeface="Arial" pitchFamily="34" charset="0"/>
              </a:rPr>
              <a:t> </a:t>
            </a:r>
            <a:r>
              <a:rPr lang="en-US" sz="1200">
                <a:solidFill>
                  <a:srgbClr val="000000"/>
                </a:solidFill>
                <a:latin typeface="Arial" pitchFamily="34" charset="0"/>
              </a:rPr>
              <a:t>Design a palindrome class that will input a string from console and check whether the string is palindrome or not. </a:t>
            </a:r>
          </a:p>
          <a:p>
            <a:pPr/>
            <a:r>
              <a:rPr lang="en-US" sz="1200" b="1">
                <a:solidFill>
                  <a:srgbClr val="000000"/>
                </a:solidFill>
                <a:latin typeface="Arial" pitchFamily="34" charset="0"/>
              </a:rPr>
              <a:t>3. </a:t>
            </a:r>
            <a:r>
              <a:rPr lang="en-US" sz="1200">
                <a:solidFill>
                  <a:srgbClr val="000000"/>
                </a:solidFill>
                <a:latin typeface="Arial" pitchFamily="34" charset="0"/>
              </a:rPr>
              <a:t>Write a Java program to merge two strings. </a:t>
            </a:r>
          </a:p>
          <a:p>
            <a:pPr/>
            <a:r>
              <a:rPr lang="en-US" sz="1200" b="1">
                <a:solidFill>
                  <a:srgbClr val="000000"/>
                </a:solidFill>
                <a:latin typeface="Arial" pitchFamily="34" charset="0"/>
              </a:rPr>
              <a:t>4. </a:t>
            </a:r>
            <a:r>
              <a:rPr lang="en-US" sz="1200">
                <a:solidFill>
                  <a:srgbClr val="000000"/>
                </a:solidFill>
                <a:latin typeface="Arial" pitchFamily="34" charset="0"/>
              </a:rPr>
              <a:t>Write a Java program for reverse a string. (String will be taken as user input through console). </a:t>
            </a:r>
          </a:p>
          <a:p>
            <a:pPr/>
            <a:endParaRPr lang="en-US" sz="1200">
              <a:solidFill>
                <a:srgbClr val="000000"/>
              </a:solidFill>
              <a:latin typeface="Arial" pitchFamily="34" charset="0"/>
            </a:endParaRPr>
          </a:p>
          <a:p>
            <a:pPr/>
            <a:r>
              <a:rPr lang="en-US" sz="1200" b="1">
                <a:solidFill>
                  <a:srgbClr val="000000"/>
                </a:solidFill>
                <a:latin typeface="Arial" pitchFamily="34" charset="0"/>
              </a:rPr>
              <a:t>5</a:t>
            </a:r>
            <a:r>
              <a:rPr lang="en-US" sz="1200">
                <a:solidFill>
                  <a:srgbClr val="000000"/>
                </a:solidFill>
                <a:latin typeface="Arial" pitchFamily="34" charset="0"/>
              </a:rPr>
              <a:t>. Write a Java Program to Concatenate Two Strings. </a:t>
            </a:r>
          </a:p>
          <a:p>
            <a:pPr/>
            <a:r>
              <a:rPr lang="en-US" sz="1200" b="1">
                <a:solidFill>
                  <a:srgbClr val="000000"/>
                </a:solidFill>
                <a:latin typeface="Arial" pitchFamily="34" charset="0"/>
              </a:rPr>
              <a:t>6</a:t>
            </a:r>
            <a:r>
              <a:rPr lang="en-US" sz="1200">
                <a:solidFill>
                  <a:srgbClr val="000000"/>
                </a:solidFill>
                <a:latin typeface="Arial" pitchFamily="34" charset="0"/>
              </a:rPr>
              <a:t>. Write a Java Program to check if a Given String is getChar from Specific Index. </a:t>
            </a:r>
          </a:p>
          <a:p>
            <a:pPr/>
            <a:r>
              <a:rPr lang="en-US" sz="1200" b="1">
                <a:solidFill>
                  <a:srgbClr val="000000"/>
                </a:solidFill>
                <a:latin typeface="Arial" pitchFamily="34" charset="0"/>
              </a:rPr>
              <a:t>7. </a:t>
            </a:r>
            <a:r>
              <a:rPr lang="en-US" sz="1200">
                <a:solidFill>
                  <a:srgbClr val="000000"/>
                </a:solidFill>
                <a:latin typeface="Arial" pitchFamily="34" charset="0"/>
              </a:rPr>
              <a:t>Write a Java Program to Find the Length of the String. </a:t>
            </a:r>
          </a:p>
          <a:p>
            <a:pPr/>
            <a:r>
              <a:rPr lang="en-US" sz="1200" b="1">
                <a:solidFill>
                  <a:srgbClr val="000000"/>
                </a:solidFill>
                <a:latin typeface="Arial" pitchFamily="34" charset="0"/>
              </a:rPr>
              <a:t>8. </a:t>
            </a:r>
            <a:r>
              <a:rPr lang="en-US" sz="1200">
                <a:solidFill>
                  <a:srgbClr val="000000"/>
                </a:solidFill>
                <a:latin typeface="Arial" pitchFamily="34" charset="0"/>
              </a:rPr>
              <a:t>Write a Java Program to Find All Possible Subsets of given Length in String. </a:t>
            </a:r>
          </a:p>
          <a:p>
            <a:pPr/>
            <a:r>
              <a:rPr lang="en-US" sz="1200" b="1">
                <a:solidFill>
                  <a:srgbClr val="000000"/>
                </a:solidFill>
                <a:latin typeface="Arial" pitchFamily="34" charset="0"/>
              </a:rPr>
              <a:t>9. </a:t>
            </a:r>
            <a:r>
              <a:rPr lang="en-US" sz="1200">
                <a:solidFill>
                  <a:srgbClr val="000000"/>
                </a:solidFill>
                <a:latin typeface="Arial" pitchFamily="34" charset="0"/>
              </a:rPr>
              <a:t>Write a Java Program to Remove the White Spaces from a String. </a:t>
            </a:r>
          </a:p>
          <a:p>
            <a:pPr/>
            <a:r>
              <a:rPr lang="en-US" sz="1200" b="1">
                <a:solidFill>
                  <a:srgbClr val="000000"/>
                </a:solidFill>
                <a:latin typeface="Arial" pitchFamily="34" charset="0"/>
              </a:rPr>
              <a:t>10. </a:t>
            </a:r>
            <a:r>
              <a:rPr lang="en-US" sz="1200">
                <a:solidFill>
                  <a:srgbClr val="000000"/>
                </a:solidFill>
                <a:latin typeface="Arial" pitchFamily="34" charset="0"/>
              </a:rPr>
              <a:t>Write a Java Program to Compare two Strings. </a:t>
            </a:r>
          </a:p>
          <a:p>
            <a:pPr/>
            <a:r>
              <a:rPr lang="en-US" sz="1200" b="1">
                <a:solidFill>
                  <a:srgbClr val="000000"/>
                </a:solidFill>
                <a:latin typeface="Arial" pitchFamily="34" charset="0"/>
              </a:rPr>
              <a:t>11. </a:t>
            </a:r>
            <a:r>
              <a:rPr lang="en-US" sz="1200">
                <a:solidFill>
                  <a:srgbClr val="000000"/>
                </a:solidFill>
                <a:latin typeface="Arial" pitchFamily="34" charset="0"/>
              </a:rPr>
              <a:t>Write a Java Program to Compare Performance of Two Strings. </a:t>
            </a:r>
          </a:p>
          <a:p>
            <a:pPr/>
            <a:r>
              <a:rPr lang="en-US" sz="1200" b="1">
                <a:solidFill>
                  <a:srgbClr val="000000"/>
                </a:solidFill>
                <a:latin typeface="Arial" pitchFamily="34" charset="0"/>
              </a:rPr>
              <a:t>12. </a:t>
            </a:r>
            <a:r>
              <a:rPr lang="en-US" sz="1200">
                <a:solidFill>
                  <a:srgbClr val="000000"/>
                </a:solidFill>
                <a:latin typeface="Arial" pitchFamily="34" charset="0"/>
              </a:rPr>
              <a:t>Write a Java Program to Use Equals Method In a String Class. </a:t>
            </a:r>
          </a:p>
          <a:p>
            <a:pPr/>
            <a:r>
              <a:rPr lang="en-US" sz="1200" b="1">
                <a:solidFill>
                  <a:srgbClr val="000000"/>
                </a:solidFill>
                <a:latin typeface="Arial" pitchFamily="34" charset="0"/>
              </a:rPr>
              <a:t>13</a:t>
            </a:r>
            <a:r>
              <a:rPr lang="en-US" sz="1200">
                <a:solidFill>
                  <a:srgbClr val="000000"/>
                </a:solidFill>
                <a:latin typeface="Arial" pitchFamily="34" charset="0"/>
              </a:rPr>
              <a:t>. Write a Java Program to Use EqualsIgnoreCase Method In a String Class. </a:t>
            </a:r>
          </a:p>
          <a:p>
            <a:pPr/>
            <a:r>
              <a:rPr lang="en-US" sz="1200" b="1">
                <a:solidFill>
                  <a:srgbClr val="000000"/>
                </a:solidFill>
                <a:latin typeface="Arial" pitchFamily="34" charset="0"/>
              </a:rPr>
              <a:t>14. </a:t>
            </a:r>
            <a:r>
              <a:rPr lang="en-US" sz="1200">
                <a:solidFill>
                  <a:srgbClr val="000000"/>
                </a:solidFill>
                <a:latin typeface="Arial" pitchFamily="34" charset="0"/>
              </a:rPr>
              <a:t>Write a Java Program to Use compareTo Method In a String Class. </a:t>
            </a:r>
          </a:p>
          <a:p>
            <a:pPr/>
            <a:r>
              <a:rPr lang="en-US" sz="1200" b="1">
                <a:solidFill>
                  <a:srgbClr val="000000"/>
                </a:solidFill>
                <a:latin typeface="Arial" pitchFamily="34" charset="0"/>
              </a:rPr>
              <a:t>15</a:t>
            </a:r>
            <a:r>
              <a:rPr lang="en-US" sz="1200">
                <a:solidFill>
                  <a:srgbClr val="000000"/>
                </a:solidFill>
                <a:latin typeface="Arial" pitchFamily="34" charset="0"/>
              </a:rPr>
              <a:t>. With a Java Program to Use compareToIgnoreCase Method In a String Class. </a:t>
            </a:r>
          </a:p>
          <a:p>
            <a:pPr/>
            <a:r>
              <a:rPr lang="en-US" sz="1200" b="1">
                <a:solidFill>
                  <a:srgbClr val="000000"/>
                </a:solidFill>
                <a:latin typeface="Arial" pitchFamily="34" charset="0"/>
              </a:rPr>
              <a:t>16. </a:t>
            </a:r>
            <a:r>
              <a:rPr lang="en-US" sz="1200">
                <a:solidFill>
                  <a:srgbClr val="000000"/>
                </a:solidFill>
                <a:latin typeface="Arial" pitchFamily="34" charset="0"/>
              </a:rPr>
              <a:t>Write a Java Program to Replace Character or String. </a:t>
            </a:r>
          </a:p>
          <a:p>
            <a:pPr/>
            <a:r>
              <a:rPr lang="en-US" sz="1200" b="1">
                <a:solidFill>
                  <a:srgbClr val="000000"/>
                </a:solidFill>
                <a:latin typeface="Arial" pitchFamily="34" charset="0"/>
              </a:rPr>
              <a:t>17. </a:t>
            </a:r>
            <a:r>
              <a:rPr lang="en-US" sz="1200">
                <a:solidFill>
                  <a:srgbClr val="000000"/>
                </a:solidFill>
                <a:latin typeface="Arial" pitchFamily="34" charset="0"/>
              </a:rPr>
              <a:t>Write a Java Program to Search Last Occurance of a Substring Inside a Substring. </a:t>
            </a:r>
          </a:p>
          <a:p>
            <a:pPr/>
            <a:r>
              <a:rPr lang="en-US" sz="1200" b="1">
                <a:solidFill>
                  <a:srgbClr val="000000"/>
                </a:solidFill>
                <a:latin typeface="Arial" pitchFamily="34" charset="0"/>
              </a:rPr>
              <a:t>18. </a:t>
            </a:r>
            <a:r>
              <a:rPr lang="en-US" sz="1200">
                <a:solidFill>
                  <a:srgbClr val="000000"/>
                </a:solidFill>
                <a:latin typeface="Arial" pitchFamily="34" charset="0"/>
              </a:rPr>
              <a:t>Write a Java Program to Remove a Particular Character from a String. </a:t>
            </a:r>
          </a:p>
          <a:p>
            <a:pPr/>
            <a:r>
              <a:rPr lang="en-US" sz="1200" b="1">
                <a:solidFill>
                  <a:srgbClr val="000000"/>
                </a:solidFill>
                <a:latin typeface="Arial" pitchFamily="34" charset="0"/>
              </a:rPr>
              <a:t>19. </a:t>
            </a:r>
            <a:r>
              <a:rPr lang="en-US" sz="1200">
                <a:solidFill>
                  <a:srgbClr val="000000"/>
                </a:solidFill>
                <a:latin typeface="Arial" pitchFamily="34" charset="0"/>
              </a:rPr>
              <a:t>Write a Java Program to Replace a Substring Inside a String by Another One. </a:t>
            </a:r>
          </a:p>
          <a:p>
            <a:pPr/>
            <a:r>
              <a:rPr lang="en-US" sz="1200" b="1">
                <a:solidFill>
                  <a:srgbClr val="000000"/>
                </a:solidFill>
                <a:latin typeface="Arial" pitchFamily="34" charset="0"/>
              </a:rPr>
              <a:t>20. </a:t>
            </a:r>
            <a:r>
              <a:rPr lang="en-US" sz="1200">
                <a:solidFill>
                  <a:srgbClr val="000000"/>
                </a:solidFill>
                <a:latin typeface="Arial" pitchFamily="34" charset="0"/>
              </a:rPr>
              <a:t>Write a Java Program to Reverse a String. </a:t>
            </a:r>
          </a:p>
          <a:p>
            <a:pPr/>
            <a:r>
              <a:rPr lang="en-US" sz="1200" b="1">
                <a:solidFill>
                  <a:srgbClr val="000000"/>
                </a:solidFill>
                <a:latin typeface="Arial" pitchFamily="34" charset="0"/>
              </a:rPr>
              <a:t>21. </a:t>
            </a:r>
            <a:r>
              <a:rPr lang="en-US" sz="1200">
                <a:solidFill>
                  <a:srgbClr val="000000"/>
                </a:solidFill>
                <a:latin typeface="Arial" pitchFamily="34" charset="0"/>
              </a:rPr>
              <a:t>Write a Java Program to Search a Word Inside a String. </a:t>
            </a:r>
          </a:p>
          <a:p>
            <a:pPr/>
            <a:r>
              <a:rPr lang="en-US" sz="1200" b="1">
                <a:solidFill>
                  <a:srgbClr val="000000"/>
                </a:solidFill>
                <a:latin typeface="Arial" pitchFamily="34" charset="0"/>
              </a:rPr>
              <a:t>22. </a:t>
            </a:r>
            <a:r>
              <a:rPr lang="en-US" sz="1200">
                <a:solidFill>
                  <a:srgbClr val="000000"/>
                </a:solidFill>
                <a:latin typeface="Arial" pitchFamily="34" charset="0"/>
              </a:rPr>
              <a:t>Write a Java Program to Split a String into a Number of Substrings. </a:t>
            </a:r>
          </a:p>
          <a:p>
            <a:pPr/>
            <a:r>
              <a:rPr lang="en-US" sz="1200" b="1">
                <a:solidFill>
                  <a:srgbClr val="000000"/>
                </a:solidFill>
                <a:latin typeface="Arial" pitchFamily="34" charset="0"/>
              </a:rPr>
              <a:t>23. </a:t>
            </a:r>
            <a:r>
              <a:rPr lang="en-US" sz="1200">
                <a:solidFill>
                  <a:srgbClr val="000000"/>
                </a:solidFill>
                <a:latin typeface="Arial" pitchFamily="34" charset="0"/>
              </a:rPr>
              <a:t>Write a Java Program to Search a Particular Word in a String. </a:t>
            </a:r>
          </a:p>
          <a:p>
            <a:pPr/>
            <a:r>
              <a:rPr lang="en-US" sz="1200" b="1">
                <a:solidFill>
                  <a:srgbClr val="000000"/>
                </a:solidFill>
                <a:latin typeface="Arial" pitchFamily="34" charset="0"/>
              </a:rPr>
              <a:t>24. </a:t>
            </a:r>
            <a:r>
              <a:rPr lang="en-US" sz="1200">
                <a:solidFill>
                  <a:srgbClr val="000000"/>
                </a:solidFill>
                <a:latin typeface="Arial" pitchFamily="34" charset="0"/>
              </a:rPr>
              <a:t>Write a Java Program to Replace All Occurings of a String. </a:t>
            </a:r>
          </a:p>
        </p:txBody>
      </p:sp>
    </p:spTree>
    <p:extLst>
      <p:ext uri="{BB962C8B-B14F-4D97-AF65-F5344CB8AC3E}">
        <p14:creationId xmlns:p14="http://schemas.microsoft.com/office/powerpoint/2010/main" val="578569851"/>
      </p:ext>
    </p:extLst>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96214" y="367116"/>
            <a:ext cx="8525815"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200" b="1">
                <a:solidFill>
                  <a:srgbClr val="000000"/>
                </a:solidFill>
                <a:latin typeface="Arial" pitchFamily="34" charset="0"/>
              </a:rPr>
              <a:t>25. </a:t>
            </a:r>
            <a:r>
              <a:rPr lang="en-US" sz="1200">
                <a:solidFill>
                  <a:srgbClr val="000000"/>
                </a:solidFill>
                <a:latin typeface="Arial" pitchFamily="34" charset="0"/>
              </a:rPr>
              <a:t>Write a Java Program to Make First Character of Each Word in Uppercase. </a:t>
            </a:r>
          </a:p>
          <a:p>
            <a:pPr/>
            <a:r>
              <a:rPr lang="en-US" sz="1200" b="1">
                <a:solidFill>
                  <a:srgbClr val="000000"/>
                </a:solidFill>
                <a:latin typeface="Arial" pitchFamily="34" charset="0"/>
              </a:rPr>
              <a:t>26. </a:t>
            </a:r>
            <a:r>
              <a:rPr lang="en-US" sz="1200">
                <a:solidFill>
                  <a:srgbClr val="000000"/>
                </a:solidFill>
                <a:latin typeface="Arial" pitchFamily="34" charset="0"/>
              </a:rPr>
              <a:t>Write a Java Program to Delete All Repeated Words in String. </a:t>
            </a:r>
          </a:p>
          <a:p>
            <a:pPr/>
            <a:r>
              <a:rPr lang="en-US" sz="1200" b="1">
                <a:solidFill>
                  <a:srgbClr val="000000"/>
                </a:solidFill>
                <a:latin typeface="Arial" pitchFamily="34" charset="0"/>
              </a:rPr>
              <a:t>27. </a:t>
            </a:r>
            <a:r>
              <a:rPr lang="en-US" sz="1200">
                <a:solidFill>
                  <a:srgbClr val="000000"/>
                </a:solidFill>
                <a:latin typeface="Arial" pitchFamily="34" charset="0"/>
              </a:rPr>
              <a:t>Write a Java Program to Reverse the String Using Both Recursion and Iteration. </a:t>
            </a:r>
          </a:p>
          <a:p>
            <a:pPr/>
            <a:r>
              <a:rPr lang="en-US" sz="1200" b="1">
                <a:solidFill>
                  <a:srgbClr val="000000"/>
                </a:solidFill>
                <a:latin typeface="Arial" pitchFamily="34" charset="0"/>
              </a:rPr>
              <a:t>28. </a:t>
            </a:r>
            <a:r>
              <a:rPr lang="en-US" sz="1200">
                <a:solidFill>
                  <a:srgbClr val="000000"/>
                </a:solidFill>
                <a:latin typeface="Arial" pitchFamily="34" charset="0"/>
              </a:rPr>
              <a:t>Write a Java Program to Convert a String Totally into Upper Case. </a:t>
            </a:r>
          </a:p>
          <a:p>
            <a:pPr/>
            <a:r>
              <a:rPr lang="en-US" sz="1200" b="1">
                <a:solidFill>
                  <a:srgbClr val="000000"/>
                </a:solidFill>
                <a:latin typeface="Arial" pitchFamily="34" charset="0"/>
              </a:rPr>
              <a:t>29. </a:t>
            </a:r>
            <a:r>
              <a:rPr lang="en-US" sz="1200">
                <a:solidFill>
                  <a:srgbClr val="000000"/>
                </a:solidFill>
                <a:latin typeface="Arial" pitchFamily="34" charset="0"/>
              </a:rPr>
              <a:t>Write a Java Program to Remove all Characters in Second String which are Present in First String. </a:t>
            </a:r>
          </a:p>
          <a:p>
            <a:pPr/>
            <a:r>
              <a:rPr lang="en-US" sz="1200" b="1">
                <a:solidFill>
                  <a:srgbClr val="000000"/>
                </a:solidFill>
                <a:latin typeface="Arial" pitchFamily="34" charset="0"/>
              </a:rPr>
              <a:t>30. </a:t>
            </a:r>
            <a:r>
              <a:rPr lang="en-US" sz="1200">
                <a:solidFill>
                  <a:srgbClr val="000000"/>
                </a:solidFill>
                <a:latin typeface="Arial" pitchFamily="34" charset="0"/>
              </a:rPr>
              <a:t>Write a Java Program to Find the Consecutive Occurrence of any Vowel in a String. </a:t>
            </a:r>
          </a:p>
          <a:p>
            <a:pPr lvl="0"/>
            <a:r>
              <a:rPr lang="en-US" sz="1200" b="1" smtClean="0">
                <a:solidFill>
                  <a:srgbClr val="000000"/>
                </a:solidFill>
                <a:latin typeface="Arial" pitchFamily="34" charset="0"/>
              </a:rPr>
              <a:t>31</a:t>
            </a:r>
            <a:r>
              <a:rPr lang="en-US" sz="1200" b="1">
                <a:solidFill>
                  <a:srgbClr val="000000"/>
                </a:solidFill>
                <a:latin typeface="Arial" pitchFamily="34" charset="0"/>
              </a:rPr>
              <a:t>. </a:t>
            </a:r>
            <a:r>
              <a:rPr lang="en-US" sz="1200">
                <a:solidFill>
                  <a:srgbClr val="000000"/>
                </a:solidFill>
                <a:latin typeface="Arial" pitchFamily="34" charset="0"/>
              </a:rPr>
              <a:t>Write a Java Program to Find the Largest &amp; Smallest Word in a String. </a:t>
            </a:r>
          </a:p>
          <a:p>
            <a:pPr lvl="0"/>
            <a:r>
              <a:rPr lang="en-US" sz="1200" b="1">
                <a:solidFill>
                  <a:srgbClr val="000000"/>
                </a:solidFill>
                <a:latin typeface="Arial" pitchFamily="34" charset="0"/>
              </a:rPr>
              <a:t>32. </a:t>
            </a:r>
            <a:r>
              <a:rPr lang="en-US" sz="1200">
                <a:solidFill>
                  <a:srgbClr val="000000"/>
                </a:solidFill>
                <a:latin typeface="Arial" pitchFamily="34" charset="0"/>
              </a:rPr>
              <a:t>Write a Java Program to Find First and Last Occurrence of Given Character in a String. </a:t>
            </a:r>
          </a:p>
          <a:p>
            <a:pPr lvl="0"/>
            <a:r>
              <a:rPr lang="en-US" sz="1200" b="1">
                <a:solidFill>
                  <a:srgbClr val="000000"/>
                </a:solidFill>
                <a:latin typeface="Arial" pitchFamily="34" charset="0"/>
              </a:rPr>
              <a:t>33. </a:t>
            </a:r>
            <a:r>
              <a:rPr lang="en-US" sz="1200">
                <a:solidFill>
                  <a:srgbClr val="000000"/>
                </a:solidFill>
                <a:latin typeface="Arial" pitchFamily="34" charset="0"/>
              </a:rPr>
              <a:t>Write a Java Program to Display the Characters in Prime Position a Given String. </a:t>
            </a:r>
          </a:p>
          <a:p>
            <a:pPr lvl="0"/>
            <a:r>
              <a:rPr lang="en-US" sz="1200" b="1">
                <a:solidFill>
                  <a:srgbClr val="000000"/>
                </a:solidFill>
                <a:latin typeface="Arial" pitchFamily="34" charset="0"/>
              </a:rPr>
              <a:t>34. </a:t>
            </a:r>
            <a:r>
              <a:rPr lang="en-US" sz="1200">
                <a:solidFill>
                  <a:srgbClr val="000000"/>
                </a:solidFill>
                <a:latin typeface="Arial" pitchFamily="34" charset="0"/>
              </a:rPr>
              <a:t>Write a Java Program to Sort String Ignoring Whitespaces and Repeating Characters Only Once. </a:t>
            </a:r>
          </a:p>
          <a:p>
            <a:pPr lvl="0"/>
            <a:r>
              <a:rPr lang="en-US" sz="1200" b="1">
                <a:solidFill>
                  <a:srgbClr val="000000"/>
                </a:solidFill>
                <a:latin typeface="Arial" pitchFamily="34" charset="0"/>
              </a:rPr>
              <a:t>35. </a:t>
            </a:r>
            <a:r>
              <a:rPr lang="en-US" sz="1200">
                <a:solidFill>
                  <a:srgbClr val="000000"/>
                </a:solidFill>
                <a:latin typeface="Arial" pitchFamily="34" charset="0"/>
              </a:rPr>
              <a:t>Write a Java Program to Count Replace First Occurrence of a String. </a:t>
            </a:r>
          </a:p>
          <a:p>
            <a:pPr lvl="0"/>
            <a:r>
              <a:rPr lang="en-US" sz="1200" b="1">
                <a:solidFill>
                  <a:srgbClr val="000000"/>
                </a:solidFill>
                <a:latin typeface="Arial" pitchFamily="34" charset="0"/>
              </a:rPr>
              <a:t>36. </a:t>
            </a:r>
            <a:r>
              <a:rPr lang="en-US" sz="1200">
                <a:solidFill>
                  <a:srgbClr val="000000"/>
                </a:solidFill>
                <a:latin typeface="Arial" pitchFamily="34" charset="0"/>
              </a:rPr>
              <a:t>Write a Java Program to Know the Last Index of a Particular Word in a String. </a:t>
            </a:r>
          </a:p>
          <a:p>
            <a:pPr lvl="0"/>
            <a:r>
              <a:rPr lang="en-US" sz="1200" b="1">
                <a:solidFill>
                  <a:srgbClr val="000000"/>
                </a:solidFill>
                <a:latin typeface="Arial" pitchFamily="34" charset="0"/>
              </a:rPr>
              <a:t>37. </a:t>
            </a:r>
            <a:r>
              <a:rPr lang="en-US" sz="1200">
                <a:solidFill>
                  <a:srgbClr val="000000"/>
                </a:solidFill>
                <a:latin typeface="Arial" pitchFamily="34" charset="0"/>
              </a:rPr>
              <a:t>Write a Java Program to Access the Index of the Character or String. </a:t>
            </a:r>
          </a:p>
          <a:p>
            <a:pPr lvl="0"/>
            <a:r>
              <a:rPr lang="en-US" sz="1200" b="1">
                <a:solidFill>
                  <a:srgbClr val="000000"/>
                </a:solidFill>
                <a:latin typeface="Arial" pitchFamily="34" charset="0"/>
              </a:rPr>
              <a:t>38. </a:t>
            </a:r>
            <a:r>
              <a:rPr lang="en-US" sz="1200">
                <a:solidFill>
                  <a:srgbClr val="000000"/>
                </a:solidFill>
                <a:latin typeface="Arial" pitchFamily="34" charset="0"/>
              </a:rPr>
              <a:t>Write a Java Program to Access the Characters or the ASCII of the Character Available in the String. </a:t>
            </a:r>
          </a:p>
          <a:p>
            <a:pPr lvl="0"/>
            <a:r>
              <a:rPr lang="en-US" sz="1200" b="1">
                <a:solidFill>
                  <a:srgbClr val="000000"/>
                </a:solidFill>
                <a:latin typeface="Arial" pitchFamily="34" charset="0"/>
              </a:rPr>
              <a:t>39. </a:t>
            </a:r>
            <a:r>
              <a:rPr lang="en-US" sz="1200">
                <a:solidFill>
                  <a:srgbClr val="000000"/>
                </a:solidFill>
                <a:latin typeface="Arial" pitchFamily="34" charset="0"/>
              </a:rPr>
              <a:t>Write a Java Program to Display the Character and the Corresponding </a:t>
            </a:r>
            <a:r>
              <a:rPr lang="en-US" sz="1200" smtClean="0">
                <a:solidFill>
                  <a:srgbClr val="000000"/>
                </a:solidFill>
                <a:latin typeface="Arial" pitchFamily="34" charset="0"/>
              </a:rPr>
              <a:t>ASCII </a:t>
            </a:r>
            <a:r>
              <a:rPr lang="en-US" sz="1200">
                <a:solidFill>
                  <a:srgbClr val="000000"/>
                </a:solidFill>
                <a:latin typeface="Arial" pitchFamily="34" charset="0"/>
              </a:rPr>
              <a:t>Present in the String. </a:t>
            </a:r>
          </a:p>
          <a:p>
            <a:pPr lvl="0"/>
            <a:r>
              <a:rPr lang="en-US" sz="1200" b="1">
                <a:solidFill>
                  <a:srgbClr val="000000"/>
                </a:solidFill>
                <a:latin typeface="Arial" pitchFamily="34" charset="0"/>
              </a:rPr>
              <a:t>40. </a:t>
            </a:r>
            <a:r>
              <a:rPr lang="en-US" sz="1200">
                <a:solidFill>
                  <a:srgbClr val="000000"/>
                </a:solidFill>
                <a:latin typeface="Arial" pitchFamily="34" charset="0"/>
              </a:rPr>
              <a:t>Write a Java Program to Accept 2 String &amp; Check Whether all Characters in First String is Present in Second String &amp; Print. </a:t>
            </a:r>
          </a:p>
          <a:p>
            <a:pPr lvl="0"/>
            <a:r>
              <a:rPr lang="en-US" sz="1200" b="1">
                <a:solidFill>
                  <a:srgbClr val="000000"/>
                </a:solidFill>
                <a:latin typeface="Arial" pitchFamily="34" charset="0"/>
              </a:rPr>
              <a:t>41. </a:t>
            </a:r>
            <a:r>
              <a:rPr lang="en-US" sz="1200">
                <a:solidFill>
                  <a:srgbClr val="000000"/>
                </a:solidFill>
                <a:latin typeface="Arial" pitchFamily="34" charset="0"/>
              </a:rPr>
              <a:t>Write a Java Program to Check whether a Given Character is Present in a String, Find Frequency &amp; Position of Occurrence. </a:t>
            </a:r>
          </a:p>
          <a:p>
            <a:pPr lvl="0"/>
            <a:r>
              <a:rPr lang="en-US" sz="1200" b="1">
                <a:solidFill>
                  <a:srgbClr val="000000"/>
                </a:solidFill>
                <a:latin typeface="Arial" pitchFamily="34" charset="0"/>
              </a:rPr>
              <a:t>42. </a:t>
            </a:r>
            <a:r>
              <a:rPr lang="en-US" sz="1200">
                <a:solidFill>
                  <a:srgbClr val="000000"/>
                </a:solidFill>
                <a:latin typeface="Arial" pitchFamily="34" charset="0"/>
              </a:rPr>
              <a:t>Write a Java Program to Count the Number of Occurrence of Each Character Ignoring the Case of Alphabets &amp; Display them. </a:t>
            </a:r>
          </a:p>
          <a:p>
            <a:pPr lvl="0"/>
            <a:r>
              <a:rPr lang="en-US" sz="1200" b="1">
                <a:solidFill>
                  <a:srgbClr val="000000"/>
                </a:solidFill>
                <a:latin typeface="Arial" pitchFamily="34" charset="0"/>
              </a:rPr>
              <a:t>43. </a:t>
            </a:r>
            <a:r>
              <a:rPr lang="en-US" sz="1200">
                <a:solidFill>
                  <a:srgbClr val="000000"/>
                </a:solidFill>
                <a:latin typeface="Arial" pitchFamily="34" charset="0"/>
              </a:rPr>
              <a:t>Write a Java Program to Give Shortest Sequence of Character Insertions and Deletions that Turn One String Into the Other. </a:t>
            </a:r>
          </a:p>
          <a:p>
            <a:pPr lvl="0"/>
            <a:r>
              <a:rPr lang="en-US" sz="1200" b="1">
                <a:solidFill>
                  <a:srgbClr val="000000"/>
                </a:solidFill>
                <a:latin typeface="Arial" pitchFamily="34" charset="0"/>
              </a:rPr>
              <a:t>44. </a:t>
            </a:r>
            <a:r>
              <a:rPr lang="en-US" sz="1200">
                <a:solidFill>
                  <a:srgbClr val="000000"/>
                </a:solidFill>
                <a:latin typeface="Arial" pitchFamily="34" charset="0"/>
              </a:rPr>
              <a:t>Write a Java Program to Check Whether Date is in Proper Format or Not. </a:t>
            </a:r>
          </a:p>
          <a:p>
            <a:pPr lvl="0"/>
            <a:r>
              <a:rPr lang="en-US" sz="1200" b="1">
                <a:solidFill>
                  <a:srgbClr val="000000"/>
                </a:solidFill>
                <a:latin typeface="Arial" pitchFamily="34" charset="0"/>
              </a:rPr>
              <a:t>45. </a:t>
            </a:r>
            <a:r>
              <a:rPr lang="en-US" sz="1200">
                <a:solidFill>
                  <a:srgbClr val="000000"/>
                </a:solidFill>
                <a:latin typeface="Arial" pitchFamily="34" charset="0"/>
              </a:rPr>
              <a:t>Write a Java Program to Validate an Email Address Format. </a:t>
            </a:r>
          </a:p>
          <a:p>
            <a:pPr lvl="0"/>
            <a:r>
              <a:rPr lang="en-US" sz="1200" b="1">
                <a:solidFill>
                  <a:srgbClr val="000000"/>
                </a:solidFill>
                <a:latin typeface="Arial" pitchFamily="34" charset="0"/>
              </a:rPr>
              <a:t>46. </a:t>
            </a:r>
            <a:r>
              <a:rPr lang="en-US" sz="1200">
                <a:solidFill>
                  <a:srgbClr val="000000"/>
                </a:solidFill>
                <a:latin typeface="Arial" pitchFamily="34" charset="0"/>
              </a:rPr>
              <a:t>Write a Java Program to Store String Literals Using String Buffer. </a:t>
            </a:r>
          </a:p>
          <a:p>
            <a:pPr lvl="0"/>
            <a:r>
              <a:rPr lang="en-US" sz="1200" b="1">
                <a:solidFill>
                  <a:srgbClr val="000000"/>
                </a:solidFill>
                <a:latin typeface="Arial" pitchFamily="34" charset="0"/>
              </a:rPr>
              <a:t>47. </a:t>
            </a:r>
            <a:r>
              <a:rPr lang="en-US" sz="1200">
                <a:solidFill>
                  <a:srgbClr val="000000"/>
                </a:solidFill>
                <a:latin typeface="Arial" pitchFamily="34" charset="0"/>
              </a:rPr>
              <a:t>Write a Java Program to Verify a Class is StringBuffer Class Method. </a:t>
            </a:r>
          </a:p>
          <a:p>
            <a:pPr lvl="0"/>
            <a:r>
              <a:rPr lang="en-US" sz="1200" b="1">
                <a:solidFill>
                  <a:srgbClr val="000000"/>
                </a:solidFill>
                <a:latin typeface="Arial" pitchFamily="34" charset="0"/>
              </a:rPr>
              <a:t>48. </a:t>
            </a:r>
            <a:r>
              <a:rPr lang="en-US" sz="1200">
                <a:solidFill>
                  <a:srgbClr val="000000"/>
                </a:solidFill>
                <a:latin typeface="Arial" pitchFamily="34" charset="0"/>
              </a:rPr>
              <a:t>Write a Java Program to Ask the User His Name and Greets Him With His Name. </a:t>
            </a:r>
          </a:p>
          <a:p>
            <a:pPr lvl="0"/>
            <a:r>
              <a:rPr lang="en-US" sz="1200" b="1">
                <a:solidFill>
                  <a:srgbClr val="000000"/>
                </a:solidFill>
                <a:latin typeface="Arial" pitchFamily="34" charset="0"/>
              </a:rPr>
              <a:t>49. </a:t>
            </a:r>
            <a:r>
              <a:rPr lang="en-US" sz="1200">
                <a:solidFill>
                  <a:srgbClr val="000000"/>
                </a:solidFill>
                <a:latin typeface="Arial" pitchFamily="34" charset="0"/>
              </a:rPr>
              <a:t>Write a Java Program to Count a Group of Words in a String. </a:t>
            </a:r>
          </a:p>
          <a:p>
            <a:pPr lvl="0"/>
            <a:r>
              <a:rPr lang="en-US" sz="1200" b="1">
                <a:solidFill>
                  <a:srgbClr val="000000"/>
                </a:solidFill>
                <a:latin typeface="Arial" pitchFamily="34" charset="0"/>
              </a:rPr>
              <a:t>50. </a:t>
            </a:r>
            <a:r>
              <a:rPr lang="en-US" sz="1200">
                <a:solidFill>
                  <a:srgbClr val="000000"/>
                </a:solidFill>
                <a:latin typeface="Arial" pitchFamily="34" charset="0"/>
              </a:rPr>
              <a:t>Write a Java Program to Count Number of Words in a given Text or Sentence. </a:t>
            </a:r>
            <a:endParaRPr lang="en-US" sz="2000">
              <a:solidFill>
                <a:prstClr val="black"/>
              </a:solidFill>
            </a:endParaRPr>
          </a:p>
        </p:txBody>
      </p:sp>
    </p:spTree>
    <p:extLst>
      <p:ext uri="{BB962C8B-B14F-4D97-AF65-F5344CB8AC3E}">
        <p14:creationId xmlns:p14="http://schemas.microsoft.com/office/powerpoint/2010/main" val="3888363961"/>
      </p:ext>
    </p:extLst>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endParaRPr lang="en-US"/>
          </a:p>
        </p:txBody>
      </p:sp>
      <p:sp>
        <p:nvSpPr>
          <p:cNvPr id="3" name="Subtitle 2"/>
          <p:cNvSpPr>
            <a:spLocks noGrp="1"/>
          </p:cNvSpPr>
          <p:nvPr>
            <p:ph type="subTitle" idx="1"/>
          </p:nvPr>
        </p:nvSpPr>
        <p:spPr/>
        <p:txBody>
          <a:bodyPr/>
          <a:lstStyle>
            <a:defPPr/>
          </a:lstStyle>
          <a:p>
            <a:pPr/>
            <a:endParaRPr lang="en-US"/>
          </a:p>
        </p:txBody>
      </p:sp>
    </p:spTree>
    <p:extLst>
      <p:ext uri="{BB962C8B-B14F-4D97-AF65-F5344CB8AC3E}">
        <p14:creationId xmlns:p14="http://schemas.microsoft.com/office/powerpoint/2010/main" val="1508250656"/>
      </p:ext>
    </p:extLst>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4" name="AutoShape 2" descr="Exception Handling in Java | Exception Handler, Example - Scientech Eas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7" name="Rectangle 6"/>
          <p:cNvSpPr/>
          <p:nvPr/>
        </p:nvSpPr>
        <p:spPr>
          <a:xfrm>
            <a:off x="228600" y="1143000"/>
            <a:ext cx="11277600"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err="1">
                <a:solidFill>
                  <a:prstClr val="black"/>
                </a:solidFill>
              </a:rPr>
              <a:t>Realtime Example of Exception in Java</a:t>
            </a:r>
          </a:p>
          <a:p>
            <a:pPr/>
            <a:r>
              <a:rPr lang="en-US">
                <a:solidFill>
                  <a:prstClr val="black"/>
                </a:solidFill>
              </a:rPr>
              <a:t>1. Suppose you are watching a video on Youtube, suddenly, internet connectivity is disconnected or not working. In this case, you are not able to continue watching the video on Youtube. This interruption is nothing but an exception.</a:t>
            </a:r>
          </a:p>
        </p:txBody>
      </p:sp>
      <p:pic>
        <p:nvPicPr>
          <p:cNvPr id="8" name="Picture 7"/>
          <p:cNvPicPr>
            <a:picLocks noChangeAspect="1"/>
          </p:cNvPicPr>
          <p:nvPr/>
        </p:nvPicPr>
        <p:blipFill>
          <a:blip r:embed="rId2"/>
          <a:stretch>
            <a:fillRect/>
          </a:stretch>
        </p:blipFill>
        <p:spPr>
          <a:xfrm>
            <a:off x="5943600" y="2514600"/>
            <a:ext cx="6248400" cy="3810000"/>
          </a:xfrm>
          <a:prstGeom prst="rect">
            <a:avLst/>
          </a:prstGeom>
        </p:spPr>
      </p:pic>
      <p:sp>
        <p:nvSpPr>
          <p:cNvPr id="9" name="Rectangle 8"/>
          <p:cNvSpPr/>
          <p:nvPr/>
        </p:nvSpPr>
        <p:spPr>
          <a:xfrm>
            <a:off x="304800" y="2743200"/>
            <a:ext cx="52578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2. Suppose a person is traveling by car from Mumbai to Pune. After traveling mid-distance, the tire of his car is punctured. This unexpected or unwanted event is nothing but an exception.</a:t>
            </a:r>
          </a:p>
          <a:p>
            <a:pPr/>
            <a:endParaRPr lang="en-US">
              <a:solidFill>
                <a:prstClr val="black"/>
              </a:solidFill>
            </a:endParaRPr>
          </a:p>
          <a:p>
            <a:pPr/>
            <a:r>
              <a:rPr lang="en-US">
                <a:solidFill>
                  <a:prstClr val="black"/>
                </a:solidFill>
              </a:rPr>
              <a:t>The car owner always keeps an extra tire as an alternative on a long-distance journey. He changes the punctured tire by a new tire. After changing the tire, he continues the rest of the journey. This alternative way is called exception handling.</a:t>
            </a:r>
          </a:p>
          <a:p>
            <a:pPr/>
            <a:endParaRPr lang="en-US">
              <a:solidFill>
                <a:prstClr val="black"/>
              </a:solidFill>
            </a:endParaRPr>
          </a:p>
        </p:txBody>
      </p:sp>
    </p:spTree>
    <p:extLst>
      <p:ext uri="{BB962C8B-B14F-4D97-AF65-F5344CB8AC3E}">
        <p14:creationId xmlns:p14="http://schemas.microsoft.com/office/powerpoint/2010/main" val="3721299048"/>
      </p:ext>
    </p:extLst>
  </p:cSld>
  <p:clrMapOvr>
    <a:masterClrMapping/>
  </p:clrMapOvr>
  <p:transition/>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4" name="AutoShape 2" descr="Exception Handling in Java | Exception Handler, Example - Scientech Eas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7" name="Rectangle 6"/>
          <p:cNvSpPr/>
          <p:nvPr/>
        </p:nvSpPr>
        <p:spPr>
          <a:xfrm>
            <a:off x="228600" y="1143000"/>
            <a:ext cx="11277600"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r>
              <a:rPr lang="en-US">
                <a:solidFill>
                  <a:prstClr val="black"/>
                </a:solidFill>
              </a:rPr>
              <a:t> </a:t>
            </a:r>
          </a:p>
          <a:p>
            <a:pPr/>
            <a:r>
              <a:rPr lang="en-US">
                <a:solidFill>
                  <a:prstClr val="black"/>
                </a:solidFill>
              </a:rPr>
              <a:t>Similarly, when we create a java program and it is compiled successfully, even exceptions might occur at runtime due to errors in the program logic. This exception must be handled to maintain the normal execution flow of the program.</a:t>
            </a:r>
          </a:p>
          <a:p>
            <a:pPr/>
            <a:endParaRPr lang="en-US">
              <a:solidFill>
                <a:prstClr val="black"/>
              </a:solidFill>
            </a:endParaRPr>
          </a:p>
          <a:p>
            <a:pPr/>
            <a:r>
              <a:rPr lang="en-US">
                <a:solidFill>
                  <a:prstClr val="black"/>
                </a:solidFill>
              </a:rPr>
              <a:t>If this exception is not handled suitably, the rest of code in the program will not be executed. To handle runtime exception, the exceptional handling technique is used in java programming.</a:t>
            </a:r>
          </a:p>
        </p:txBody>
      </p:sp>
    </p:spTree>
    <p:extLst>
      <p:ext uri="{BB962C8B-B14F-4D97-AF65-F5344CB8AC3E}">
        <p14:creationId xmlns:p14="http://schemas.microsoft.com/office/powerpoint/2010/main" val="3127628240"/>
      </p:ext>
    </p:extLst>
  </p:cSld>
  <p:clrMapOvr>
    <a:masterClrMapping/>
  </p:clrMapOvr>
  <p:transition/>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3" name="object 3"/>
          <p:cNvSpPr txBox="1"/>
          <p:nvPr/>
        </p:nvSpPr>
        <p:spPr>
          <a:xfrm>
            <a:off x="762000" y="1219200"/>
            <a:ext cx="10744200" cy="4562146"/>
          </a:xfrm>
          <a:prstGeom prst="rect">
            <a:avLst/>
          </a:prstGeom>
        </p:spPr>
        <p:txBody>
          <a:bodyPr vert="horz" wrap="square" lIns="0" tIns="1797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indent="-457834">
              <a:spcBef>
                <a:spcPts val="1415"/>
              </a:spcBef>
              <a:buFont typeface="Wingdings"/>
              <a:buChar char=""/>
              <a:tabLst>
                <a:tab pos="469900"/>
                <a:tab pos="470534"/>
              </a:tabLst>
            </a:pPr>
            <a:r>
              <a:rPr sz="2200" b="1" spc="-15">
                <a:solidFill>
                  <a:prstClr val="black"/>
                </a:solidFill>
                <a:latin typeface="Carlito"/>
                <a:cs typeface="Carlito"/>
              </a:rPr>
              <a:t>Exception</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5">
                <a:solidFill>
                  <a:prstClr val="black"/>
                </a:solidFill>
                <a:latin typeface="Carlito"/>
                <a:cs typeface="Carlito"/>
              </a:rPr>
              <a:t>is an abnormal </a:t>
            </a:r>
            <a:r>
              <a:rPr sz="2200" spc="-10">
                <a:solidFill>
                  <a:prstClr val="black"/>
                </a:solidFill>
                <a:latin typeface="Carlito"/>
                <a:cs typeface="Carlito"/>
              </a:rPr>
              <a:t>condition that </a:t>
            </a:r>
            <a:r>
              <a:rPr sz="2200">
                <a:solidFill>
                  <a:prstClr val="black"/>
                </a:solidFill>
                <a:latin typeface="Carlito"/>
                <a:cs typeface="Carlito"/>
              </a:rPr>
              <a:t>arises </a:t>
            </a:r>
            <a:r>
              <a:rPr sz="2200" spc="-15">
                <a:solidFill>
                  <a:prstClr val="black"/>
                </a:solidFill>
                <a:latin typeface="Carlito"/>
                <a:cs typeface="Carlito"/>
              </a:rPr>
              <a:t>at </a:t>
            </a:r>
            <a:r>
              <a:rPr sz="2200" spc="-5">
                <a:solidFill>
                  <a:prstClr val="black"/>
                </a:solidFill>
                <a:latin typeface="Carlito"/>
                <a:cs typeface="Carlito"/>
              </a:rPr>
              <a:t>run</a:t>
            </a:r>
            <a:r>
              <a:rPr sz="2200" spc="15">
                <a:solidFill>
                  <a:prstClr val="black"/>
                </a:solidFill>
                <a:latin typeface="Carlito"/>
                <a:cs typeface="Carlito"/>
              </a:rPr>
              <a:t> </a:t>
            </a:r>
            <a:r>
              <a:rPr sz="2200" spc="-5">
                <a:solidFill>
                  <a:prstClr val="black"/>
                </a:solidFill>
                <a:latin typeface="Carlito"/>
                <a:cs typeface="Carlito"/>
              </a:rPr>
              <a:t>time</a:t>
            </a:r>
            <a:endParaRPr sz="2200">
              <a:solidFill>
                <a:prstClr val="black"/>
              </a:solidFill>
              <a:latin typeface="Carlito"/>
              <a:cs typeface="Carlito"/>
            </a:endParaRPr>
          </a:p>
          <a:p>
            <a:pPr marL="1111250" lvl="1" indent="-410209">
              <a:spcBef>
                <a:spcPts val="1325"/>
              </a:spcBef>
              <a:buFont typeface="Wingdings"/>
              <a:buChar char=""/>
              <a:tabLst>
                <a:tab pos="1111250"/>
                <a:tab pos="1111885"/>
              </a:tabLst>
            </a:pPr>
            <a:r>
              <a:rPr sz="2200" spc="-25">
                <a:solidFill>
                  <a:prstClr val="black"/>
                </a:solidFill>
                <a:latin typeface="Carlito"/>
                <a:cs typeface="Carlito"/>
              </a:rPr>
              <a:t>Event </a:t>
            </a:r>
            <a:r>
              <a:rPr sz="2200" spc="-10">
                <a:solidFill>
                  <a:prstClr val="black"/>
                </a:solidFill>
                <a:latin typeface="Carlito"/>
                <a:cs typeface="Carlito"/>
              </a:rPr>
              <a:t>that disrupts </a:t>
            </a:r>
            <a:r>
              <a:rPr sz="2200" spc="-5">
                <a:solidFill>
                  <a:prstClr val="black"/>
                </a:solidFill>
                <a:latin typeface="Carlito"/>
                <a:cs typeface="Carlito"/>
              </a:rPr>
              <a:t>the normal </a:t>
            </a:r>
            <a:r>
              <a:rPr sz="2200" spc="-10">
                <a:solidFill>
                  <a:prstClr val="black"/>
                </a:solidFill>
                <a:latin typeface="Carlito"/>
                <a:cs typeface="Carlito"/>
              </a:rPr>
              <a:t>flow </a:t>
            </a:r>
            <a:r>
              <a:rPr sz="2200" spc="-5">
                <a:solidFill>
                  <a:prstClr val="black"/>
                </a:solidFill>
                <a:latin typeface="Carlito"/>
                <a:cs typeface="Carlito"/>
              </a:rPr>
              <a:t>of the</a:t>
            </a:r>
            <a:r>
              <a:rPr sz="2200" spc="70">
                <a:solidFill>
                  <a:prstClr val="black"/>
                </a:solidFill>
                <a:latin typeface="Carlito"/>
                <a:cs typeface="Carlito"/>
              </a:rPr>
              <a:t> </a:t>
            </a:r>
            <a:r>
              <a:rPr sz="2200" spc="-15">
                <a:solidFill>
                  <a:prstClr val="black"/>
                </a:solidFill>
                <a:latin typeface="Carlito"/>
                <a:cs typeface="Carlito"/>
              </a:rPr>
              <a:t>program.</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5">
                <a:solidFill>
                  <a:prstClr val="black"/>
                </a:solidFill>
                <a:latin typeface="Carlito"/>
                <a:cs typeface="Carlito"/>
              </a:rPr>
              <a:t>It is an </a:t>
            </a:r>
            <a:r>
              <a:rPr sz="2200" spc="-10">
                <a:solidFill>
                  <a:prstClr val="black"/>
                </a:solidFill>
                <a:latin typeface="Carlito"/>
                <a:cs typeface="Carlito"/>
              </a:rPr>
              <a:t>object </a:t>
            </a:r>
            <a:r>
              <a:rPr sz="2200" spc="-5">
                <a:solidFill>
                  <a:prstClr val="black"/>
                </a:solidFill>
                <a:latin typeface="Carlito"/>
                <a:cs typeface="Carlito"/>
              </a:rPr>
              <a:t>which is </a:t>
            </a:r>
            <a:r>
              <a:rPr sz="2200" spc="-15">
                <a:solidFill>
                  <a:prstClr val="black"/>
                </a:solidFill>
                <a:latin typeface="Carlito"/>
                <a:cs typeface="Carlito"/>
              </a:rPr>
              <a:t>thrown at</a:t>
            </a:r>
            <a:r>
              <a:rPr sz="2200" spc="2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469900" indent="-457834">
              <a:spcBef>
                <a:spcPts val="1320"/>
              </a:spcBef>
              <a:buFont typeface="Wingdings"/>
              <a:buChar char=""/>
              <a:tabLst>
                <a:tab pos="469900"/>
                <a:tab pos="470534"/>
              </a:tabLst>
            </a:pPr>
            <a:r>
              <a:rPr sz="2200" b="1" spc="-15">
                <a:solidFill>
                  <a:prstClr val="black"/>
                </a:solidFill>
                <a:latin typeface="Carlito"/>
                <a:cs typeface="Carlito"/>
              </a:rPr>
              <a:t>Exception</a:t>
            </a:r>
            <a:r>
              <a:rPr sz="2200" b="1" spc="30">
                <a:solidFill>
                  <a:prstClr val="black"/>
                </a:solidFill>
                <a:latin typeface="Carlito"/>
                <a:cs typeface="Carlito"/>
              </a:rPr>
              <a:t> </a:t>
            </a:r>
            <a:r>
              <a:rPr sz="2200" b="1" spc="-10">
                <a:solidFill>
                  <a:prstClr val="black"/>
                </a:solidFill>
                <a:latin typeface="Carlito"/>
                <a:cs typeface="Carlito"/>
              </a:rPr>
              <a:t>Handling</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10">
                <a:solidFill>
                  <a:prstClr val="black"/>
                </a:solidFill>
                <a:latin typeface="Carlito"/>
                <a:cs typeface="Carlito"/>
              </a:rPr>
              <a:t>Handling </a:t>
            </a:r>
            <a:r>
              <a:rPr sz="2200" spc="-5">
                <a:solidFill>
                  <a:prstClr val="black"/>
                </a:solidFill>
                <a:latin typeface="Carlito"/>
                <a:cs typeface="Carlito"/>
              </a:rPr>
              <a:t>is a </a:t>
            </a:r>
            <a:r>
              <a:rPr sz="2200" spc="-10">
                <a:solidFill>
                  <a:prstClr val="black"/>
                </a:solidFill>
                <a:latin typeface="Carlito"/>
                <a:cs typeface="Carlito"/>
              </a:rPr>
              <a:t>mechanism </a:t>
            </a:r>
            <a:r>
              <a:rPr sz="2200" spc="-20">
                <a:solidFill>
                  <a:prstClr val="black"/>
                </a:solidFill>
                <a:latin typeface="Carlito"/>
                <a:cs typeface="Carlito"/>
              </a:rPr>
              <a:t>to </a:t>
            </a:r>
            <a:r>
              <a:rPr sz="2200" spc="-10">
                <a:solidFill>
                  <a:prstClr val="black"/>
                </a:solidFill>
                <a:latin typeface="Carlito"/>
                <a:cs typeface="Carlito"/>
              </a:rPr>
              <a:t>handle runtime</a:t>
            </a:r>
            <a:r>
              <a:rPr sz="2200" spc="185">
                <a:solidFill>
                  <a:prstClr val="black"/>
                </a:solidFill>
                <a:latin typeface="Carlito"/>
                <a:cs typeface="Carlito"/>
              </a:rPr>
              <a:t> </a:t>
            </a:r>
            <a:r>
              <a:rPr sz="2200" spc="-10">
                <a:solidFill>
                  <a:prstClr val="black"/>
                </a:solidFill>
                <a:latin typeface="Carlito"/>
                <a:cs typeface="Carlito"/>
              </a:rPr>
              <a:t>errors.</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5">
                <a:solidFill>
                  <a:prstClr val="black"/>
                </a:solidFill>
                <a:latin typeface="Carlito"/>
                <a:cs typeface="Carlito"/>
              </a:rPr>
              <a:t>Normal </a:t>
            </a:r>
            <a:r>
              <a:rPr sz="2200" spc="-10">
                <a:solidFill>
                  <a:prstClr val="black"/>
                </a:solidFill>
                <a:latin typeface="Carlito"/>
                <a:cs typeface="Carlito"/>
              </a:rPr>
              <a:t>flow </a:t>
            </a:r>
            <a:r>
              <a:rPr sz="2200">
                <a:solidFill>
                  <a:prstClr val="black"/>
                </a:solidFill>
                <a:latin typeface="Carlito"/>
                <a:cs typeface="Carlito"/>
              </a:rPr>
              <a:t>of </a:t>
            </a:r>
            <a:r>
              <a:rPr sz="2200" spc="-5">
                <a:solidFill>
                  <a:prstClr val="black"/>
                </a:solidFill>
                <a:latin typeface="Carlito"/>
                <a:cs typeface="Carlito"/>
              </a:rPr>
              <a:t>the </a:t>
            </a:r>
            <a:r>
              <a:rPr sz="2200" spc="-10">
                <a:solidFill>
                  <a:prstClr val="black"/>
                </a:solidFill>
                <a:latin typeface="Carlito"/>
                <a:cs typeface="Carlito"/>
              </a:rPr>
              <a:t>application </a:t>
            </a:r>
            <a:r>
              <a:rPr sz="2200" spc="-15">
                <a:solidFill>
                  <a:prstClr val="black"/>
                </a:solidFill>
                <a:latin typeface="Carlito"/>
                <a:cs typeface="Carlito"/>
              </a:rPr>
              <a:t>can </a:t>
            </a:r>
            <a:r>
              <a:rPr sz="2200" spc="-5">
                <a:solidFill>
                  <a:prstClr val="black"/>
                </a:solidFill>
                <a:latin typeface="Carlito"/>
                <a:cs typeface="Carlito"/>
              </a:rPr>
              <a:t>be</a:t>
            </a:r>
            <a:r>
              <a:rPr sz="2200" spc="40">
                <a:solidFill>
                  <a:prstClr val="black"/>
                </a:solidFill>
                <a:latin typeface="Carlito"/>
                <a:cs typeface="Carlito"/>
              </a:rPr>
              <a:t> </a:t>
            </a:r>
            <a:r>
              <a:rPr sz="2200" spc="-10">
                <a:solidFill>
                  <a:prstClr val="black"/>
                </a:solidFill>
                <a:latin typeface="Carlito"/>
                <a:cs typeface="Carlito"/>
              </a:rPr>
              <a:t>maintained.</a:t>
            </a:r>
            <a:endParaRPr sz="2200">
              <a:solidFill>
                <a:prstClr val="black"/>
              </a:solidFill>
              <a:latin typeface="Carlito"/>
              <a:cs typeface="Carlito"/>
            </a:endParaRPr>
          </a:p>
          <a:p>
            <a:pPr marL="1047750" lvl="1" indent="-346075">
              <a:spcBef>
                <a:spcPts val="1325"/>
              </a:spcBef>
              <a:buFont typeface="Wingdings"/>
              <a:buChar char=""/>
              <a:tabLst>
                <a:tab pos="1047750"/>
              </a:tabLst>
            </a:pPr>
            <a:r>
              <a:rPr sz="2200" spc="-5">
                <a:solidFill>
                  <a:prstClr val="black"/>
                </a:solidFill>
                <a:latin typeface="Carlito"/>
                <a:cs typeface="Carlito"/>
              </a:rPr>
              <a:t>It is an </a:t>
            </a:r>
            <a:r>
              <a:rPr sz="2200" spc="-10">
                <a:solidFill>
                  <a:prstClr val="black"/>
                </a:solidFill>
                <a:latin typeface="Carlito"/>
                <a:cs typeface="Carlito"/>
              </a:rPr>
              <a:t>object </a:t>
            </a:r>
            <a:r>
              <a:rPr sz="2200" spc="-5">
                <a:solidFill>
                  <a:prstClr val="black"/>
                </a:solidFill>
                <a:latin typeface="Carlito"/>
                <a:cs typeface="Carlito"/>
              </a:rPr>
              <a:t>which is </a:t>
            </a:r>
            <a:r>
              <a:rPr sz="2200" spc="-15">
                <a:solidFill>
                  <a:prstClr val="black"/>
                </a:solidFill>
                <a:latin typeface="Carlito"/>
                <a:cs typeface="Carlito"/>
              </a:rPr>
              <a:t>thrown at</a:t>
            </a:r>
            <a:r>
              <a:rPr sz="2200" spc="2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10">
                <a:solidFill>
                  <a:prstClr val="black"/>
                </a:solidFill>
                <a:latin typeface="Carlito"/>
                <a:cs typeface="Carlito"/>
              </a:rPr>
              <a:t>handling done </a:t>
            </a:r>
            <a:r>
              <a:rPr sz="2200" spc="-5">
                <a:solidFill>
                  <a:prstClr val="black"/>
                </a:solidFill>
                <a:latin typeface="Carlito"/>
                <a:cs typeface="Carlito"/>
              </a:rPr>
              <a:t>with the </a:t>
            </a:r>
            <a:r>
              <a:rPr sz="2200" b="1" spc="-20">
                <a:solidFill>
                  <a:prstClr val="black"/>
                </a:solidFill>
                <a:latin typeface="Carlito"/>
                <a:cs typeface="Carlito"/>
              </a:rPr>
              <a:t>exception</a:t>
            </a:r>
            <a:r>
              <a:rPr sz="2200" b="1" spc="110">
                <a:solidFill>
                  <a:prstClr val="black"/>
                </a:solidFill>
                <a:latin typeface="Carlito"/>
                <a:cs typeface="Carlito"/>
              </a:rPr>
              <a:t> </a:t>
            </a:r>
            <a:r>
              <a:rPr sz="2200" b="1" spc="-5">
                <a:solidFill>
                  <a:prstClr val="black"/>
                </a:solidFill>
                <a:latin typeface="Carlito"/>
                <a:cs typeface="Carlito"/>
              </a:rPr>
              <a:t>object.</a:t>
            </a:r>
            <a:endParaRPr sz="2200">
              <a:solidFill>
                <a:prstClr val="black"/>
              </a:solidFill>
              <a:latin typeface="Carlito"/>
              <a:cs typeface="Carlito"/>
            </a:endParaRPr>
          </a:p>
        </p:txBody>
      </p:sp>
    </p:spTree>
    <p:extLst>
      <p:ext uri="{BB962C8B-B14F-4D97-AF65-F5344CB8AC3E}">
        <p14:creationId xmlns:p14="http://schemas.microsoft.com/office/powerpoint/2010/main" val="1744638063"/>
      </p:ext>
    </p:extLst>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219200" y="1503934"/>
            <a:ext cx="9140190" cy="360547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15">
                <a:solidFill>
                  <a:prstClr val="black"/>
                </a:solidFill>
                <a:latin typeface="Carlito"/>
                <a:cs typeface="Carlito"/>
              </a:rPr>
              <a:t>There </a:t>
            </a:r>
            <a:r>
              <a:rPr sz="2200" spc="-10">
                <a:solidFill>
                  <a:prstClr val="black"/>
                </a:solidFill>
                <a:latin typeface="Carlito"/>
                <a:cs typeface="Carlito"/>
              </a:rPr>
              <a:t>are three </a:t>
            </a:r>
            <a:r>
              <a:rPr sz="2200" spc="-15">
                <a:solidFill>
                  <a:prstClr val="black"/>
                </a:solidFill>
                <a:latin typeface="Carlito"/>
                <a:cs typeface="Carlito"/>
              </a:rPr>
              <a:t>categories </a:t>
            </a:r>
            <a:r>
              <a:rPr sz="2200">
                <a:solidFill>
                  <a:prstClr val="black"/>
                </a:solidFill>
                <a:latin typeface="Carlito"/>
                <a:cs typeface="Carlito"/>
              </a:rPr>
              <a:t>of</a:t>
            </a:r>
            <a:r>
              <a:rPr sz="2200" spc="95">
                <a:solidFill>
                  <a:prstClr val="black"/>
                </a:solidFill>
                <a:latin typeface="Carlito"/>
                <a:cs typeface="Carlito"/>
              </a:rPr>
              <a:t> </a:t>
            </a:r>
            <a:r>
              <a:rPr sz="2200" spc="-15">
                <a:solidFill>
                  <a:prstClr val="black"/>
                </a:solidFill>
                <a:latin typeface="Carlito"/>
                <a:cs typeface="Carlito"/>
              </a:rPr>
              <a:t>errors:</a:t>
            </a:r>
            <a:endParaRPr sz="2200">
              <a:solidFill>
                <a:prstClr val="black"/>
              </a:solidFill>
              <a:latin typeface="Carlito"/>
              <a:cs typeface="Carlito"/>
            </a:endParaRPr>
          </a:p>
          <a:p>
            <a:pPr marL="477520" marR="5080" indent="-300990">
              <a:lnSpc>
                <a:spcPct val="150000"/>
              </a:lnSpc>
              <a:spcBef>
                <a:spcPts val="530"/>
              </a:spcBef>
              <a:buFont typeface="Wingdings"/>
              <a:buChar char=""/>
              <a:tabLst>
                <a:tab pos="478155"/>
              </a:tabLst>
            </a:pPr>
            <a:r>
              <a:rPr sz="2200" i="1" spc="-20">
                <a:solidFill>
                  <a:prstClr val="black"/>
                </a:solidFill>
                <a:latin typeface="Carlito"/>
                <a:cs typeface="Carlito"/>
              </a:rPr>
              <a:t>Syntax </a:t>
            </a:r>
            <a:r>
              <a:rPr sz="2200" i="1" spc="-5">
                <a:solidFill>
                  <a:prstClr val="black"/>
                </a:solidFill>
                <a:latin typeface="Carlito"/>
                <a:cs typeface="Carlito"/>
              </a:rPr>
              <a:t>errors - </a:t>
            </a:r>
            <a:r>
              <a:rPr sz="2200" spc="-5">
                <a:solidFill>
                  <a:prstClr val="black"/>
                </a:solidFill>
                <a:latin typeface="Carlito"/>
                <a:cs typeface="Carlito"/>
              </a:rPr>
              <a:t>arise </a:t>
            </a:r>
            <a:r>
              <a:rPr sz="2200" spc="-10">
                <a:solidFill>
                  <a:prstClr val="black"/>
                </a:solidFill>
                <a:latin typeface="Carlito"/>
                <a:cs typeface="Carlito"/>
              </a:rPr>
              <a:t>because </a:t>
            </a:r>
            <a:r>
              <a:rPr sz="2200">
                <a:solidFill>
                  <a:prstClr val="black"/>
                </a:solidFill>
                <a:latin typeface="Carlito"/>
                <a:cs typeface="Carlito"/>
              </a:rPr>
              <a:t>the </a:t>
            </a:r>
            <a:r>
              <a:rPr sz="2200" spc="-5">
                <a:solidFill>
                  <a:prstClr val="black"/>
                </a:solidFill>
                <a:latin typeface="Carlito"/>
                <a:cs typeface="Carlito"/>
              </a:rPr>
              <a:t>rules </a:t>
            </a:r>
            <a:r>
              <a:rPr sz="2200">
                <a:solidFill>
                  <a:prstClr val="black"/>
                </a:solidFill>
                <a:latin typeface="Carlito"/>
                <a:cs typeface="Carlito"/>
              </a:rPr>
              <a:t>of </a:t>
            </a:r>
            <a:r>
              <a:rPr sz="2200" spc="-5">
                <a:solidFill>
                  <a:prstClr val="black"/>
                </a:solidFill>
                <a:latin typeface="Carlito"/>
                <a:cs typeface="Carlito"/>
              </a:rPr>
              <a:t>the language </a:t>
            </a:r>
            <a:r>
              <a:rPr sz="2200" spc="-20">
                <a:solidFill>
                  <a:prstClr val="black"/>
                </a:solidFill>
                <a:latin typeface="Carlito"/>
                <a:cs typeface="Carlito"/>
              </a:rPr>
              <a:t>have </a:t>
            </a:r>
            <a:r>
              <a:rPr sz="2200" spc="-10">
                <a:solidFill>
                  <a:prstClr val="black"/>
                </a:solidFill>
                <a:latin typeface="Carlito"/>
                <a:cs typeface="Carlito"/>
              </a:rPr>
              <a:t>not been  </a:t>
            </a:r>
            <a:r>
              <a:rPr sz="2200" spc="-15">
                <a:solidFill>
                  <a:prstClr val="black"/>
                </a:solidFill>
                <a:latin typeface="Carlito"/>
                <a:cs typeface="Carlito"/>
              </a:rPr>
              <a:t>followed. </a:t>
            </a:r>
            <a:r>
              <a:rPr sz="2200" spc="-10">
                <a:solidFill>
                  <a:prstClr val="black"/>
                </a:solidFill>
                <a:latin typeface="Carlito"/>
                <a:cs typeface="Carlito"/>
              </a:rPr>
              <a:t>They are </a:t>
            </a:r>
            <a:r>
              <a:rPr sz="2200" spc="-15">
                <a:solidFill>
                  <a:prstClr val="black"/>
                </a:solidFill>
                <a:latin typeface="Carlito"/>
                <a:cs typeface="Carlito"/>
              </a:rPr>
              <a:t>detected </a:t>
            </a:r>
            <a:r>
              <a:rPr sz="2200" spc="-10">
                <a:solidFill>
                  <a:prstClr val="black"/>
                </a:solidFill>
                <a:latin typeface="Carlito"/>
                <a:cs typeface="Carlito"/>
              </a:rPr>
              <a:t>by </a:t>
            </a:r>
            <a:r>
              <a:rPr sz="2200" spc="-5">
                <a:solidFill>
                  <a:prstClr val="black"/>
                </a:solidFill>
                <a:latin typeface="Carlito"/>
                <a:cs typeface="Carlito"/>
              </a:rPr>
              <a:t>the</a:t>
            </a:r>
            <a:r>
              <a:rPr sz="2200" spc="114">
                <a:solidFill>
                  <a:prstClr val="black"/>
                </a:solidFill>
                <a:latin typeface="Carlito"/>
                <a:cs typeface="Carlito"/>
              </a:rPr>
              <a:t> </a:t>
            </a:r>
            <a:r>
              <a:rPr sz="2200" spc="-30">
                <a:solidFill>
                  <a:prstClr val="black"/>
                </a:solidFill>
                <a:latin typeface="Carlito"/>
                <a:cs typeface="Carlito"/>
              </a:rPr>
              <a:t>compiler.</a:t>
            </a:r>
            <a:endParaRPr sz="2200">
              <a:solidFill>
                <a:prstClr val="black"/>
              </a:solidFill>
              <a:latin typeface="Carlito"/>
              <a:cs typeface="Carlito"/>
            </a:endParaRPr>
          </a:p>
          <a:p>
            <a:pPr marL="477520" indent="-300990">
              <a:spcBef>
                <a:spcPts val="1850"/>
              </a:spcBef>
              <a:buFont typeface="Wingdings"/>
              <a:buChar char=""/>
              <a:tabLst>
                <a:tab pos="478155"/>
                <a:tab pos="1632585"/>
                <a:tab pos="2513965"/>
                <a:tab pos="2807970"/>
                <a:tab pos="3642995"/>
                <a:tab pos="4466590"/>
                <a:tab pos="5054600"/>
                <a:tab pos="6229985"/>
                <a:tab pos="6614159"/>
                <a:tab pos="7700645"/>
                <a:tab pos="8058784"/>
              </a:tabLst>
            </a:pPr>
            <a:r>
              <a:rPr sz="2200" i="1" spc="-5">
                <a:solidFill>
                  <a:prstClr val="black"/>
                </a:solidFill>
                <a:latin typeface="Carlito"/>
                <a:cs typeface="Carlito"/>
              </a:rPr>
              <a:t>R</a:t>
            </a:r>
            <a:r>
              <a:rPr sz="2200" i="1" spc="-15">
                <a:solidFill>
                  <a:prstClr val="black"/>
                </a:solidFill>
                <a:latin typeface="Carlito"/>
                <a:cs typeface="Carlito"/>
              </a:rPr>
              <a:t>u</a:t>
            </a:r>
            <a:r>
              <a:rPr sz="2200" i="1" spc="-35">
                <a:solidFill>
                  <a:prstClr val="black"/>
                </a:solidFill>
                <a:latin typeface="Carlito"/>
                <a:cs typeface="Carlito"/>
              </a:rPr>
              <a:t>n</a:t>
            </a:r>
            <a:r>
              <a:rPr sz="2200" i="1" spc="-5">
                <a:solidFill>
                  <a:prstClr val="black"/>
                </a:solidFill>
                <a:latin typeface="Carlito"/>
                <a:cs typeface="Carlito"/>
              </a:rPr>
              <a:t>time</a:t>
            </a:r>
            <a:r>
              <a:rPr sz="2200" i="1">
                <a:solidFill>
                  <a:prstClr val="black"/>
                </a:solidFill>
                <a:latin typeface="Carlito"/>
                <a:cs typeface="Carlito"/>
              </a:rPr>
              <a:t>	</a:t>
            </a:r>
            <a:r>
              <a:rPr sz="2200" i="1" spc="-15">
                <a:solidFill>
                  <a:prstClr val="black"/>
                </a:solidFill>
                <a:latin typeface="Carlito"/>
                <a:cs typeface="Carlito"/>
              </a:rPr>
              <a:t>e</a:t>
            </a:r>
            <a:r>
              <a:rPr sz="2200" i="1" spc="-5">
                <a:solidFill>
                  <a:prstClr val="black"/>
                </a:solidFill>
                <a:latin typeface="Carlito"/>
                <a:cs typeface="Carlito"/>
              </a:rPr>
              <a:t>rrors</a:t>
            </a:r>
            <a:r>
              <a:rPr sz="2200" i="1">
                <a:solidFill>
                  <a:prstClr val="black"/>
                </a:solidFill>
                <a:latin typeface="Carlito"/>
                <a:cs typeface="Carlito"/>
              </a:rPr>
              <a:t>	</a:t>
            </a:r>
            <a:r>
              <a:rPr sz="2200" i="1" spc="-5">
                <a:solidFill>
                  <a:prstClr val="black"/>
                </a:solidFill>
                <a:latin typeface="Carlito"/>
                <a:cs typeface="Carlito"/>
              </a:rPr>
              <a:t>-</a:t>
            </a:r>
            <a:r>
              <a:rPr sz="2200" i="1">
                <a:solidFill>
                  <a:prstClr val="black"/>
                </a:solidFill>
                <a:latin typeface="Carlito"/>
                <a:cs typeface="Carlito"/>
              </a:rPr>
              <a:t>	</a:t>
            </a:r>
            <a:r>
              <a:rPr sz="2200" spc="-10">
                <a:solidFill>
                  <a:prstClr val="black"/>
                </a:solidFill>
                <a:latin typeface="Carlito"/>
                <a:cs typeface="Carlito"/>
              </a:rPr>
              <a:t>occ</a:t>
            </a:r>
            <a:r>
              <a:rPr sz="2200" spc="-15">
                <a:solidFill>
                  <a:prstClr val="black"/>
                </a:solidFill>
                <a:latin typeface="Carlito"/>
                <a:cs typeface="Carlito"/>
              </a:rPr>
              <a:t>u</a:t>
            </a:r>
            <a:r>
              <a:rPr sz="2200" spc="-5">
                <a:solidFill>
                  <a:prstClr val="black"/>
                </a:solidFill>
                <a:latin typeface="Carlito"/>
                <a:cs typeface="Carlito"/>
              </a:rPr>
              <a:t>r</a:t>
            </a:r>
            <a:r>
              <a:rPr sz="2200">
                <a:solidFill>
                  <a:prstClr val="black"/>
                </a:solidFill>
                <a:latin typeface="Carlito"/>
                <a:cs typeface="Carlito"/>
              </a:rPr>
              <a:t>	</a:t>
            </a:r>
            <a:r>
              <a:rPr sz="2200" spc="-5">
                <a:solidFill>
                  <a:prstClr val="black"/>
                </a:solidFill>
                <a:latin typeface="Carlito"/>
                <a:cs typeface="Carlito"/>
              </a:rPr>
              <a:t>while</a:t>
            </a:r>
            <a:r>
              <a:rPr sz="2200">
                <a:solidFill>
                  <a:prstClr val="black"/>
                </a:solidFill>
                <a:latin typeface="Carlito"/>
                <a:cs typeface="Carlito"/>
              </a:rPr>
              <a:t>	</a:t>
            </a:r>
            <a:r>
              <a:rPr sz="2200" spc="-5">
                <a:solidFill>
                  <a:prstClr val="black"/>
                </a:solidFill>
                <a:latin typeface="Carlito"/>
                <a:cs typeface="Carlito"/>
              </a:rPr>
              <a:t>t</a:t>
            </a:r>
            <a:r>
              <a:rPr sz="2200" spc="-15">
                <a:solidFill>
                  <a:prstClr val="black"/>
                </a:solidFill>
                <a:latin typeface="Carlito"/>
                <a:cs typeface="Carlito"/>
              </a:rPr>
              <a:t>h</a:t>
            </a:r>
            <a:r>
              <a:rPr sz="2200" spc="-5">
                <a:solidFill>
                  <a:prstClr val="black"/>
                </a:solidFill>
                <a:latin typeface="Carlito"/>
                <a:cs typeface="Carlito"/>
              </a:rPr>
              <a:t>e</a:t>
            </a:r>
            <a:r>
              <a:rPr sz="2200">
                <a:solidFill>
                  <a:prstClr val="black"/>
                </a:solidFill>
                <a:latin typeface="Carlito"/>
                <a:cs typeface="Carlito"/>
              </a:rPr>
              <a:t>	</a:t>
            </a:r>
            <a:r>
              <a:rPr sz="2200" spc="-10">
                <a:solidFill>
                  <a:prstClr val="black"/>
                </a:solidFill>
                <a:latin typeface="Carlito"/>
                <a:cs typeface="Carlito"/>
              </a:rPr>
              <a:t>p</a:t>
            </a:r>
            <a:r>
              <a:rPr sz="2200" spc="-45">
                <a:solidFill>
                  <a:prstClr val="black"/>
                </a:solidFill>
                <a:latin typeface="Carlito"/>
                <a:cs typeface="Carlito"/>
              </a:rPr>
              <a:t>r</a:t>
            </a:r>
            <a:r>
              <a:rPr sz="2200" spc="-10">
                <a:solidFill>
                  <a:prstClr val="black"/>
                </a:solidFill>
                <a:latin typeface="Carlito"/>
                <a:cs typeface="Carlito"/>
              </a:rPr>
              <a:t>og</a:t>
            </a:r>
            <a:r>
              <a:rPr sz="2200" spc="-55">
                <a:solidFill>
                  <a:prstClr val="black"/>
                </a:solidFill>
                <a:latin typeface="Carlito"/>
                <a:cs typeface="Carlito"/>
              </a:rPr>
              <a:t>r</a:t>
            </a:r>
            <a:r>
              <a:rPr sz="2200" spc="-5">
                <a:solidFill>
                  <a:prstClr val="black"/>
                </a:solidFill>
                <a:latin typeface="Carlito"/>
                <a:cs typeface="Carlito"/>
              </a:rPr>
              <a:t>am</a:t>
            </a:r>
            <a:r>
              <a:rPr sz="2200">
                <a:solidFill>
                  <a:prstClr val="black"/>
                </a:solidFill>
                <a:latin typeface="Carlito"/>
                <a:cs typeface="Carlito"/>
              </a:rPr>
              <a:t>	</a:t>
            </a:r>
            <a:r>
              <a:rPr sz="2200" spc="-10">
                <a:solidFill>
                  <a:prstClr val="black"/>
                </a:solidFill>
                <a:latin typeface="Carlito"/>
                <a:cs typeface="Carlito"/>
              </a:rPr>
              <a:t>i</a:t>
            </a:r>
            <a:r>
              <a:rPr sz="2200" spc="-5">
                <a:solidFill>
                  <a:prstClr val="black"/>
                </a:solidFill>
                <a:latin typeface="Carlito"/>
                <a:cs typeface="Carlito"/>
              </a:rPr>
              <a:t>s</a:t>
            </a:r>
            <a:r>
              <a:rPr sz="2200">
                <a:solidFill>
                  <a:prstClr val="black"/>
                </a:solidFill>
                <a:latin typeface="Carlito"/>
                <a:cs typeface="Carlito"/>
              </a:rPr>
              <a:t>	</a:t>
            </a:r>
            <a:r>
              <a:rPr sz="2200" spc="-5">
                <a:solidFill>
                  <a:prstClr val="black"/>
                </a:solidFill>
                <a:latin typeface="Carlito"/>
                <a:cs typeface="Carlito"/>
              </a:rPr>
              <a:t>runn</a:t>
            </a:r>
            <a:r>
              <a:rPr sz="2200" spc="-15">
                <a:solidFill>
                  <a:prstClr val="black"/>
                </a:solidFill>
                <a:latin typeface="Carlito"/>
                <a:cs typeface="Carlito"/>
              </a:rPr>
              <a:t>i</a:t>
            </a:r>
            <a:r>
              <a:rPr sz="2200" spc="-10">
                <a:solidFill>
                  <a:prstClr val="black"/>
                </a:solidFill>
                <a:latin typeface="Carlito"/>
                <a:cs typeface="Carlito"/>
              </a:rPr>
              <a:t>n</a:t>
            </a:r>
            <a:r>
              <a:rPr sz="2200" spc="-5">
                <a:solidFill>
                  <a:prstClr val="black"/>
                </a:solidFill>
                <a:latin typeface="Carlito"/>
                <a:cs typeface="Carlito"/>
              </a:rPr>
              <a:t>g</a:t>
            </a:r>
            <a:r>
              <a:rPr sz="2200">
                <a:solidFill>
                  <a:prstClr val="black"/>
                </a:solidFill>
                <a:latin typeface="Carlito"/>
                <a:cs typeface="Carlito"/>
              </a:rPr>
              <a:t>	</a:t>
            </a:r>
            <a:r>
              <a:rPr sz="2200" spc="-10">
                <a:solidFill>
                  <a:prstClr val="black"/>
                </a:solidFill>
                <a:latin typeface="Carlito"/>
                <a:cs typeface="Carlito"/>
              </a:rPr>
              <a:t>i</a:t>
            </a:r>
            <a:r>
              <a:rPr sz="2200" spc="-5">
                <a:solidFill>
                  <a:prstClr val="black"/>
                </a:solidFill>
                <a:latin typeface="Carlito"/>
                <a:cs typeface="Carlito"/>
              </a:rPr>
              <a:t>f</a:t>
            </a:r>
            <a:r>
              <a:rPr sz="2200">
                <a:solidFill>
                  <a:prstClr val="black"/>
                </a:solidFill>
                <a:latin typeface="Carlito"/>
                <a:cs typeface="Carlito"/>
              </a:rPr>
              <a:t>	</a:t>
            </a:r>
            <a:r>
              <a:rPr sz="2200" spc="-5">
                <a:solidFill>
                  <a:prstClr val="black"/>
                </a:solidFill>
                <a:latin typeface="Carlito"/>
                <a:cs typeface="Carlito"/>
              </a:rPr>
              <a:t>the</a:t>
            </a:r>
            <a:endParaRPr sz="2200">
              <a:solidFill>
                <a:prstClr val="black"/>
              </a:solidFill>
              <a:latin typeface="Carlito"/>
              <a:cs typeface="Carlito"/>
            </a:endParaRPr>
          </a:p>
          <a:p>
            <a:pPr marL="477520">
              <a:spcBef>
                <a:spcPts val="1320"/>
              </a:spcBef>
            </a:pPr>
            <a:r>
              <a:rPr sz="2200" spc="-15">
                <a:solidFill>
                  <a:prstClr val="black"/>
                </a:solidFill>
                <a:latin typeface="Carlito"/>
                <a:cs typeface="Carlito"/>
              </a:rPr>
              <a:t>environment detects </a:t>
            </a:r>
            <a:r>
              <a:rPr sz="2200" spc="-5">
                <a:solidFill>
                  <a:prstClr val="black"/>
                </a:solidFill>
                <a:latin typeface="Carlito"/>
                <a:cs typeface="Carlito"/>
              </a:rPr>
              <a:t>an </a:t>
            </a:r>
            <a:r>
              <a:rPr sz="2200" spc="-15">
                <a:solidFill>
                  <a:prstClr val="black"/>
                </a:solidFill>
                <a:latin typeface="Carlito"/>
                <a:cs typeface="Carlito"/>
              </a:rPr>
              <a:t>operation </a:t>
            </a:r>
            <a:r>
              <a:rPr sz="2200" spc="-10">
                <a:solidFill>
                  <a:prstClr val="black"/>
                </a:solidFill>
                <a:latin typeface="Carlito"/>
                <a:cs typeface="Carlito"/>
              </a:rPr>
              <a:t>that </a:t>
            </a:r>
            <a:r>
              <a:rPr sz="2200" spc="-5">
                <a:solidFill>
                  <a:prstClr val="black"/>
                </a:solidFill>
                <a:latin typeface="Carlito"/>
                <a:cs typeface="Carlito"/>
              </a:rPr>
              <a:t>is impossible </a:t>
            </a:r>
            <a:r>
              <a:rPr sz="2200" spc="-20">
                <a:solidFill>
                  <a:prstClr val="black"/>
                </a:solidFill>
                <a:latin typeface="Carlito"/>
                <a:cs typeface="Carlito"/>
              </a:rPr>
              <a:t>to </a:t>
            </a:r>
            <a:r>
              <a:rPr sz="2200" spc="-5">
                <a:solidFill>
                  <a:prstClr val="black"/>
                </a:solidFill>
                <a:latin typeface="Carlito"/>
                <a:cs typeface="Carlito"/>
              </a:rPr>
              <a:t>carry</a:t>
            </a:r>
            <a:r>
              <a:rPr sz="2200" spc="165">
                <a:solidFill>
                  <a:prstClr val="black"/>
                </a:solidFill>
                <a:latin typeface="Carlito"/>
                <a:cs typeface="Carlito"/>
              </a:rPr>
              <a:t> </a:t>
            </a:r>
            <a:r>
              <a:rPr sz="2200" spc="-5">
                <a:solidFill>
                  <a:prstClr val="black"/>
                </a:solidFill>
                <a:latin typeface="Carlito"/>
                <a:cs typeface="Carlito"/>
              </a:rPr>
              <a:t>out.</a:t>
            </a:r>
            <a:endParaRPr sz="2200">
              <a:solidFill>
                <a:prstClr val="black"/>
              </a:solidFill>
              <a:latin typeface="Carlito"/>
              <a:cs typeface="Carlito"/>
            </a:endParaRPr>
          </a:p>
          <a:p>
            <a:pPr marL="477520" indent="-300990">
              <a:spcBef>
                <a:spcPts val="1850"/>
              </a:spcBef>
              <a:buFont typeface="Wingdings"/>
              <a:buChar char=""/>
              <a:tabLst>
                <a:tab pos="478155"/>
              </a:tabLst>
            </a:pPr>
            <a:r>
              <a:rPr sz="2200" i="1" spc="-10">
                <a:solidFill>
                  <a:prstClr val="black"/>
                </a:solidFill>
                <a:latin typeface="Carlito"/>
                <a:cs typeface="Carlito"/>
              </a:rPr>
              <a:t>Logic</a:t>
            </a:r>
            <a:r>
              <a:rPr sz="2200" i="1" spc="190">
                <a:solidFill>
                  <a:prstClr val="black"/>
                </a:solidFill>
                <a:latin typeface="Carlito"/>
                <a:cs typeface="Carlito"/>
              </a:rPr>
              <a:t> </a:t>
            </a:r>
            <a:r>
              <a:rPr sz="2200" i="1" spc="-5">
                <a:solidFill>
                  <a:prstClr val="black"/>
                </a:solidFill>
                <a:latin typeface="Carlito"/>
                <a:cs typeface="Carlito"/>
              </a:rPr>
              <a:t>errors</a:t>
            </a:r>
            <a:r>
              <a:rPr sz="2200" i="1" spc="190">
                <a:solidFill>
                  <a:prstClr val="black"/>
                </a:solidFill>
                <a:latin typeface="Carlito"/>
                <a:cs typeface="Carlito"/>
              </a:rPr>
              <a:t> </a:t>
            </a:r>
            <a:r>
              <a:rPr sz="2200" spc="-5">
                <a:solidFill>
                  <a:prstClr val="black"/>
                </a:solidFill>
                <a:latin typeface="Carlito"/>
                <a:cs typeface="Carlito"/>
              </a:rPr>
              <a:t>-</a:t>
            </a:r>
            <a:r>
              <a:rPr sz="2200" spc="190">
                <a:solidFill>
                  <a:prstClr val="black"/>
                </a:solidFill>
                <a:latin typeface="Carlito"/>
                <a:cs typeface="Carlito"/>
              </a:rPr>
              <a:t> </a:t>
            </a:r>
            <a:r>
              <a:rPr sz="2200" spc="-5">
                <a:solidFill>
                  <a:prstClr val="black"/>
                </a:solidFill>
                <a:latin typeface="Carlito"/>
                <a:cs typeface="Carlito"/>
              </a:rPr>
              <a:t>occur</a:t>
            </a:r>
            <a:r>
              <a:rPr sz="2200" spc="195">
                <a:solidFill>
                  <a:prstClr val="black"/>
                </a:solidFill>
                <a:latin typeface="Carlito"/>
                <a:cs typeface="Carlito"/>
              </a:rPr>
              <a:t> </a:t>
            </a:r>
            <a:r>
              <a:rPr sz="2200" spc="-5">
                <a:solidFill>
                  <a:prstClr val="black"/>
                </a:solidFill>
                <a:latin typeface="Carlito"/>
                <a:cs typeface="Carlito"/>
              </a:rPr>
              <a:t>when</a:t>
            </a:r>
            <a:r>
              <a:rPr sz="2200" spc="210">
                <a:solidFill>
                  <a:prstClr val="black"/>
                </a:solidFill>
                <a:latin typeface="Carlito"/>
                <a:cs typeface="Carlito"/>
              </a:rPr>
              <a:t> </a:t>
            </a:r>
            <a:r>
              <a:rPr sz="2200" spc="-5">
                <a:solidFill>
                  <a:prstClr val="black"/>
                </a:solidFill>
                <a:latin typeface="Carlito"/>
                <a:cs typeface="Carlito"/>
              </a:rPr>
              <a:t>a</a:t>
            </a:r>
            <a:r>
              <a:rPr sz="2200" spc="195">
                <a:solidFill>
                  <a:prstClr val="black"/>
                </a:solidFill>
                <a:latin typeface="Carlito"/>
                <a:cs typeface="Carlito"/>
              </a:rPr>
              <a:t> </a:t>
            </a:r>
            <a:r>
              <a:rPr sz="2200" spc="-20">
                <a:solidFill>
                  <a:prstClr val="black"/>
                </a:solidFill>
                <a:latin typeface="Carlito"/>
                <a:cs typeface="Carlito"/>
              </a:rPr>
              <a:t>program</a:t>
            </a:r>
            <a:r>
              <a:rPr sz="2200" spc="210">
                <a:solidFill>
                  <a:prstClr val="black"/>
                </a:solidFill>
                <a:latin typeface="Carlito"/>
                <a:cs typeface="Carlito"/>
              </a:rPr>
              <a:t> </a:t>
            </a:r>
            <a:r>
              <a:rPr sz="2200" spc="-5">
                <a:solidFill>
                  <a:prstClr val="black"/>
                </a:solidFill>
                <a:latin typeface="Carlito"/>
                <a:cs typeface="Carlito"/>
              </a:rPr>
              <a:t>doesn't</a:t>
            </a:r>
            <a:r>
              <a:rPr sz="2200" spc="200">
                <a:solidFill>
                  <a:prstClr val="black"/>
                </a:solidFill>
                <a:latin typeface="Carlito"/>
                <a:cs typeface="Carlito"/>
              </a:rPr>
              <a:t> </a:t>
            </a:r>
            <a:r>
              <a:rPr sz="2200" spc="-10">
                <a:solidFill>
                  <a:prstClr val="black"/>
                </a:solidFill>
                <a:latin typeface="Carlito"/>
                <a:cs typeface="Carlito"/>
              </a:rPr>
              <a:t>perform</a:t>
            </a:r>
            <a:r>
              <a:rPr sz="2200" spc="204">
                <a:solidFill>
                  <a:prstClr val="black"/>
                </a:solidFill>
                <a:latin typeface="Carlito"/>
                <a:cs typeface="Carlito"/>
              </a:rPr>
              <a:t> </a:t>
            </a:r>
            <a:r>
              <a:rPr sz="2200" spc="-5">
                <a:solidFill>
                  <a:prstClr val="black"/>
                </a:solidFill>
                <a:latin typeface="Carlito"/>
                <a:cs typeface="Carlito"/>
              </a:rPr>
              <a:t>the</a:t>
            </a:r>
            <a:r>
              <a:rPr sz="2200" spc="204">
                <a:solidFill>
                  <a:prstClr val="black"/>
                </a:solidFill>
                <a:latin typeface="Carlito"/>
                <a:cs typeface="Carlito"/>
              </a:rPr>
              <a:t> </a:t>
            </a:r>
            <a:r>
              <a:rPr sz="2200" spc="-25">
                <a:solidFill>
                  <a:prstClr val="black"/>
                </a:solidFill>
                <a:latin typeface="Carlito"/>
                <a:cs typeface="Carlito"/>
              </a:rPr>
              <a:t>way</a:t>
            </a:r>
            <a:r>
              <a:rPr sz="2200" spc="204">
                <a:solidFill>
                  <a:prstClr val="black"/>
                </a:solidFill>
                <a:latin typeface="Carlito"/>
                <a:cs typeface="Carlito"/>
              </a:rPr>
              <a:t> </a:t>
            </a:r>
            <a:r>
              <a:rPr sz="2200" spc="-5">
                <a:solidFill>
                  <a:prstClr val="black"/>
                </a:solidFill>
                <a:latin typeface="Carlito"/>
                <a:cs typeface="Carlito"/>
              </a:rPr>
              <a:t>it</a:t>
            </a:r>
            <a:r>
              <a:rPr sz="2200" spc="200">
                <a:solidFill>
                  <a:prstClr val="black"/>
                </a:solidFill>
                <a:latin typeface="Carlito"/>
                <a:cs typeface="Carlito"/>
              </a:rPr>
              <a:t> </a:t>
            </a:r>
            <a:r>
              <a:rPr sz="2200" spc="-10">
                <a:solidFill>
                  <a:prstClr val="black"/>
                </a:solidFill>
                <a:latin typeface="Carlito"/>
                <a:cs typeface="Carlito"/>
              </a:rPr>
              <a:t>was</a:t>
            </a:r>
            <a:endParaRPr sz="2200">
              <a:solidFill>
                <a:prstClr val="black"/>
              </a:solidFill>
              <a:latin typeface="Carlito"/>
              <a:cs typeface="Carlito"/>
            </a:endParaRPr>
          </a:p>
          <a:p>
            <a:pPr marL="477520">
              <a:spcBef>
                <a:spcPts val="1320"/>
              </a:spcBef>
            </a:pPr>
            <a:r>
              <a:rPr sz="2200" spc="-10">
                <a:solidFill>
                  <a:prstClr val="black"/>
                </a:solidFill>
                <a:latin typeface="Carlito"/>
                <a:cs typeface="Carlito"/>
              </a:rPr>
              <a:t>intended</a:t>
            </a:r>
            <a:r>
              <a:rPr sz="2200">
                <a:solidFill>
                  <a:prstClr val="black"/>
                </a:solidFill>
                <a:latin typeface="Carlito"/>
                <a:cs typeface="Carlito"/>
              </a:rPr>
              <a:t> </a:t>
            </a:r>
            <a:r>
              <a:rPr sz="2200" spc="-15">
                <a:solidFill>
                  <a:prstClr val="black"/>
                </a:solidFill>
                <a:latin typeface="Carlito"/>
                <a:cs typeface="Carlito"/>
              </a:rPr>
              <a:t>to.</a:t>
            </a:r>
            <a:endParaRPr sz="2200">
              <a:solidFill>
                <a:prstClr val="black"/>
              </a:solidFill>
              <a:latin typeface="Carlito"/>
              <a:cs typeface="Carlito"/>
            </a:endParaRPr>
          </a:p>
        </p:txBody>
      </p:sp>
      <p:sp>
        <p:nvSpPr>
          <p:cNvPr id="3" name="object 3"/>
          <p:cNvSpPr txBox="1">
            <a:spLocks noGrp="1"/>
          </p:cNvSpPr>
          <p:nvPr>
            <p:ph type="title"/>
          </p:nvPr>
        </p:nvSpPr>
        <p:spPr>
          <a:xfrm>
            <a:off x="990600" y="304800"/>
            <a:ext cx="4819649" cy="675185"/>
          </a:xfrm>
          <a:prstGeom prst="rect">
            <a:avLst/>
          </a:prstGeom>
        </p:spPr>
        <p:txBody>
          <a:bodyPr vert="horz" wrap="square" lIns="0" tIns="13335" rIns="0" bIns="0" rtlCol="0" anchor="ctr">
            <a:spAutoFit/>
          </a:bodyPr>
          <a:lstStyle>
            <a:defPPr/>
          </a:lstStyle>
          <a:p>
            <a:pPr marL="12700">
              <a:lnSpc>
                <a:spcPct val="100000"/>
              </a:lnSpc>
              <a:spcBef>
                <a:spcPts val="105"/>
              </a:spcBef>
            </a:pPr>
            <a:r>
              <a:rPr spc="-40">
                <a:latin typeface="Carlito"/>
                <a:cs typeface="Carlito"/>
              </a:rPr>
              <a:t>Types </a:t>
            </a:r>
            <a:r>
              <a:rPr>
                <a:latin typeface="Carlito"/>
                <a:cs typeface="Carlito"/>
              </a:rPr>
              <a:t>of</a:t>
            </a:r>
            <a:r>
              <a:rPr spc="-25">
                <a:latin typeface="Carlito"/>
                <a:cs typeface="Carlito"/>
              </a:rPr>
              <a:t> </a:t>
            </a:r>
            <a:r>
              <a:rPr spc="-30">
                <a:latin typeface="Carlito"/>
                <a:cs typeface="Carlito"/>
              </a:rPr>
              <a:t>Errors</a:t>
            </a:r>
            <a:endParaRPr>
              <a:latin typeface="Carlito"/>
              <a:cs typeface="Carlito"/>
            </a:endParaRPr>
          </a:p>
        </p:txBody>
      </p:sp>
    </p:spTree>
    <p:extLst>
      <p:ext uri="{BB962C8B-B14F-4D97-AF65-F5344CB8AC3E}">
        <p14:creationId xmlns:p14="http://schemas.microsoft.com/office/powerpoint/2010/main" val="2692735743"/>
      </p:ext>
    </p:extLst>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81000" y="304800"/>
            <a:ext cx="7086600" cy="675185"/>
          </a:xfrm>
          <a:prstGeom prst="rect">
            <a:avLst/>
          </a:prstGeom>
        </p:spPr>
        <p:txBody>
          <a:bodyPr vert="horz" wrap="square" lIns="0" tIns="13335" rIns="0" bIns="0" rtlCol="0" anchor="ctr">
            <a:spAutoFit/>
          </a:bodyPr>
          <a:lstStyle>
            <a:defPPr/>
          </a:lstStyle>
          <a:p>
            <a:pPr marL="12700">
              <a:lnSpc>
                <a:spcPct val="100000"/>
              </a:lnSpc>
              <a:spcBef>
                <a:spcPts val="105"/>
              </a:spcBef>
            </a:pPr>
            <a:r>
              <a:rPr spc="-15">
                <a:latin typeface="Carlito"/>
                <a:cs typeface="Carlito"/>
              </a:rPr>
              <a:t>Exception</a:t>
            </a:r>
            <a:r>
              <a:rPr spc="-45">
                <a:latin typeface="Carlito"/>
                <a:cs typeface="Carlito"/>
              </a:rPr>
              <a:t> </a:t>
            </a:r>
            <a:r>
              <a:rPr spc="-5">
                <a:latin typeface="Carlito"/>
                <a:cs typeface="Carlito"/>
              </a:rPr>
              <a:t>Classes</a:t>
            </a:r>
            <a:endParaRPr>
              <a:latin typeface="Carlito"/>
              <a:cs typeface="Carlito"/>
            </a:endParaRPr>
          </a:p>
        </p:txBody>
      </p:sp>
      <p:grpSp>
        <p:nvGrpSpPr>
          <p:cNvPr id="35" name="Group 34"/>
          <p:cNvGrpSpPr/>
          <p:nvPr/>
        </p:nvGrpSpPr>
        <p:grpSpPr>
          <a:xfrm>
            <a:off x="685800" y="838200"/>
            <a:ext cx="10363200" cy="5779913"/>
            <a:chOff x="2231341" y="1444657"/>
            <a:chExt cx="8059512" cy="4703277"/>
          </a:xfrm>
        </p:grpSpPr>
        <p:sp>
          <p:nvSpPr>
            <p:cNvPr id="3" name="object 3"/>
            <p:cNvSpPr txBox="1"/>
            <p:nvPr/>
          </p:nvSpPr>
          <p:spPr>
            <a:xfrm>
              <a:off x="6056034" y="4320308"/>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400" spc="-10">
                  <a:solidFill>
                    <a:prstClr val="black"/>
                  </a:solidFill>
                  <a:latin typeface="Times New Roman"/>
                  <a:cs typeface="Times New Roman"/>
                </a:rPr>
                <a:t>LinkageError</a:t>
              </a:r>
              <a:endParaRPr sz="1400">
                <a:solidFill>
                  <a:prstClr val="black"/>
                </a:solidFill>
                <a:latin typeface="Times New Roman"/>
                <a:cs typeface="Times New Roman"/>
              </a:endParaRPr>
            </a:p>
          </p:txBody>
        </p:sp>
        <p:sp>
          <p:nvSpPr>
            <p:cNvPr id="4" name="object 4"/>
            <p:cNvSpPr txBox="1"/>
            <p:nvPr/>
          </p:nvSpPr>
          <p:spPr>
            <a:xfrm>
              <a:off x="4690373" y="5141777"/>
              <a:ext cx="68262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400" spc="-5">
                  <a:solidFill>
                    <a:prstClr val="black"/>
                  </a:solidFill>
                  <a:latin typeface="Times New Roman"/>
                  <a:cs typeface="Times New Roman"/>
                </a:rPr>
                <a:t>Error</a:t>
              </a:r>
              <a:endParaRPr sz="1400">
                <a:solidFill>
                  <a:prstClr val="black"/>
                </a:solidFill>
                <a:latin typeface="Times New Roman"/>
                <a:cs typeface="Times New Roman"/>
              </a:endParaRPr>
            </a:p>
          </p:txBody>
        </p:sp>
        <p:sp>
          <p:nvSpPr>
            <p:cNvPr id="6" name="object 6"/>
            <p:cNvSpPr txBox="1"/>
            <p:nvPr/>
          </p:nvSpPr>
          <p:spPr>
            <a:xfrm>
              <a:off x="6056034" y="2540049"/>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400" spc="-5">
                  <a:solidFill>
                    <a:prstClr val="black"/>
                  </a:solidFill>
                  <a:latin typeface="Times New Roman"/>
                  <a:cs typeface="Times New Roman"/>
                </a:rPr>
                <a:t>AWTException</a:t>
              </a:r>
              <a:endParaRPr sz="1400">
                <a:solidFill>
                  <a:prstClr val="black"/>
                </a:solidFill>
                <a:latin typeface="Times New Roman"/>
                <a:cs typeface="Times New Roman"/>
              </a:endParaRPr>
            </a:p>
          </p:txBody>
        </p:sp>
        <p:sp>
          <p:nvSpPr>
            <p:cNvPr id="7" name="object 7"/>
            <p:cNvSpPr txBox="1"/>
            <p:nvPr/>
          </p:nvSpPr>
          <p:spPr>
            <a:xfrm>
              <a:off x="3324162" y="3635819"/>
              <a:ext cx="683260"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400" spc="-20">
                  <a:solidFill>
                    <a:prstClr val="black"/>
                  </a:solidFill>
                  <a:latin typeface="Times New Roman"/>
                  <a:cs typeface="Times New Roman"/>
                </a:rPr>
                <a:t>T</a:t>
              </a:r>
              <a:r>
                <a:rPr sz="1400" spc="5">
                  <a:solidFill>
                    <a:prstClr val="black"/>
                  </a:solidFill>
                  <a:latin typeface="Times New Roman"/>
                  <a:cs typeface="Times New Roman"/>
                </a:rPr>
                <a:t>h</a:t>
              </a:r>
              <a:r>
                <a:rPr sz="1400" spc="-5">
                  <a:solidFill>
                    <a:prstClr val="black"/>
                  </a:solidFill>
                  <a:latin typeface="Times New Roman"/>
                  <a:cs typeface="Times New Roman"/>
                </a:rPr>
                <a:t>r</a:t>
              </a:r>
              <a:r>
                <a:rPr sz="1400" spc="5">
                  <a:solidFill>
                    <a:prstClr val="black"/>
                  </a:solidFill>
                  <a:latin typeface="Times New Roman"/>
                  <a:cs typeface="Times New Roman"/>
                </a:rPr>
                <a:t>o</a:t>
              </a:r>
              <a:r>
                <a:rPr sz="1400" spc="-30">
                  <a:solidFill>
                    <a:prstClr val="black"/>
                  </a:solidFill>
                  <a:latin typeface="Times New Roman"/>
                  <a:cs typeface="Times New Roman"/>
                </a:rPr>
                <a:t>w</a:t>
              </a:r>
              <a:r>
                <a:rPr sz="1400">
                  <a:solidFill>
                    <a:prstClr val="black"/>
                  </a:solidFill>
                  <a:latin typeface="Times New Roman"/>
                  <a:cs typeface="Times New Roman"/>
                </a:rPr>
                <a:t>a</a:t>
              </a:r>
              <a:r>
                <a:rPr sz="1400" spc="5">
                  <a:solidFill>
                    <a:prstClr val="black"/>
                  </a:solidFill>
                  <a:latin typeface="Times New Roman"/>
                  <a:cs typeface="Times New Roman"/>
                </a:rPr>
                <a:t>b</a:t>
              </a:r>
              <a:r>
                <a:rPr sz="1400" spc="-15">
                  <a:solidFill>
                    <a:prstClr val="black"/>
                  </a:solidFill>
                  <a:latin typeface="Times New Roman"/>
                  <a:cs typeface="Times New Roman"/>
                </a:rPr>
                <a:t>l</a:t>
              </a:r>
              <a:r>
                <a:rPr sz="1400">
                  <a:solidFill>
                    <a:prstClr val="black"/>
                  </a:solidFill>
                  <a:latin typeface="Times New Roman"/>
                  <a:cs typeface="Times New Roman"/>
                </a:rPr>
                <a:t>e</a:t>
              </a:r>
              <a:endParaRPr sz="1400">
                <a:solidFill>
                  <a:prstClr val="black"/>
                </a:solidFill>
                <a:latin typeface="Times New Roman"/>
                <a:cs typeface="Times New Roman"/>
              </a:endParaRPr>
            </a:p>
          </p:txBody>
        </p:sp>
        <p:sp>
          <p:nvSpPr>
            <p:cNvPr id="8" name="object 8"/>
            <p:cNvSpPr txBox="1"/>
            <p:nvPr/>
          </p:nvSpPr>
          <p:spPr>
            <a:xfrm>
              <a:off x="6056034" y="1444657"/>
              <a:ext cx="163957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400" spc="-5">
                  <a:solidFill>
                    <a:prstClr val="black"/>
                  </a:solidFill>
                  <a:latin typeface="Times New Roman"/>
                  <a:cs typeface="Times New Roman"/>
                </a:rPr>
                <a:t>ClassNotFoundException</a:t>
              </a:r>
              <a:endParaRPr sz="1400">
                <a:solidFill>
                  <a:prstClr val="black"/>
                </a:solidFill>
                <a:latin typeface="Times New Roman"/>
                <a:cs typeface="Times New Roman"/>
              </a:endParaRPr>
            </a:p>
          </p:txBody>
        </p:sp>
        <p:sp>
          <p:nvSpPr>
            <p:cNvPr id="9" name="object 9"/>
            <p:cNvSpPr txBox="1"/>
            <p:nvPr/>
          </p:nvSpPr>
          <p:spPr>
            <a:xfrm>
              <a:off x="6056034" y="4867948"/>
              <a:ext cx="136652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400" spc="-5">
                  <a:solidFill>
                    <a:prstClr val="black"/>
                  </a:solidFill>
                  <a:latin typeface="Times New Roman"/>
                  <a:cs typeface="Times New Roman"/>
                </a:rPr>
                <a:t>VirtualMachineError</a:t>
              </a:r>
              <a:endParaRPr sz="1400">
                <a:solidFill>
                  <a:prstClr val="black"/>
                </a:solidFill>
                <a:latin typeface="Times New Roman"/>
                <a:cs typeface="Times New Roman"/>
              </a:endParaRPr>
            </a:p>
          </p:txBody>
        </p:sp>
        <p:sp>
          <p:nvSpPr>
            <p:cNvPr id="10" name="object 10"/>
            <p:cNvSpPr txBox="1"/>
            <p:nvPr/>
          </p:nvSpPr>
          <p:spPr>
            <a:xfrm>
              <a:off x="6056034" y="1992353"/>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95"/>
                </a:spcBef>
              </a:pPr>
              <a:r>
                <a:rPr sz="1400" spc="-5">
                  <a:solidFill>
                    <a:prstClr val="black"/>
                  </a:solidFill>
                  <a:latin typeface="Times New Roman"/>
                  <a:cs typeface="Times New Roman"/>
                </a:rPr>
                <a:t>IOException</a:t>
              </a:r>
              <a:endParaRPr sz="1400">
                <a:solidFill>
                  <a:prstClr val="black"/>
                </a:solidFill>
                <a:latin typeface="Times New Roman"/>
                <a:cs typeface="Times New Roman"/>
              </a:endParaRPr>
            </a:p>
          </p:txBody>
        </p:sp>
        <p:sp>
          <p:nvSpPr>
            <p:cNvPr id="11" name="object 11"/>
            <p:cNvSpPr txBox="1"/>
            <p:nvPr/>
          </p:nvSpPr>
          <p:spPr>
            <a:xfrm>
              <a:off x="4690373" y="2540049"/>
              <a:ext cx="68262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400" spc="-5">
                  <a:solidFill>
                    <a:prstClr val="black"/>
                  </a:solidFill>
                  <a:latin typeface="Times New Roman"/>
                  <a:cs typeface="Times New Roman"/>
                </a:rPr>
                <a:t>Exception</a:t>
              </a:r>
              <a:endParaRPr sz="1400">
                <a:solidFill>
                  <a:prstClr val="black"/>
                </a:solidFill>
                <a:latin typeface="Times New Roman"/>
                <a:cs typeface="Times New Roman"/>
              </a:endParaRPr>
            </a:p>
          </p:txBody>
        </p:sp>
        <p:grpSp>
          <p:nvGrpSpPr>
            <p:cNvPr id="12" name="object 12"/>
            <p:cNvGrpSpPr/>
            <p:nvPr/>
          </p:nvGrpSpPr>
          <p:grpSpPr>
            <a:xfrm>
              <a:off x="4000507" y="2672203"/>
              <a:ext cx="690245" cy="2611755"/>
              <a:chOff x="2476506" y="2672202"/>
              <a:chExt cx="690245" cy="2611755"/>
            </a:xfrm>
          </p:grpSpPr>
          <p:sp>
            <p:nvSpPr>
              <p:cNvPr id="13" name="object 13"/>
              <p:cNvSpPr/>
              <p:nvPr/>
            </p:nvSpPr>
            <p:spPr>
              <a:xfrm>
                <a:off x="2892937" y="52787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14" name="object 14"/>
              <p:cNvSpPr/>
              <p:nvPr/>
            </p:nvSpPr>
            <p:spPr>
              <a:xfrm>
                <a:off x="2483258" y="26768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15" name="object 15"/>
              <p:cNvSpPr/>
              <p:nvPr/>
            </p:nvSpPr>
            <p:spPr>
              <a:xfrm>
                <a:off x="2892937" y="26768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16" name="object 16"/>
            <p:cNvSpPr txBox="1"/>
            <p:nvPr/>
          </p:nvSpPr>
          <p:spPr>
            <a:xfrm>
              <a:off x="6056035" y="3088123"/>
              <a:ext cx="1503045"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a:spcBef>
                  <a:spcPts val="90"/>
                </a:spcBef>
              </a:pPr>
              <a:r>
                <a:rPr sz="1400" spc="-5">
                  <a:solidFill>
                    <a:prstClr val="black"/>
                  </a:solidFill>
                  <a:latin typeface="Times New Roman"/>
                  <a:cs typeface="Times New Roman"/>
                </a:rPr>
                <a:t>RuntimeException</a:t>
              </a:r>
              <a:endParaRPr sz="1400">
                <a:solidFill>
                  <a:prstClr val="black"/>
                </a:solidFill>
                <a:latin typeface="Times New Roman"/>
                <a:cs typeface="Times New Roman"/>
              </a:endParaRPr>
            </a:p>
          </p:txBody>
        </p:sp>
        <p:sp>
          <p:nvSpPr>
            <p:cNvPr id="17" name="object 17"/>
            <p:cNvSpPr txBox="1"/>
            <p:nvPr/>
          </p:nvSpPr>
          <p:spPr>
            <a:xfrm>
              <a:off x="2231341" y="3635819"/>
              <a:ext cx="683260"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400" spc="-5">
                  <a:solidFill>
                    <a:prstClr val="black"/>
                  </a:solidFill>
                  <a:latin typeface="Times New Roman"/>
                  <a:cs typeface="Times New Roman"/>
                </a:rPr>
                <a:t>Object</a:t>
              </a:r>
              <a:endParaRPr sz="1400">
                <a:solidFill>
                  <a:prstClr val="black"/>
                </a:solidFill>
                <a:latin typeface="Times New Roman"/>
                <a:cs typeface="Times New Roman"/>
              </a:endParaRPr>
            </a:p>
          </p:txBody>
        </p:sp>
        <p:sp>
          <p:nvSpPr>
            <p:cNvPr id="18" name="object 18"/>
            <p:cNvSpPr/>
            <p:nvPr/>
          </p:nvSpPr>
          <p:spPr>
            <a:xfrm>
              <a:off x="2914408" y="36358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nvGrpSpPr>
            <p:cNvPr id="19" name="object 19"/>
            <p:cNvGrpSpPr/>
            <p:nvPr/>
          </p:nvGrpSpPr>
          <p:grpSpPr>
            <a:xfrm>
              <a:off x="5366168" y="1576999"/>
              <a:ext cx="690245" cy="2200910"/>
              <a:chOff x="3842167" y="1576999"/>
              <a:chExt cx="690245" cy="2200910"/>
            </a:xfrm>
          </p:grpSpPr>
          <p:sp>
            <p:nvSpPr>
              <p:cNvPr id="20" name="object 20"/>
              <p:cNvSpPr/>
              <p:nvPr/>
            </p:nvSpPr>
            <p:spPr>
              <a:xfrm>
                <a:off x="3848919" y="15816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21" name="object 21"/>
              <p:cNvSpPr/>
              <p:nvPr/>
            </p:nvSpPr>
            <p:spPr>
              <a:xfrm>
                <a:off x="4259166" y="1581655"/>
                <a:ext cx="273050" cy="2191385"/>
              </a:xfrm>
              <a:custGeom>
                <a:rect l="l" t="t" r="r" b="b"/>
                <a:pathLst>
                  <a:path w="273050" h="2191385">
                    <a:moveTo>
                      <a:pt x="272867" y="2190974"/>
                    </a:moveTo>
                    <a:lnTo>
                      <a:pt x="0" y="2190974"/>
                    </a:lnTo>
                  </a:path>
                  <a:path w="273050" h="2191385">
                    <a:moveTo>
                      <a:pt x="272867" y="1643467"/>
                    </a:moveTo>
                    <a:lnTo>
                      <a:pt x="0" y="1643467"/>
                    </a:lnTo>
                  </a:path>
                  <a:path w="273050" h="2191385">
                    <a:moveTo>
                      <a:pt x="272867" y="1095203"/>
                    </a:moveTo>
                    <a:lnTo>
                      <a:pt x="0" y="1095203"/>
                    </a:lnTo>
                  </a:path>
                  <a:path w="273050" h="2191385">
                    <a:moveTo>
                      <a:pt x="272867" y="547696"/>
                    </a:moveTo>
                    <a:lnTo>
                      <a:pt x="0" y="547696"/>
                    </a:lnTo>
                  </a:path>
                  <a:path w="273050" h="2191385">
                    <a:moveTo>
                      <a:pt x="272867"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22" name="object 22"/>
            <p:cNvSpPr txBox="1"/>
            <p:nvPr/>
          </p:nvSpPr>
          <p:spPr>
            <a:xfrm>
              <a:off x="8240440" y="2266201"/>
              <a:ext cx="136715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
                <a:spcBef>
                  <a:spcPts val="95"/>
                </a:spcBef>
              </a:pPr>
              <a:r>
                <a:rPr sz="1400" spc="-5">
                  <a:solidFill>
                    <a:prstClr val="black"/>
                  </a:solidFill>
                  <a:latin typeface="Times New Roman"/>
                  <a:cs typeface="Times New Roman"/>
                </a:rPr>
                <a:t>ArithmeticException</a:t>
              </a:r>
              <a:endParaRPr sz="1400">
                <a:solidFill>
                  <a:prstClr val="black"/>
                </a:solidFill>
                <a:latin typeface="Times New Roman"/>
                <a:cs typeface="Times New Roman"/>
              </a:endParaRPr>
            </a:p>
          </p:txBody>
        </p:sp>
        <p:sp>
          <p:nvSpPr>
            <p:cNvPr id="23" name="object 23"/>
            <p:cNvSpPr/>
            <p:nvPr/>
          </p:nvSpPr>
          <p:spPr>
            <a:xfrm>
              <a:off x="7558508" y="2403201"/>
              <a:ext cx="414655" cy="2008505"/>
            </a:xfrm>
            <a:custGeom>
              <a:rect l="l" t="t" r="r" b="b"/>
              <a:pathLst>
                <a:path w="414654" h="2008504">
                  <a:moveTo>
                    <a:pt x="409679" y="0"/>
                  </a:moveTo>
                  <a:lnTo>
                    <a:pt x="414410" y="2008402"/>
                  </a:lnTo>
                </a:path>
                <a:path w="414654" h="2008504">
                  <a:moveTo>
                    <a:pt x="412139" y="821923"/>
                  </a:moveTo>
                  <a:lnTo>
                    <a:pt x="136433" y="821923"/>
                  </a:lnTo>
                </a:path>
                <a:path w="414654" h="2008504">
                  <a:moveTo>
                    <a:pt x="136433" y="958752"/>
                  </a:moveTo>
                  <a:lnTo>
                    <a:pt x="0" y="821923"/>
                  </a:lnTo>
                </a:path>
                <a:path w="414654" h="2008504">
                  <a:moveTo>
                    <a:pt x="136433" y="684904"/>
                  </a:moveTo>
                  <a:lnTo>
                    <a:pt x="136433" y="958752"/>
                  </a:lnTo>
                </a:path>
                <a:path w="414654" h="2008504">
                  <a:moveTo>
                    <a:pt x="138704" y="684904"/>
                  </a:moveTo>
                  <a:lnTo>
                    <a:pt x="0"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nvGrpSpPr>
            <p:cNvPr id="24" name="object 24"/>
            <p:cNvGrpSpPr/>
            <p:nvPr/>
          </p:nvGrpSpPr>
          <p:grpSpPr>
            <a:xfrm>
              <a:off x="5366168" y="4452575"/>
              <a:ext cx="690245" cy="1652270"/>
              <a:chOff x="3842167" y="4452575"/>
              <a:chExt cx="690245" cy="1652270"/>
            </a:xfrm>
          </p:grpSpPr>
          <p:sp>
            <p:nvSpPr>
              <p:cNvPr id="25" name="object 25"/>
              <p:cNvSpPr/>
              <p:nvPr/>
            </p:nvSpPr>
            <p:spPr>
              <a:xfrm>
                <a:off x="3848919" y="4457231"/>
                <a:ext cx="412115" cy="1643380"/>
              </a:xfrm>
              <a:custGeom>
                <a:rect l="l" t="t" r="r" b="b"/>
                <a:pathLst>
                  <a:path w="412114" h="1643379">
                    <a:moveTo>
                      <a:pt x="410247" y="0"/>
                    </a:moveTo>
                    <a:lnTo>
                      <a:pt x="410247" y="1642922"/>
                    </a:lnTo>
                  </a:path>
                  <a:path w="412114" h="1643379">
                    <a:moveTo>
                      <a:pt x="411950" y="821468"/>
                    </a:moveTo>
                    <a:lnTo>
                      <a:pt x="136812" y="821468"/>
                    </a:lnTo>
                  </a:path>
                  <a:path w="412114" h="1643379">
                    <a:moveTo>
                      <a:pt x="136812" y="958373"/>
                    </a:moveTo>
                    <a:lnTo>
                      <a:pt x="0" y="821468"/>
                    </a:lnTo>
                  </a:path>
                  <a:path w="412114" h="1643379">
                    <a:moveTo>
                      <a:pt x="136812" y="684544"/>
                    </a:moveTo>
                    <a:lnTo>
                      <a:pt x="136812" y="958373"/>
                    </a:lnTo>
                  </a:path>
                  <a:path w="412114" h="1643379">
                    <a:moveTo>
                      <a:pt x="139272" y="684544"/>
                    </a:moveTo>
                    <a:lnTo>
                      <a:pt x="0" y="821468"/>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26" name="object 26"/>
              <p:cNvSpPr/>
              <p:nvPr/>
            </p:nvSpPr>
            <p:spPr>
              <a:xfrm>
                <a:off x="4259166" y="4457231"/>
                <a:ext cx="273050" cy="1643380"/>
              </a:xfrm>
              <a:custGeom>
                <a:rect l="l" t="t" r="r" b="b"/>
                <a:pathLst>
                  <a:path w="273050" h="1643379">
                    <a:moveTo>
                      <a:pt x="272867" y="0"/>
                    </a:moveTo>
                    <a:lnTo>
                      <a:pt x="0" y="0"/>
                    </a:lnTo>
                  </a:path>
                  <a:path w="273050" h="1643379">
                    <a:moveTo>
                      <a:pt x="272867" y="547639"/>
                    </a:moveTo>
                    <a:lnTo>
                      <a:pt x="0" y="547639"/>
                    </a:lnTo>
                  </a:path>
                  <a:path w="273050" h="1643379">
                    <a:moveTo>
                      <a:pt x="272867" y="1095279"/>
                    </a:moveTo>
                    <a:lnTo>
                      <a:pt x="0" y="1095279"/>
                    </a:lnTo>
                  </a:path>
                  <a:path w="273050" h="1643379">
                    <a:moveTo>
                      <a:pt x="272867" y="1642922"/>
                    </a:moveTo>
                    <a:lnTo>
                      <a:pt x="0" y="1642922"/>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27" name="object 27"/>
            <p:cNvSpPr txBox="1"/>
            <p:nvPr/>
          </p:nvSpPr>
          <p:spPr>
            <a:xfrm>
              <a:off x="8240440" y="2813821"/>
              <a:ext cx="1367155"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
                <a:spcBef>
                  <a:spcPts val="90"/>
                </a:spcBef>
              </a:pPr>
              <a:r>
                <a:rPr sz="1400" spc="-5">
                  <a:solidFill>
                    <a:prstClr val="black"/>
                  </a:solidFill>
                  <a:latin typeface="Times New Roman"/>
                  <a:cs typeface="Times New Roman"/>
                </a:rPr>
                <a:t>NullPointerException</a:t>
              </a:r>
              <a:endParaRPr sz="1400">
                <a:solidFill>
                  <a:prstClr val="black"/>
                </a:solidFill>
                <a:latin typeface="Times New Roman"/>
                <a:cs typeface="Times New Roman"/>
              </a:endParaRPr>
            </a:p>
          </p:txBody>
        </p:sp>
        <p:sp>
          <p:nvSpPr>
            <p:cNvPr id="28" name="object 28"/>
            <p:cNvSpPr txBox="1"/>
            <p:nvPr/>
          </p:nvSpPr>
          <p:spPr>
            <a:xfrm>
              <a:off x="8240439" y="3361990"/>
              <a:ext cx="2050414"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6839">
                <a:spcBef>
                  <a:spcPts val="90"/>
                </a:spcBef>
              </a:pPr>
              <a:r>
                <a:rPr sz="1400" spc="-5">
                  <a:solidFill>
                    <a:prstClr val="black"/>
                  </a:solidFill>
                  <a:latin typeface="Times New Roman"/>
                  <a:cs typeface="Times New Roman"/>
                </a:rPr>
                <a:t>IndexOutOfBoundsException</a:t>
              </a:r>
              <a:endParaRPr sz="1400">
                <a:solidFill>
                  <a:prstClr val="black"/>
                </a:solidFill>
                <a:latin typeface="Times New Roman"/>
                <a:cs typeface="Times New Roman"/>
              </a:endParaRPr>
            </a:p>
          </p:txBody>
        </p:sp>
        <p:sp>
          <p:nvSpPr>
            <p:cNvPr id="29" name="object 29"/>
            <p:cNvSpPr/>
            <p:nvPr/>
          </p:nvSpPr>
          <p:spPr>
            <a:xfrm>
              <a:off x="7952481" y="2403200"/>
              <a:ext cx="289560" cy="2026920"/>
            </a:xfrm>
            <a:custGeom>
              <a:rect l="l" t="t" r="r" b="b"/>
              <a:pathLst>
                <a:path w="289559" h="2026920">
                  <a:moveTo>
                    <a:pt x="289141" y="0"/>
                  </a:moveTo>
                  <a:lnTo>
                    <a:pt x="15705" y="0"/>
                  </a:lnTo>
                </a:path>
                <a:path w="289559" h="2026920">
                  <a:moveTo>
                    <a:pt x="289141" y="548074"/>
                  </a:moveTo>
                  <a:lnTo>
                    <a:pt x="15705" y="548074"/>
                  </a:lnTo>
                </a:path>
                <a:path w="289559" h="2026920">
                  <a:moveTo>
                    <a:pt x="289141" y="1095581"/>
                  </a:moveTo>
                  <a:lnTo>
                    <a:pt x="15705" y="1095581"/>
                  </a:lnTo>
                </a:path>
                <a:path w="289559" h="2026920">
                  <a:moveTo>
                    <a:pt x="273245" y="2026552"/>
                  </a:moveTo>
                  <a:lnTo>
                    <a:pt x="0" y="2026552"/>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30" name="object 30"/>
            <p:cNvSpPr txBox="1"/>
            <p:nvPr/>
          </p:nvSpPr>
          <p:spPr>
            <a:xfrm>
              <a:off x="6161601" y="3634628"/>
              <a:ext cx="1287780"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1" name="object 31"/>
            <p:cNvSpPr txBox="1"/>
            <p:nvPr/>
          </p:nvSpPr>
          <p:spPr>
            <a:xfrm>
              <a:off x="8331296" y="4291788"/>
              <a:ext cx="1288415"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2" name="object 32"/>
            <p:cNvSpPr txBox="1"/>
            <p:nvPr/>
          </p:nvSpPr>
          <p:spPr>
            <a:xfrm>
              <a:off x="6161602" y="5962186"/>
              <a:ext cx="1288415"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3" name="object 33"/>
            <p:cNvSpPr txBox="1"/>
            <p:nvPr/>
          </p:nvSpPr>
          <p:spPr>
            <a:xfrm>
              <a:off x="8240439" y="3824920"/>
              <a:ext cx="1898014" cy="186791"/>
            </a:xfrm>
            <a:prstGeom prst="rect">
              <a:avLst/>
            </a:prstGeom>
            <a:ln w="9313">
              <a:solidFill>
                <a:srgbClr val="000000"/>
              </a:solidFill>
            </a:ln>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60">
                <a:spcBef>
                  <a:spcPts val="110"/>
                </a:spcBef>
              </a:pPr>
              <a:r>
                <a:rPr sz="1400" spc="-5">
                  <a:solidFill>
                    <a:prstClr val="black"/>
                  </a:solidFill>
                  <a:latin typeface="Times New Roman"/>
                  <a:cs typeface="Times New Roman"/>
                </a:rPr>
                <a:t>IllegalArgumentException</a:t>
              </a:r>
              <a:endParaRPr sz="1400">
                <a:solidFill>
                  <a:prstClr val="black"/>
                </a:solidFill>
                <a:latin typeface="Times New Roman"/>
                <a:cs typeface="Times New Roman"/>
              </a:endParaRPr>
            </a:p>
          </p:txBody>
        </p:sp>
        <p:sp>
          <p:nvSpPr>
            <p:cNvPr id="34" name="object 34"/>
            <p:cNvSpPr/>
            <p:nvPr/>
          </p:nvSpPr>
          <p:spPr>
            <a:xfrm>
              <a:off x="7963646" y="39756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Tree>
    <p:extLst>
      <p:ext uri="{BB962C8B-B14F-4D97-AF65-F5344CB8AC3E}">
        <p14:creationId xmlns:p14="http://schemas.microsoft.com/office/powerpoint/2010/main" val="1164796733"/>
      </p:ext>
    </p:extLst>
  </p:cSld>
  <p:clrMapOvr>
    <a:masterClrMapping/>
  </p:clrMapOvr>
  <p:transition/>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85800" y="457200"/>
            <a:ext cx="7874634" cy="4906471"/>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200" b="1" spc="-20">
                <a:solidFill>
                  <a:prstClr val="black"/>
                </a:solidFill>
                <a:latin typeface="Carlito"/>
                <a:cs typeface="Carlito"/>
              </a:rPr>
              <a:t>Types </a:t>
            </a:r>
            <a:r>
              <a:rPr sz="2200" b="1" spc="-5">
                <a:solidFill>
                  <a:prstClr val="black"/>
                </a:solidFill>
                <a:latin typeface="Carlito"/>
                <a:cs typeface="Carlito"/>
              </a:rPr>
              <a:t>of</a:t>
            </a:r>
            <a:r>
              <a:rPr sz="2200" b="1" spc="15">
                <a:solidFill>
                  <a:prstClr val="black"/>
                </a:solidFill>
                <a:latin typeface="Carlito"/>
                <a:cs typeface="Carlito"/>
              </a:rPr>
              <a:t> </a:t>
            </a:r>
            <a:r>
              <a:rPr sz="2200" b="1" spc="-15">
                <a:solidFill>
                  <a:prstClr val="black"/>
                </a:solidFill>
                <a:latin typeface="Carlito"/>
                <a:cs typeface="Carlito"/>
              </a:rPr>
              <a:t>Exception:</a:t>
            </a:r>
            <a:endParaRPr sz="2200">
              <a:solidFill>
                <a:prstClr val="black"/>
              </a:solidFill>
              <a:latin typeface="Carlito"/>
              <a:cs typeface="Carlito"/>
            </a:endParaRPr>
          </a:p>
          <a:p>
            <a:pPr marL="814069" lvl="1" indent="-344805">
              <a:spcBef>
                <a:spcPts val="1320"/>
              </a:spcBef>
              <a:buFont typeface="Wingdings"/>
              <a:buChar char=""/>
              <a:tabLst>
                <a:tab pos="814705"/>
              </a:tabLst>
            </a:pPr>
            <a:r>
              <a:rPr sz="2200" spc="-15">
                <a:solidFill>
                  <a:prstClr val="black"/>
                </a:solidFill>
                <a:latin typeface="Carlito"/>
                <a:cs typeface="Carlito"/>
              </a:rPr>
              <a:t>There </a:t>
            </a:r>
            <a:r>
              <a:rPr sz="2200" spc="-10">
                <a:solidFill>
                  <a:prstClr val="black"/>
                </a:solidFill>
                <a:latin typeface="Carlito"/>
                <a:cs typeface="Carlito"/>
              </a:rPr>
              <a:t>are </a:t>
            </a:r>
            <a:r>
              <a:rPr sz="2200" spc="-5">
                <a:solidFill>
                  <a:prstClr val="black"/>
                </a:solidFill>
                <a:latin typeface="Carlito"/>
                <a:cs typeface="Carlito"/>
              </a:rPr>
              <a:t>mainly </a:t>
            </a:r>
            <a:r>
              <a:rPr sz="2200" spc="-15">
                <a:solidFill>
                  <a:prstClr val="black"/>
                </a:solidFill>
                <a:latin typeface="Carlito"/>
                <a:cs typeface="Carlito"/>
              </a:rPr>
              <a:t>two </a:t>
            </a:r>
            <a:r>
              <a:rPr sz="2200" spc="-5">
                <a:solidFill>
                  <a:prstClr val="black"/>
                </a:solidFill>
                <a:latin typeface="Carlito"/>
                <a:cs typeface="Carlito"/>
              </a:rPr>
              <a:t>types of</a:t>
            </a:r>
            <a:r>
              <a:rPr sz="2200" spc="75">
                <a:solidFill>
                  <a:prstClr val="black"/>
                </a:solidFill>
                <a:latin typeface="Carlito"/>
                <a:cs typeface="Carlito"/>
              </a:rPr>
              <a:t> </a:t>
            </a:r>
            <a:r>
              <a:rPr sz="2200" spc="-15">
                <a:solidFill>
                  <a:prstClr val="black"/>
                </a:solidFill>
                <a:latin typeface="Carlito"/>
                <a:cs typeface="Carlito"/>
              </a:rPr>
              <a:t>exceptions:</a:t>
            </a:r>
            <a:endParaRPr sz="2200">
              <a:solidFill>
                <a:prstClr val="black"/>
              </a:solidFill>
              <a:latin typeface="Carlito"/>
              <a:cs typeface="Carlito"/>
            </a:endParaRPr>
          </a:p>
          <a:p>
            <a:pPr marL="1263650" lvl="2" indent="-390525">
              <a:spcBef>
                <a:spcPts val="1320"/>
              </a:spcBef>
              <a:buFont typeface="Wingdings"/>
              <a:buChar char=""/>
              <a:tabLst>
                <a:tab pos="1263650"/>
                <a:tab pos="1264285"/>
              </a:tabLst>
            </a:pPr>
            <a:r>
              <a:rPr sz="2200" spc="-20">
                <a:solidFill>
                  <a:prstClr val="black"/>
                </a:solidFill>
                <a:latin typeface="Carlito"/>
                <a:cs typeface="Carlito"/>
              </a:rPr>
              <a:t>Checked</a:t>
            </a:r>
            <a:endParaRPr sz="2200">
              <a:solidFill>
                <a:prstClr val="black"/>
              </a:solidFill>
              <a:latin typeface="Carlito"/>
              <a:cs typeface="Carlito"/>
            </a:endParaRPr>
          </a:p>
          <a:p>
            <a:pPr marL="1263650" lvl="2" indent="-390525">
              <a:spcBef>
                <a:spcPts val="1320"/>
              </a:spcBef>
              <a:buFont typeface="Wingdings"/>
              <a:buChar char=""/>
              <a:tabLst>
                <a:tab pos="1263650"/>
                <a:tab pos="1264285"/>
              </a:tabLst>
            </a:pPr>
            <a:r>
              <a:rPr sz="2200" spc="-15">
                <a:solidFill>
                  <a:prstClr val="black"/>
                </a:solidFill>
                <a:latin typeface="Carlito"/>
                <a:cs typeface="Carlito"/>
              </a:rPr>
              <a:t>Unchecked </a:t>
            </a:r>
            <a:r>
              <a:rPr sz="2200" spc="-5">
                <a:solidFill>
                  <a:prstClr val="black"/>
                </a:solidFill>
                <a:latin typeface="Carlito"/>
                <a:cs typeface="Carlito"/>
              </a:rPr>
              <a:t>– Eg.</a:t>
            </a:r>
            <a:r>
              <a:rPr sz="2200" spc="50">
                <a:solidFill>
                  <a:prstClr val="black"/>
                </a:solidFill>
                <a:latin typeface="Carlito"/>
                <a:cs typeface="Carlito"/>
              </a:rPr>
              <a:t> </a:t>
            </a:r>
            <a:r>
              <a:rPr sz="2200" spc="-10">
                <a:solidFill>
                  <a:prstClr val="black"/>
                </a:solidFill>
                <a:latin typeface="Carlito"/>
                <a:cs typeface="Carlito"/>
              </a:rPr>
              <a:t>error</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0">
                <a:solidFill>
                  <a:prstClr val="black"/>
                </a:solidFill>
                <a:latin typeface="Carlito"/>
                <a:cs typeface="Carlito"/>
              </a:rPr>
              <a:t>The sun </a:t>
            </a:r>
            <a:r>
              <a:rPr sz="2200" spc="-20">
                <a:solidFill>
                  <a:prstClr val="black"/>
                </a:solidFill>
                <a:latin typeface="Carlito"/>
                <a:cs typeface="Carlito"/>
              </a:rPr>
              <a:t>microsystem says </a:t>
            </a:r>
            <a:r>
              <a:rPr sz="2200" spc="-10">
                <a:solidFill>
                  <a:prstClr val="black"/>
                </a:solidFill>
                <a:latin typeface="Carlito"/>
                <a:cs typeface="Carlito"/>
              </a:rPr>
              <a:t>there are three </a:t>
            </a:r>
            <a:r>
              <a:rPr sz="2200" spc="-5">
                <a:solidFill>
                  <a:prstClr val="black"/>
                </a:solidFill>
                <a:latin typeface="Carlito"/>
                <a:cs typeface="Carlito"/>
              </a:rPr>
              <a:t>types of</a:t>
            </a:r>
            <a:r>
              <a:rPr sz="2200" spc="185">
                <a:solidFill>
                  <a:prstClr val="black"/>
                </a:solidFill>
                <a:latin typeface="Carlito"/>
                <a:cs typeface="Carlito"/>
              </a:rPr>
              <a:t> </a:t>
            </a:r>
            <a:r>
              <a:rPr sz="2200" spc="-15">
                <a:solidFill>
                  <a:prstClr val="black"/>
                </a:solidFill>
                <a:latin typeface="Carlito"/>
                <a:cs typeface="Carlito"/>
              </a:rPr>
              <a:t>exceptions:</a:t>
            </a:r>
            <a:endParaRPr sz="2200">
              <a:solidFill>
                <a:prstClr val="black"/>
              </a:solidFill>
              <a:latin typeface="Carlito"/>
              <a:cs typeface="Carlito"/>
            </a:endParaRPr>
          </a:p>
          <a:p>
            <a:pPr marL="806450" lvl="1" indent="-390525">
              <a:spcBef>
                <a:spcPts val="1320"/>
              </a:spcBef>
              <a:buFont typeface="Wingdings"/>
              <a:buChar char=""/>
              <a:tabLst>
                <a:tab pos="806450"/>
                <a:tab pos="807085"/>
              </a:tabLst>
            </a:pPr>
            <a:r>
              <a:rPr sz="2200" spc="-20">
                <a:solidFill>
                  <a:prstClr val="black"/>
                </a:solidFill>
                <a:latin typeface="Carlito"/>
                <a:cs typeface="Carlito"/>
              </a:rPr>
              <a:t>Checked </a:t>
            </a:r>
            <a:r>
              <a:rPr sz="2200" spc="-15">
                <a:solidFill>
                  <a:prstClr val="black"/>
                </a:solidFill>
                <a:latin typeface="Carlito"/>
                <a:cs typeface="Carlito"/>
              </a:rPr>
              <a:t>Exception </a:t>
            </a:r>
            <a:r>
              <a:rPr sz="2200" spc="-5">
                <a:solidFill>
                  <a:prstClr val="black"/>
                </a:solidFill>
                <a:latin typeface="Carlito"/>
                <a:cs typeface="Carlito"/>
              </a:rPr>
              <a:t>- </a:t>
            </a:r>
            <a:r>
              <a:rPr sz="2200" spc="-10">
                <a:solidFill>
                  <a:prstClr val="black"/>
                </a:solidFill>
                <a:latin typeface="Carlito"/>
                <a:cs typeface="Carlito"/>
              </a:rPr>
              <a:t>are </a:t>
            </a:r>
            <a:r>
              <a:rPr sz="2200" spc="-20">
                <a:solidFill>
                  <a:prstClr val="black"/>
                </a:solidFill>
                <a:latin typeface="Carlito"/>
                <a:cs typeface="Carlito"/>
              </a:rPr>
              <a:t>checked </a:t>
            </a:r>
            <a:r>
              <a:rPr sz="2200" spc="-15">
                <a:solidFill>
                  <a:prstClr val="black"/>
                </a:solidFill>
                <a:latin typeface="Carlito"/>
                <a:cs typeface="Carlito"/>
              </a:rPr>
              <a:t>at</a:t>
            </a:r>
            <a:r>
              <a:rPr sz="2200" spc="114">
                <a:solidFill>
                  <a:prstClr val="black"/>
                </a:solidFill>
                <a:latin typeface="Carlito"/>
                <a:cs typeface="Carlito"/>
              </a:rPr>
              <a:t> </a:t>
            </a:r>
            <a:r>
              <a:rPr sz="2200" spc="-10">
                <a:solidFill>
                  <a:prstClr val="black"/>
                </a:solidFill>
                <a:latin typeface="Carlito"/>
                <a:cs typeface="Carlito"/>
              </a:rPr>
              <a:t>compile-time.</a:t>
            </a:r>
            <a:endParaRPr sz="2200">
              <a:solidFill>
                <a:prstClr val="black"/>
              </a:solidFill>
              <a:latin typeface="Carlito"/>
              <a:cs typeface="Carlito"/>
            </a:endParaRPr>
          </a:p>
          <a:p>
            <a:pPr marL="806450" marR="5080" lvl="1" indent="-390525">
              <a:lnSpc>
                <a:spcPct val="150000"/>
              </a:lnSpc>
              <a:spcBef>
                <a:spcPts val="5"/>
              </a:spcBef>
              <a:buFont typeface="Wingdings"/>
              <a:buChar char=""/>
              <a:tabLst>
                <a:tab pos="806450"/>
                <a:tab pos="807085"/>
              </a:tabLst>
            </a:pPr>
            <a:r>
              <a:rPr sz="2200" spc="-15">
                <a:solidFill>
                  <a:prstClr val="black"/>
                </a:solidFill>
                <a:latin typeface="Carlito"/>
                <a:cs typeface="Carlito"/>
              </a:rPr>
              <a:t>Unchecked Exception </a:t>
            </a:r>
            <a:r>
              <a:rPr sz="2200" spc="-5">
                <a:solidFill>
                  <a:prstClr val="black"/>
                </a:solidFill>
                <a:latin typeface="Carlito"/>
                <a:cs typeface="Carlito"/>
              </a:rPr>
              <a:t>- </a:t>
            </a:r>
            <a:r>
              <a:rPr sz="2200" spc="-10">
                <a:solidFill>
                  <a:prstClr val="black"/>
                </a:solidFill>
                <a:latin typeface="Carlito"/>
                <a:cs typeface="Carlito"/>
              </a:rPr>
              <a:t>are not </a:t>
            </a:r>
            <a:r>
              <a:rPr sz="2200" spc="-15">
                <a:solidFill>
                  <a:prstClr val="black"/>
                </a:solidFill>
                <a:latin typeface="Carlito"/>
                <a:cs typeface="Carlito"/>
              </a:rPr>
              <a:t>checked at </a:t>
            </a:r>
            <a:r>
              <a:rPr sz="2200" spc="-10">
                <a:solidFill>
                  <a:prstClr val="black"/>
                </a:solidFill>
                <a:latin typeface="Carlito"/>
                <a:cs typeface="Carlito"/>
              </a:rPr>
              <a:t>compile-time </a:t>
            </a:r>
            <a:r>
              <a:rPr sz="2200" spc="-15">
                <a:solidFill>
                  <a:prstClr val="black"/>
                </a:solidFill>
                <a:latin typeface="Carlito"/>
                <a:cs typeface="Carlito"/>
              </a:rPr>
              <a:t>rather  </a:t>
            </a:r>
            <a:r>
              <a:rPr sz="2200" spc="-10">
                <a:solidFill>
                  <a:prstClr val="black"/>
                </a:solidFill>
                <a:latin typeface="Carlito"/>
                <a:cs typeface="Carlito"/>
              </a:rPr>
              <a:t>they are </a:t>
            </a:r>
            <a:r>
              <a:rPr sz="2200" spc="-20">
                <a:solidFill>
                  <a:prstClr val="black"/>
                </a:solidFill>
                <a:latin typeface="Carlito"/>
                <a:cs typeface="Carlito"/>
              </a:rPr>
              <a:t>checked </a:t>
            </a:r>
            <a:r>
              <a:rPr sz="2200" spc="-15">
                <a:solidFill>
                  <a:prstClr val="black"/>
                </a:solidFill>
                <a:latin typeface="Carlito"/>
                <a:cs typeface="Carlito"/>
              </a:rPr>
              <a:t>at</a:t>
            </a:r>
            <a:r>
              <a:rPr sz="2200" spc="6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806450" lvl="1" indent="-390525">
              <a:spcBef>
                <a:spcPts val="1320"/>
              </a:spcBef>
              <a:buFont typeface="Wingdings"/>
              <a:buChar char=""/>
              <a:tabLst>
                <a:tab pos="806450"/>
                <a:tab pos="807085"/>
              </a:tabLst>
            </a:pPr>
            <a:r>
              <a:rPr sz="2200" spc="-15">
                <a:solidFill>
                  <a:prstClr val="black"/>
                </a:solidFill>
                <a:latin typeface="Carlito"/>
                <a:cs typeface="Carlito"/>
              </a:rPr>
              <a:t>Error</a:t>
            </a:r>
            <a:endParaRPr sz="2200">
              <a:solidFill>
                <a:prstClr val="black"/>
              </a:solidFill>
              <a:latin typeface="Carlito"/>
              <a:cs typeface="Carlito"/>
            </a:endParaRPr>
          </a:p>
        </p:txBody>
      </p:sp>
    </p:spTree>
    <p:extLst>
      <p:ext uri="{BB962C8B-B14F-4D97-AF65-F5344CB8AC3E}">
        <p14:creationId xmlns:p14="http://schemas.microsoft.com/office/powerpoint/2010/main" val="110774413"/>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622977"/>
            <a:ext cx="8911687" cy="405723"/>
          </a:xfrm>
        </p:spPr>
        <p:txBody>
          <a:bodyPr>
            <a:normAutofit/>
          </a:bodyPr>
          <a:lstStyle>
            <a:defPPr/>
          </a:lstStyle>
          <a:p>
            <a:r>
              <a:rPr lang="en-US" sz="1800" b="1"/>
              <a:t>First JAVA Program</a:t>
            </a:r>
            <a:endParaRPr lang="en-US" sz="1800"/>
          </a:p>
        </p:txBody>
      </p:sp>
      <p:sp>
        <p:nvSpPr>
          <p:cNvPr id="9" name="Rectangle 8"/>
          <p:cNvSpPr/>
          <p:nvPr/>
        </p:nvSpPr>
        <p:spPr>
          <a:xfrm>
            <a:off x="1913615" y="1025567"/>
            <a:ext cx="9562011" cy="550920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ltLang="he-IL" sz="1600" b="1">
                <a:solidFill>
                  <a:prstClr val="black"/>
                </a:solidFill>
                <a:latin typeface="Courier New" pitchFamily="49" charset="0"/>
              </a:rPr>
              <a:t>class Hello {</a:t>
            </a:r>
          </a:p>
          <a:p>
            <a:pPr/>
            <a:r>
              <a:rPr lang="en-US" altLang="he-IL" sz="1600" b="1">
                <a:solidFill>
                  <a:prstClr val="black"/>
                </a:solidFill>
                <a:latin typeface="Courier New" pitchFamily="49" charset="0"/>
              </a:rPr>
              <a:t>	public static void main(String[] args) {</a:t>
            </a:r>
          </a:p>
          <a:p>
            <a:pPr/>
            <a:r>
              <a:rPr lang="en-US" altLang="he-IL" sz="1600" b="1">
                <a:solidFill>
                  <a:prstClr val="black"/>
                </a:solidFill>
                <a:latin typeface="Courier New" pitchFamily="49" charset="0"/>
              </a:rPr>
              <a:t>		System.out.println(“Hello World !!!”); 	</a:t>
            </a:r>
          </a:p>
          <a:p>
            <a:pPr/>
            <a:r>
              <a:rPr lang="en-US" altLang="he-IL" sz="1600" b="1">
                <a:solidFill>
                  <a:prstClr val="black"/>
                </a:solidFill>
                <a:latin typeface="Courier New" pitchFamily="49" charset="0"/>
              </a:rPr>
              <a:t>	} </a:t>
            </a:r>
          </a:p>
          <a:p>
            <a:pPr/>
            <a:r>
              <a:rPr lang="en-US" altLang="he-IL" sz="1600" b="1">
                <a:solidFill>
                  <a:prstClr val="black"/>
                </a:solidFill>
                <a:latin typeface="Courier New" pitchFamily="49" charset="0"/>
              </a:rPr>
              <a:t>}</a:t>
            </a:r>
          </a:p>
          <a:p>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class</a:t>
            </a:r>
            <a:r>
              <a:rPr lang="en-US" sz="1600">
                <a:solidFill>
                  <a:prstClr val="black"/>
                </a:solidFill>
              </a:rPr>
              <a:t> keyword is used to declare a class in java.</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public</a:t>
            </a:r>
            <a:r>
              <a:rPr lang="en-US" sz="1600">
                <a:solidFill>
                  <a:prstClr val="black"/>
                </a:solidFill>
              </a:rPr>
              <a:t> keyword is an access modifier which represents visibility, it means it is visible to all.</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static</a:t>
            </a:r>
            <a:r>
              <a:rPr lang="en-US" sz="1600">
                <a:solidFill>
                  <a:prstClr val="black"/>
                </a:solidFill>
              </a:rPr>
              <a:t> is a keyword, if we declare any method as static, it is known as static method. The core advantage of static method is that there is no need to create object to invoke the static method. The main method is executed by the JVM, so it doesn't require to create object to invoke the main method. So it saves memory.</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void</a:t>
            </a:r>
            <a:r>
              <a:rPr lang="en-US" sz="1600">
                <a:solidFill>
                  <a:prstClr val="black"/>
                </a:solidFill>
              </a:rPr>
              <a:t> is the return type of the method, it means it doesn't return any value.</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main</a:t>
            </a:r>
            <a:r>
              <a:rPr lang="en-US" sz="1600">
                <a:solidFill>
                  <a:prstClr val="black"/>
                </a:solidFill>
              </a:rPr>
              <a:t> represents startup of the program.</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a:solidFill>
                  <a:prstClr val="black"/>
                </a:solidFill>
              </a:rPr>
              <a:t>String[] args</a:t>
            </a:r>
            <a:r>
              <a:rPr lang="en-US" sz="1600">
                <a:solidFill>
                  <a:prstClr val="black"/>
                </a:solidFill>
              </a:rPr>
              <a:t> is used for command line argument.</a:t>
            </a:r>
          </a:p>
          <a:p>
            <a:pPr lvl="1">
              <a:buClr>
                <a:srgbClr val="A53010"/>
              </a:buClr>
              <a:buFont typeface="Century Gothic" panose="020b0502020202020204" pitchFamily="34" charset="0"/>
              <a:buChar char="―"/>
            </a:pPr>
            <a:endParaRPr lang="en-US" sz="1600">
              <a:solidFill>
                <a:prstClr val="black"/>
              </a:solidFill>
            </a:endParaRPr>
          </a:p>
          <a:p>
            <a:pPr lvl="1">
              <a:buClr>
                <a:srgbClr val="A53010"/>
              </a:buClr>
              <a:buFont typeface="Century Gothic" panose="020b0502020202020204" pitchFamily="34" charset="0"/>
              <a:buChar char="―"/>
            </a:pPr>
            <a:r>
              <a:rPr lang="en-US" sz="1600" b="1" err="1">
                <a:solidFill>
                  <a:prstClr val="black"/>
                </a:solidFill>
              </a:rPr>
              <a:t>System.out.println() </a:t>
            </a:r>
            <a:r>
              <a:rPr lang="en-US" sz="1600">
                <a:solidFill>
                  <a:prstClr val="black"/>
                </a:solidFill>
              </a:rPr>
              <a:t>is used print statement. </a:t>
            </a: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3548271755"/>
      </p:ext>
    </p:extLst>
  </p:cSld>
  <p:clrMapOvr>
    <a:masterClrMapping/>
  </p:clrMapOvr>
  <p:transition/>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Rectangle 2"/>
          <p:cNvSpPr/>
          <p:nvPr/>
        </p:nvSpPr>
        <p:spPr>
          <a:xfrm>
            <a:off x="1752600" y="304800"/>
            <a:ext cx="9220200" cy="21852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srgbClr val="AF00DF"/>
                </a:solidFill>
                <a:latin typeface="Perpetua" panose="02020502060401020303" pitchFamily="18" charset="0"/>
              </a:rPr>
              <a:t>Checked Exception</a:t>
            </a:r>
          </a:p>
          <a:p>
            <a:pPr algn="just"/>
            <a:r>
              <a:rPr lang="en-US" sz="2000" b="1">
                <a:solidFill>
                  <a:srgbClr val="000000"/>
                </a:solidFill>
                <a:latin typeface="Perpetua" panose="02020502060401020303" pitchFamily="18" charset="0"/>
              </a:rPr>
              <a:t>Checked Exception</a:t>
            </a:r>
            <a:r>
              <a:rPr lang="en-US" sz="2000">
                <a:solidFill>
                  <a:srgbClr val="000000"/>
                </a:solidFill>
                <a:latin typeface="Perpetua" panose="02020502060401020303" pitchFamily="18" charset="0"/>
              </a:rPr>
              <a:t> are the exception which checked at compile-time. These exception are directly sub-class of java.lang.Exception class.</a:t>
            </a:r>
          </a:p>
          <a:p>
            <a:pPr algn="just"/>
            <a:r>
              <a:rPr lang="en-US" sz="2000" b="1">
                <a:solidFill>
                  <a:srgbClr val="000000"/>
                </a:solidFill>
                <a:latin typeface="Perpetua" panose="02020502060401020303" pitchFamily="18" charset="0"/>
              </a:rPr>
              <a:t>Only for remember: </a:t>
            </a:r>
            <a:r>
              <a:rPr lang="en-US" sz="2000">
                <a:solidFill>
                  <a:srgbClr val="000000"/>
                </a:solidFill>
                <a:latin typeface="Perpetua" panose="02020502060401020303" pitchFamily="18" charset="0"/>
              </a:rPr>
              <a:t>Checked means checked by compiler so checked exception are checked at compile-time.</a:t>
            </a:r>
          </a:p>
          <a:p>
            <a:pPr/>
            <a:br>
              <a:rPr lang="en-US">
                <a:solidFill>
                  <a:prstClr val="black"/>
                </a:solidFill>
              </a:rPr>
            </a:br>
            <a:endParaRPr lang="en-US">
              <a:solidFill>
                <a:prstClr val="black"/>
              </a:solidFill>
            </a:endParaRPr>
          </a:p>
        </p:txBody>
      </p:sp>
      <p:pic>
        <p:nvPicPr>
          <p:cNvPr id="2050" name="Picture 2" descr="checked excep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2400" y="2057400"/>
            <a:ext cx="3943350" cy="18954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7800" y="3733800"/>
            <a:ext cx="6073254" cy="233910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srgbClr val="AF00DF"/>
                </a:solidFill>
                <a:latin typeface="Perpetua" panose="02020502060401020303" pitchFamily="18" charset="0"/>
              </a:rPr>
              <a:t>Un-Checked Exception</a:t>
            </a:r>
          </a:p>
          <a:p>
            <a:pPr algn="just"/>
            <a:r>
              <a:rPr lang="en-US" b="1">
                <a:solidFill>
                  <a:srgbClr val="000000"/>
                </a:solidFill>
                <a:latin typeface="Perpetua" panose="02020502060401020303" pitchFamily="18" charset="0"/>
              </a:rPr>
              <a:t>Un-Checked Exception</a:t>
            </a:r>
            <a:r>
              <a:rPr lang="en-US">
                <a:solidFill>
                  <a:srgbClr val="000000"/>
                </a:solidFill>
                <a:latin typeface="Perpetua" panose="02020502060401020303" pitchFamily="18" charset="0"/>
              </a:rPr>
              <a:t> are the exception both identifies or raised at run time. These exception are directly sub-class of java.lang.RuntimeException class.</a:t>
            </a:r>
          </a:p>
          <a:p>
            <a:pPr algn="just"/>
            <a:r>
              <a:rPr lang="en-US" b="1">
                <a:solidFill>
                  <a:srgbClr val="000000"/>
                </a:solidFill>
                <a:latin typeface="Perpetua" panose="02020502060401020303" pitchFamily="18" charset="0"/>
              </a:rPr>
              <a:t>Note: </a:t>
            </a:r>
            <a:r>
              <a:rPr lang="en-US">
                <a:solidFill>
                  <a:srgbClr val="000000"/>
                </a:solidFill>
                <a:latin typeface="Perpetua" panose="02020502060401020303" pitchFamily="18" charset="0"/>
              </a:rPr>
              <a:t>In real time application mostly we can handle un-checked exception.</a:t>
            </a:r>
          </a:p>
          <a:p>
            <a:pPr algn="just"/>
            <a:r>
              <a:rPr lang="en-US" b="1">
                <a:solidFill>
                  <a:srgbClr val="000000"/>
                </a:solidFill>
                <a:latin typeface="Perpetua" panose="02020502060401020303" pitchFamily="18" charset="0"/>
              </a:rPr>
              <a:t>Only for remember: </a:t>
            </a:r>
            <a:r>
              <a:rPr lang="en-US">
                <a:solidFill>
                  <a:srgbClr val="000000"/>
                </a:solidFill>
                <a:latin typeface="Perpetua" panose="02020502060401020303" pitchFamily="18" charset="0"/>
              </a:rPr>
              <a:t>Un-checked means not checked by compiler so un-checked exception are checked at run-time not compile time.</a:t>
            </a:r>
          </a:p>
        </p:txBody>
      </p:sp>
      <p:pic>
        <p:nvPicPr>
          <p:cNvPr id="2052" name="Picture 4" descr="unchecked exceptio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8600" y="3886200"/>
            <a:ext cx="37528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881632"/>
      </p:ext>
    </p:extLst>
  </p:cSld>
  <p:clrMapOvr>
    <a:masterClrMapping/>
  </p:clrMapOvr>
  <p:transition/>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09600" y="268884"/>
            <a:ext cx="9752330" cy="153631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6559" marR="5080" indent="-404495" algn="just">
              <a:lnSpc>
                <a:spcPct val="150000"/>
              </a:lnSpc>
              <a:buFont typeface="Wingdings"/>
              <a:buChar char=""/>
              <a:tabLst>
                <a:tab pos="417195"/>
              </a:tabLst>
            </a:pPr>
            <a:endParaRPr sz="2200">
              <a:solidFill>
                <a:prstClr val="black"/>
              </a:solidFill>
              <a:latin typeface="Perpetua" panose="02020502060401020303" pitchFamily="18" charset="0"/>
              <a:cs typeface="Carlito"/>
            </a:endParaRPr>
          </a:p>
          <a:p>
            <a:pPr marL="416559" marR="5080" indent="-404495" algn="just">
              <a:lnSpc>
                <a:spcPct val="150000"/>
              </a:lnSpc>
              <a:buFont typeface="Wingdings"/>
              <a:buChar char=""/>
              <a:tabLst>
                <a:tab pos="417195"/>
              </a:tabLst>
            </a:pPr>
            <a:r>
              <a:rPr sz="2200" b="1" spc="-15">
                <a:solidFill>
                  <a:prstClr val="black"/>
                </a:solidFill>
                <a:latin typeface="Perpetua" panose="02020502060401020303" pitchFamily="18" charset="0"/>
                <a:cs typeface="Carlito"/>
              </a:rPr>
              <a:t>Error</a:t>
            </a:r>
            <a:r>
              <a:rPr sz="2200" spc="-15">
                <a:solidFill>
                  <a:prstClr val="black"/>
                </a:solidFill>
                <a:latin typeface="Perpetua" panose="02020502060401020303" pitchFamily="18" charset="0"/>
                <a:cs typeface="Carlito"/>
              </a:rPr>
              <a:t> </a:t>
            </a:r>
            <a:r>
              <a:rPr sz="2200" spc="-5">
                <a:solidFill>
                  <a:prstClr val="black"/>
                </a:solidFill>
                <a:latin typeface="Perpetua" panose="02020502060401020303" pitchFamily="18" charset="0"/>
                <a:cs typeface="Carlito"/>
              </a:rPr>
              <a:t>is </a:t>
            </a:r>
            <a:r>
              <a:rPr sz="2200" spc="-15">
                <a:solidFill>
                  <a:prstClr val="black"/>
                </a:solidFill>
                <a:latin typeface="Perpetua" panose="02020502060401020303" pitchFamily="18" charset="0"/>
                <a:cs typeface="Carlito"/>
              </a:rPr>
              <a:t>irrecoverable </a:t>
            </a:r>
            <a:r>
              <a:rPr sz="2200" spc="-5">
                <a:solidFill>
                  <a:prstClr val="black"/>
                </a:solidFill>
                <a:latin typeface="Perpetua" panose="02020502060401020303" pitchFamily="18" charset="0"/>
                <a:cs typeface="Carlito"/>
              </a:rPr>
              <a:t>should not </a:t>
            </a:r>
            <a:r>
              <a:rPr sz="2200">
                <a:solidFill>
                  <a:prstClr val="black"/>
                </a:solidFill>
                <a:latin typeface="Perpetua" panose="02020502060401020303" pitchFamily="18" charset="0"/>
                <a:cs typeface="Carlito"/>
              </a:rPr>
              <a:t>try </a:t>
            </a:r>
            <a:r>
              <a:rPr sz="2200" spc="-20">
                <a:solidFill>
                  <a:prstClr val="black"/>
                </a:solidFill>
                <a:latin typeface="Perpetua" panose="02020502060401020303" pitchFamily="18" charset="0"/>
                <a:cs typeface="Carlito"/>
              </a:rPr>
              <a:t>to </a:t>
            </a:r>
            <a:r>
              <a:rPr sz="2200" spc="-15">
                <a:solidFill>
                  <a:prstClr val="black"/>
                </a:solidFill>
                <a:latin typeface="Perpetua" panose="02020502060401020303" pitchFamily="18" charset="0"/>
                <a:cs typeface="Carlito"/>
              </a:rPr>
              <a:t>catch. </a:t>
            </a:r>
            <a:r>
              <a:rPr sz="2200">
                <a:solidFill>
                  <a:prstClr val="black"/>
                </a:solidFill>
                <a:latin typeface="Perpetua" panose="02020502060401020303" pitchFamily="18" charset="0"/>
                <a:cs typeface="Carlito"/>
              </a:rPr>
              <a:t>e.g. </a:t>
            </a:r>
            <a:r>
              <a:rPr sz="2200" spc="-15">
                <a:solidFill>
                  <a:prstClr val="black"/>
                </a:solidFill>
                <a:latin typeface="Perpetua" panose="02020502060401020303" pitchFamily="18" charset="0"/>
                <a:cs typeface="Carlito"/>
              </a:rPr>
              <a:t>OutOfMemoryError,  </a:t>
            </a:r>
            <a:r>
              <a:rPr sz="2200" spc="-20">
                <a:solidFill>
                  <a:prstClr val="black"/>
                </a:solidFill>
                <a:latin typeface="Perpetua" panose="02020502060401020303" pitchFamily="18" charset="0"/>
                <a:cs typeface="Carlito"/>
              </a:rPr>
              <a:t>VirtualMachineError, </a:t>
            </a:r>
            <a:r>
              <a:rPr sz="2200" spc="-5">
                <a:solidFill>
                  <a:prstClr val="black"/>
                </a:solidFill>
                <a:latin typeface="Perpetua" panose="02020502060401020303" pitchFamily="18" charset="0"/>
                <a:cs typeface="Carlito"/>
              </a:rPr>
              <a:t>AssertionError</a:t>
            </a:r>
            <a:r>
              <a:rPr sz="2200" spc="-20">
                <a:solidFill>
                  <a:prstClr val="black"/>
                </a:solidFill>
                <a:latin typeface="Perpetua" panose="02020502060401020303" pitchFamily="18" charset="0"/>
                <a:cs typeface="Carlito"/>
              </a:rPr>
              <a:t> </a:t>
            </a:r>
            <a:r>
              <a:rPr sz="2200" spc="-15">
                <a:solidFill>
                  <a:prstClr val="black"/>
                </a:solidFill>
                <a:latin typeface="Perpetua" panose="02020502060401020303" pitchFamily="18" charset="0"/>
                <a:cs typeface="Carlito"/>
              </a:rPr>
              <a:t>etc.</a:t>
            </a:r>
            <a:endParaRPr sz="2200">
              <a:solidFill>
                <a:prstClr val="black"/>
              </a:solidFill>
              <a:latin typeface="Perpetua" panose="02020502060401020303" pitchFamily="18" charset="0"/>
              <a:cs typeface="Carlito"/>
            </a:endParaRPr>
          </a:p>
        </p:txBody>
      </p:sp>
      <p:graphicFrame>
        <p:nvGraphicFramePr>
          <p:cNvPr id="3" name="Table 2"/>
          <p:cNvGraphicFramePr>
            <a:graphicFrameLocks noGrp="1"/>
          </p:cNvGraphicFramePr>
          <p:nvPr>
            <p:extLst/>
          </p:nvPr>
        </p:nvGraphicFramePr>
        <p:xfrm>
          <a:off x="914400" y="2209800"/>
          <a:ext cx="5586304" cy="3002280"/>
        </p:xfrm>
        <a:graphic>
          <a:graphicData uri="http://schemas.openxmlformats.org/drawingml/2006/table">
            <a:tbl>
              <a:tblPr/>
              <a:tblGrid>
                <a:gridCol w="301419"/>
                <a:gridCol w="2136981"/>
                <a:gridCol w="3147904"/>
              </a:tblGrid>
              <a:tr h="501009">
                <a:tc>
                  <a:txBody>
                    <a:bodyPr vert="horz" wrap="square"/>
                    <a:lstStyle>
                      <a:defPPr/>
                    </a:lstStyle>
                    <a:p>
                      <a:pPr algn="ctr"/>
                      <a:endParaRPr lang="en-US">
                        <a:solidFill>
                          <a:srgbClr val="FFFFFF"/>
                        </a:solidFill>
                        <a:effectLst/>
                      </a:endParaRP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Checked 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Un-Checked 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r>
              <a:tr h="805543">
                <a:tc>
                  <a:txBody>
                    <a:bodyPr vert="horz" wrap="square"/>
                    <a:lstStyle>
                      <a:defPPr/>
                    </a:lstStyle>
                    <a:p>
                      <a:pPr/>
                      <a:r>
                        <a:rPr lang="en-US">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checked Exception are checked at compile time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un-checked Exception are checked at run time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512848">
                <a:tc>
                  <a:txBody>
                    <a:bodyPr vert="horz" wrap="square"/>
                    <a:lstStyle>
                      <a:defPPr/>
                    </a:lstStyle>
                    <a:p>
                      <a:pPr/>
                      <a:r>
                        <a:rPr lang="en-US" smtClean="0">
                          <a:effectLst/>
                        </a:rPr>
                        <a:t>2</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e.g.</a:t>
                      </a:r>
                      <a:br>
                        <a:rPr lang="en-US">
                          <a:effectLst/>
                        </a:rPr>
                      </a:br>
                      <a:r>
                        <a:rPr lang="en-US">
                          <a:effectLst/>
                        </a:rPr>
                        <a:t>FileNotFoundException, NumberNotFoundException etc.</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e.g.</a:t>
                      </a:r>
                      <a:br>
                        <a:rPr lang="en-US">
                          <a:effectLst/>
                        </a:rPr>
                      </a:br>
                      <a:r>
                        <a:rPr lang="en-US">
                          <a:effectLst/>
                        </a:rPr>
                        <a:t>ArithmeticException, NullPointerException, ArrayIndexOutOfBoundsException etc.</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4" name="Table 3"/>
          <p:cNvGraphicFramePr>
            <a:graphicFrameLocks noGrp="1"/>
          </p:cNvGraphicFramePr>
          <p:nvPr>
            <p:extLst/>
          </p:nvPr>
        </p:nvGraphicFramePr>
        <p:xfrm>
          <a:off x="7315200" y="2819400"/>
          <a:ext cx="4318000" cy="2453640"/>
        </p:xfrm>
        <a:graphic>
          <a:graphicData uri="http://schemas.openxmlformats.org/drawingml/2006/table">
            <a:tbl>
              <a:tblPr/>
              <a:tblGrid>
                <a:gridCol w="330200"/>
                <a:gridCol w="2260600"/>
                <a:gridCol w="1727200"/>
              </a:tblGrid>
              <a:tr h="0">
                <a:tc>
                  <a:txBody>
                    <a:bodyPr vert="horz" wrap="square"/>
                    <a:lstStyle>
                      <a:defPPr/>
                    </a:lstStyle>
                    <a:p>
                      <a:pPr algn="ctr"/>
                      <a:endParaRPr lang="en-US">
                        <a:solidFill>
                          <a:srgbClr val="FFFFFF"/>
                        </a:solidFill>
                        <a:effectLst/>
                      </a:endParaRP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Error</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r>
              <a:tr h="0">
                <a:tc>
                  <a:txBody>
                    <a:bodyPr vert="horz" wrap="square"/>
                    <a:lstStyle>
                      <a:defPPr/>
                    </a:lstStyle>
                    <a:p>
                      <a:pPr/>
                      <a:r>
                        <a:rPr lang="en-US">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Can't be handle.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Can be handle.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vert="horz" wrap="square"/>
                    <a:lstStyle>
                      <a:defPPr/>
                    </a:lstStyle>
                    <a:p>
                      <a:pPr/>
                      <a:r>
                        <a:rPr lang="en-US">
                          <a:effectLst/>
                        </a:rPr>
                        <a:t>2</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Example:</a:t>
                      </a:r>
                      <a:br>
                        <a:rPr lang="en-US">
                          <a:effectLst/>
                        </a:rPr>
                      </a:br>
                      <a:r>
                        <a:rPr lang="en-US" err="1" smtClean="0">
                          <a:effectLst/>
                        </a:rPr>
                        <a:t>OutOfMemoryError</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Example:</a:t>
                      </a:r>
                      <a:br>
                        <a:rPr lang="en-US">
                          <a:effectLst/>
                        </a:rPr>
                      </a:br>
                      <a:r>
                        <a:rPr lang="en-US">
                          <a:effectLst/>
                        </a:rPr>
                        <a:t>ClassNotFoundException</a:t>
                      </a:r>
                      <a:br>
                        <a:rPr lang="en-US">
                          <a:effectLst/>
                        </a:rPr>
                      </a:br>
                      <a:r>
                        <a:rPr lang="en-US">
                          <a:effectLst/>
                        </a:rPr>
                        <a:t>NumberFormateException</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765990438"/>
      </p:ext>
    </p:extLst>
  </p:cSld>
  <p:clrMapOvr>
    <a:masterClrMapping/>
  </p:clrMapOvr>
  <p:transition/>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6</a:t>
            </a:r>
            <a:endParaRPr sz="1200">
              <a:solidFill>
                <a:prstClr val="black"/>
              </a:solidFill>
              <a:latin typeface="Carlito"/>
              <a:cs typeface="Carlito"/>
            </a:endParaRPr>
          </a:p>
        </p:txBody>
      </p:sp>
      <p:sp>
        <p:nvSpPr>
          <p:cNvPr id="3" name="object 3"/>
          <p:cNvSpPr txBox="1">
            <a:spLocks noGrp="1"/>
          </p:cNvSpPr>
          <p:nvPr>
            <p:ph type="title"/>
          </p:nvPr>
        </p:nvSpPr>
        <p:spPr>
          <a:xfrm>
            <a:off x="457200" y="228600"/>
            <a:ext cx="5152897"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35">
                <a:latin typeface="Carlito"/>
                <a:cs typeface="Carlito"/>
              </a:rPr>
              <a:t>System</a:t>
            </a:r>
            <a:r>
              <a:rPr sz="4000" spc="-50">
                <a:latin typeface="Carlito"/>
                <a:cs typeface="Carlito"/>
              </a:rPr>
              <a:t> </a:t>
            </a:r>
            <a:r>
              <a:rPr sz="4000" spc="-30">
                <a:latin typeface="Carlito"/>
                <a:cs typeface="Carlito"/>
              </a:rPr>
              <a:t>Errors</a:t>
            </a:r>
            <a:endParaRPr sz="4000">
              <a:latin typeface="Carlito"/>
              <a:cs typeface="Carlito"/>
            </a:endParaRPr>
          </a:p>
        </p:txBody>
      </p:sp>
      <p:sp>
        <p:nvSpPr>
          <p:cNvPr id="4" name="object 4"/>
          <p:cNvSpPr/>
          <p:nvPr/>
        </p:nvSpPr>
        <p:spPr>
          <a:xfrm>
            <a:off x="6293778" y="4167907"/>
            <a:ext cx="1229360" cy="274320"/>
          </a:xfrm>
          <a:custGeom>
            <a:rect l="l" t="t" r="r" b="b"/>
            <a:pathLst>
              <a:path w="1229360" h="274320">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 name="object 5"/>
          <p:cNvSpPr txBox="1"/>
          <p:nvPr/>
        </p:nvSpPr>
        <p:spPr>
          <a:xfrm>
            <a:off x="6488283" y="4166867"/>
            <a:ext cx="8407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6" name="object 6"/>
          <p:cNvSpPr/>
          <p:nvPr/>
        </p:nvSpPr>
        <p:spPr>
          <a:xfrm>
            <a:off x="4928117" y="4989376"/>
            <a:ext cx="682625" cy="274320"/>
          </a:xfrm>
          <a:custGeom>
            <a:rect l="l" t="t" r="r" b="b"/>
            <a:pathLst>
              <a:path w="682625" h="274320">
                <a:moveTo>
                  <a:pt x="0" y="273829"/>
                </a:moveTo>
                <a:lnTo>
                  <a:pt x="682603" y="273829"/>
                </a:lnTo>
                <a:lnTo>
                  <a:pt x="682603"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7" name="object 7"/>
          <p:cNvSpPr txBox="1"/>
          <p:nvPr/>
        </p:nvSpPr>
        <p:spPr>
          <a:xfrm>
            <a:off x="5097454" y="4988317"/>
            <a:ext cx="3454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prstClr val="black"/>
                </a:solidFill>
                <a:latin typeface="Times New Roman"/>
                <a:cs typeface="Times New Roman"/>
              </a:rPr>
              <a:t>E</a:t>
            </a:r>
            <a:r>
              <a:rPr sz="1200" spc="-10">
                <a:solidFill>
                  <a:prstClr val="black"/>
                </a:solidFill>
                <a:latin typeface="Times New Roman"/>
                <a:cs typeface="Times New Roman"/>
              </a:rPr>
              <a:t>r</a:t>
            </a:r>
            <a:r>
              <a:rPr sz="1200" spc="-5">
                <a:solidFill>
                  <a:prstClr val="black"/>
                </a:solidFill>
                <a:latin typeface="Times New Roman"/>
                <a:cs typeface="Times New Roman"/>
              </a:rPr>
              <a:t>r</a:t>
            </a:r>
            <a:r>
              <a:rPr sz="1200" spc="-15">
                <a:solidFill>
                  <a:prstClr val="black"/>
                </a:solidFill>
                <a:latin typeface="Times New Roman"/>
                <a:cs typeface="Times New Roman"/>
              </a:rPr>
              <a:t>o</a:t>
            </a:r>
            <a:r>
              <a:rPr sz="1200">
                <a:solidFill>
                  <a:prstClr val="black"/>
                </a:solidFill>
                <a:latin typeface="Times New Roman"/>
                <a:cs typeface="Times New Roman"/>
              </a:rPr>
              <a:t>r</a:t>
            </a:r>
            <a:endParaRPr sz="1200">
              <a:solidFill>
                <a:prstClr val="black"/>
              </a:solidFill>
              <a:latin typeface="Times New Roman"/>
              <a:cs typeface="Times New Roman"/>
            </a:endParaRPr>
          </a:p>
        </p:txBody>
      </p:sp>
      <p:sp>
        <p:nvSpPr>
          <p:cNvPr id="8" name="object 8"/>
          <p:cNvSpPr/>
          <p:nvPr/>
        </p:nvSpPr>
        <p:spPr>
          <a:xfrm>
            <a:off x="6293779" y="5263186"/>
            <a:ext cx="1092835" cy="274320"/>
          </a:xfrm>
          <a:custGeom>
            <a:rect l="l" t="t" r="r" b="b"/>
            <a:pathLst>
              <a:path w="1092835" h="274320">
                <a:moveTo>
                  <a:pt x="0" y="273829"/>
                </a:moveTo>
                <a:lnTo>
                  <a:pt x="1092813" y="273829"/>
                </a:lnTo>
                <a:lnTo>
                  <a:pt x="1092812"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9" name="object 9"/>
          <p:cNvSpPr txBox="1"/>
          <p:nvPr/>
        </p:nvSpPr>
        <p:spPr>
          <a:xfrm>
            <a:off x="6293778" y="2387649"/>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200" spc="-5">
                <a:solidFill>
                  <a:prstClr val="black"/>
                </a:solidFill>
                <a:latin typeface="Times New Roman"/>
                <a:cs typeface="Times New Roman"/>
              </a:rPr>
              <a:t>AWTException</a:t>
            </a:r>
            <a:endParaRPr sz="1200">
              <a:solidFill>
                <a:prstClr val="black"/>
              </a:solidFill>
              <a:latin typeface="Times New Roman"/>
              <a:cs typeface="Times New Roman"/>
            </a:endParaRPr>
          </a:p>
        </p:txBody>
      </p:sp>
      <p:sp>
        <p:nvSpPr>
          <p:cNvPr id="10" name="object 10"/>
          <p:cNvSpPr txBox="1"/>
          <p:nvPr/>
        </p:nvSpPr>
        <p:spPr>
          <a:xfrm>
            <a:off x="3561906" y="34834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11" name="object 11"/>
          <p:cNvSpPr txBox="1"/>
          <p:nvPr/>
        </p:nvSpPr>
        <p:spPr>
          <a:xfrm>
            <a:off x="6293778" y="1292257"/>
            <a:ext cx="16395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2" name="object 12"/>
          <p:cNvSpPr/>
          <p:nvPr/>
        </p:nvSpPr>
        <p:spPr>
          <a:xfrm>
            <a:off x="6293778" y="4715547"/>
            <a:ext cx="1366520" cy="274320"/>
          </a:xfrm>
          <a:custGeom>
            <a:rect l="l" t="t" r="r" b="b"/>
            <a:pathLst>
              <a:path w="1366520" h="274320">
                <a:moveTo>
                  <a:pt x="0" y="273829"/>
                </a:moveTo>
                <a:lnTo>
                  <a:pt x="1366134" y="273829"/>
                </a:lnTo>
                <a:lnTo>
                  <a:pt x="1366134"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3" name="object 13"/>
          <p:cNvSpPr txBox="1"/>
          <p:nvPr/>
        </p:nvSpPr>
        <p:spPr>
          <a:xfrm>
            <a:off x="6321952" y="4714507"/>
            <a:ext cx="130746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4" name="object 14"/>
          <p:cNvSpPr txBox="1"/>
          <p:nvPr/>
        </p:nvSpPr>
        <p:spPr>
          <a:xfrm>
            <a:off x="6293778" y="1839953"/>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95"/>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5" name="object 15"/>
          <p:cNvSpPr txBox="1"/>
          <p:nvPr/>
        </p:nvSpPr>
        <p:spPr>
          <a:xfrm>
            <a:off x="4928117" y="2387649"/>
            <a:ext cx="68262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200" spc="-5">
                <a:solidFill>
                  <a:prstClr val="black"/>
                </a:solidFill>
                <a:latin typeface="Times New Roman"/>
                <a:cs typeface="Times New Roman"/>
              </a:rPr>
              <a:t>Exception</a:t>
            </a:r>
            <a:endParaRPr sz="1200">
              <a:solidFill>
                <a:prstClr val="black"/>
              </a:solidFill>
              <a:latin typeface="Times New Roman"/>
              <a:cs typeface="Times New Roman"/>
            </a:endParaRPr>
          </a:p>
        </p:txBody>
      </p:sp>
      <p:sp>
        <p:nvSpPr>
          <p:cNvPr id="16" name="object 16"/>
          <p:cNvSpPr/>
          <p:nvPr/>
        </p:nvSpPr>
        <p:spPr>
          <a:xfrm>
            <a:off x="4654682" y="51263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7" name="object 17"/>
          <p:cNvSpPr txBox="1"/>
          <p:nvPr/>
        </p:nvSpPr>
        <p:spPr>
          <a:xfrm>
            <a:off x="6293779" y="2935723"/>
            <a:ext cx="1503045"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a:spcBef>
                <a:spcPts val="90"/>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grpSp>
        <p:nvGrpSpPr>
          <p:cNvPr id="18" name="object 18"/>
          <p:cNvGrpSpPr/>
          <p:nvPr/>
        </p:nvGrpSpPr>
        <p:grpSpPr>
          <a:xfrm>
            <a:off x="4238017" y="1422271"/>
            <a:ext cx="1791970" cy="3711575"/>
            <a:chOff x="2714017" y="1422270"/>
            <a:chExt cx="1791970" cy="3711575"/>
          </a:xfrm>
        </p:grpSpPr>
        <p:sp>
          <p:nvSpPr>
            <p:cNvPr id="19" name="object 19"/>
            <p:cNvSpPr/>
            <p:nvPr/>
          </p:nvSpPr>
          <p:spPr>
            <a:xfrm>
              <a:off x="2721002" y="25244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0" name="object 20"/>
            <p:cNvSpPr/>
            <p:nvPr/>
          </p:nvSpPr>
          <p:spPr>
            <a:xfrm>
              <a:off x="3130681" y="25244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1" name="object 21"/>
            <p:cNvSpPr/>
            <p:nvPr/>
          </p:nvSpPr>
          <p:spPr>
            <a:xfrm>
              <a:off x="4086663" y="14292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2" name="object 22"/>
          <p:cNvSpPr txBox="1"/>
          <p:nvPr/>
        </p:nvSpPr>
        <p:spPr>
          <a:xfrm>
            <a:off x="2469085" y="34834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3" name="object 23"/>
          <p:cNvSpPr/>
          <p:nvPr/>
        </p:nvSpPr>
        <p:spPr>
          <a:xfrm>
            <a:off x="3152152" y="34834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4" name="object 24"/>
          <p:cNvSpPr txBox="1"/>
          <p:nvPr/>
        </p:nvSpPr>
        <p:spPr>
          <a:xfrm>
            <a:off x="8478184" y="2113801"/>
            <a:ext cx="136715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
              <a:spcBef>
                <a:spcPts val="95"/>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sp>
        <p:nvSpPr>
          <p:cNvPr id="25" name="object 25"/>
          <p:cNvSpPr/>
          <p:nvPr/>
        </p:nvSpPr>
        <p:spPr>
          <a:xfrm>
            <a:off x="5610664" y="2250800"/>
            <a:ext cx="2600325" cy="3696970"/>
          </a:xfrm>
          <a:custGeom>
            <a:rect l="l" t="t" r="r" b="b"/>
            <a:pathLst>
              <a:path w="2600325" h="3696970">
                <a:moveTo>
                  <a:pt x="410247" y="2054031"/>
                </a:moveTo>
                <a:lnTo>
                  <a:pt x="410247" y="3696954"/>
                </a:lnTo>
              </a:path>
              <a:path w="2600325" h="3696970">
                <a:moveTo>
                  <a:pt x="411950" y="2875500"/>
                </a:moveTo>
                <a:lnTo>
                  <a:pt x="136812" y="2875500"/>
                </a:lnTo>
              </a:path>
              <a:path w="2600325" h="3696970">
                <a:moveTo>
                  <a:pt x="136812" y="3012405"/>
                </a:moveTo>
                <a:lnTo>
                  <a:pt x="0" y="2875500"/>
                </a:lnTo>
              </a:path>
              <a:path w="2600325" h="3696970">
                <a:moveTo>
                  <a:pt x="136812" y="2738576"/>
                </a:moveTo>
                <a:lnTo>
                  <a:pt x="136812" y="3012405"/>
                </a:lnTo>
              </a:path>
              <a:path w="2600325" h="3696970">
                <a:moveTo>
                  <a:pt x="139272" y="2738576"/>
                </a:moveTo>
                <a:lnTo>
                  <a:pt x="0" y="2875500"/>
                </a:lnTo>
              </a:path>
              <a:path w="2600325" h="3696970">
                <a:moveTo>
                  <a:pt x="2595267" y="0"/>
                </a:moveTo>
                <a:lnTo>
                  <a:pt x="2599998" y="2008402"/>
                </a:lnTo>
              </a:path>
              <a:path w="2600325" h="3696970">
                <a:moveTo>
                  <a:pt x="2597727" y="821923"/>
                </a:moveTo>
                <a:lnTo>
                  <a:pt x="2322021" y="821923"/>
                </a:lnTo>
              </a:path>
              <a:path w="2600325" h="3696970">
                <a:moveTo>
                  <a:pt x="2322021" y="958752"/>
                </a:moveTo>
                <a:lnTo>
                  <a:pt x="2185588" y="821923"/>
                </a:lnTo>
              </a:path>
              <a:path w="2600325" h="3696970">
                <a:moveTo>
                  <a:pt x="2322021" y="684904"/>
                </a:moveTo>
                <a:lnTo>
                  <a:pt x="2322021" y="958752"/>
                </a:lnTo>
              </a:path>
              <a:path w="2600325" h="3696970">
                <a:moveTo>
                  <a:pt x="2324292" y="684904"/>
                </a:moveTo>
                <a:lnTo>
                  <a:pt x="2185588"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6" name="object 26"/>
          <p:cNvSpPr txBox="1"/>
          <p:nvPr/>
        </p:nvSpPr>
        <p:spPr>
          <a:xfrm>
            <a:off x="8478184" y="2661421"/>
            <a:ext cx="1367155"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
              <a:spcBef>
                <a:spcPts val="90"/>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p:txBody>
      </p:sp>
      <p:sp>
        <p:nvSpPr>
          <p:cNvPr id="27" name="object 27"/>
          <p:cNvSpPr txBox="1"/>
          <p:nvPr/>
        </p:nvSpPr>
        <p:spPr>
          <a:xfrm>
            <a:off x="8478183" y="3209590"/>
            <a:ext cx="2050414"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6839">
              <a:spcBef>
                <a:spcPts val="9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sp>
        <p:nvSpPr>
          <p:cNvPr id="28" name="object 28"/>
          <p:cNvSpPr/>
          <p:nvPr/>
        </p:nvSpPr>
        <p:spPr>
          <a:xfrm>
            <a:off x="6020910" y="1429255"/>
            <a:ext cx="2458720" cy="4518660"/>
          </a:xfrm>
          <a:custGeom>
            <a:rect l="l" t="t" r="r" b="b"/>
            <a:pathLst>
              <a:path w="2458720" h="4518660">
                <a:moveTo>
                  <a:pt x="272867" y="2190974"/>
                </a:moveTo>
                <a:lnTo>
                  <a:pt x="0" y="2190974"/>
                </a:lnTo>
              </a:path>
              <a:path w="2458720" h="4518660">
                <a:moveTo>
                  <a:pt x="272867" y="2875576"/>
                </a:moveTo>
                <a:lnTo>
                  <a:pt x="0" y="2875576"/>
                </a:lnTo>
              </a:path>
              <a:path w="2458720" h="4518660">
                <a:moveTo>
                  <a:pt x="272867" y="3423215"/>
                </a:moveTo>
                <a:lnTo>
                  <a:pt x="0" y="3423215"/>
                </a:lnTo>
              </a:path>
              <a:path w="2458720" h="4518660">
                <a:moveTo>
                  <a:pt x="272867" y="3970855"/>
                </a:moveTo>
                <a:lnTo>
                  <a:pt x="0" y="3970855"/>
                </a:lnTo>
              </a:path>
              <a:path w="2458720" h="4518660">
                <a:moveTo>
                  <a:pt x="272867" y="4518498"/>
                </a:moveTo>
                <a:lnTo>
                  <a:pt x="0" y="4518498"/>
                </a:lnTo>
              </a:path>
              <a:path w="2458720" h="4518660">
                <a:moveTo>
                  <a:pt x="272867" y="1643467"/>
                </a:moveTo>
                <a:lnTo>
                  <a:pt x="0" y="1643467"/>
                </a:lnTo>
              </a:path>
              <a:path w="2458720" h="4518660">
                <a:moveTo>
                  <a:pt x="272867" y="1095203"/>
                </a:moveTo>
                <a:lnTo>
                  <a:pt x="0" y="1095203"/>
                </a:lnTo>
              </a:path>
              <a:path w="2458720" h="4518660">
                <a:moveTo>
                  <a:pt x="272867" y="547696"/>
                </a:moveTo>
                <a:lnTo>
                  <a:pt x="0" y="547696"/>
                </a:lnTo>
              </a:path>
              <a:path w="2458720" h="4518660">
                <a:moveTo>
                  <a:pt x="272867" y="0"/>
                </a:moveTo>
                <a:lnTo>
                  <a:pt x="0" y="0"/>
                </a:lnTo>
              </a:path>
              <a:path w="2458720" h="4518660">
                <a:moveTo>
                  <a:pt x="2458455" y="821544"/>
                </a:moveTo>
                <a:lnTo>
                  <a:pt x="2185020" y="821544"/>
                </a:lnTo>
              </a:path>
              <a:path w="2458720" h="4518660">
                <a:moveTo>
                  <a:pt x="2458455" y="1369619"/>
                </a:moveTo>
                <a:lnTo>
                  <a:pt x="2185020" y="1369619"/>
                </a:lnTo>
              </a:path>
              <a:path w="2458720" h="4518660">
                <a:moveTo>
                  <a:pt x="2458455" y="1917126"/>
                </a:moveTo>
                <a:lnTo>
                  <a:pt x="2185020" y="1917126"/>
                </a:lnTo>
              </a:path>
              <a:path w="2458720" h="4518660">
                <a:moveTo>
                  <a:pt x="2442560" y="2848096"/>
                </a:moveTo>
                <a:lnTo>
                  <a:pt x="2169314" y="2848096"/>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9" name="object 29"/>
          <p:cNvSpPr txBox="1"/>
          <p:nvPr/>
        </p:nvSpPr>
        <p:spPr>
          <a:xfrm>
            <a:off x="6399345" y="3482228"/>
            <a:ext cx="128778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0" name="object 30"/>
          <p:cNvSpPr txBox="1"/>
          <p:nvPr/>
        </p:nvSpPr>
        <p:spPr>
          <a:xfrm>
            <a:off x="6399346" y="5262148"/>
            <a:ext cx="1288415" cy="76687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0">
              <a:spcBef>
                <a:spcPts val="100"/>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a:p>
            <a:pPr/>
            <a:endParaRPr sz="1300">
              <a:solidFill>
                <a:prstClr val="black"/>
              </a:solidFill>
              <a:latin typeface="Times New Roman"/>
              <a:cs typeface="Times New Roman"/>
            </a:endParaRPr>
          </a:p>
          <a:p>
            <a:pPr/>
            <a:endParaRPr sz="1200">
              <a:solidFill>
                <a:prstClr val="black"/>
              </a:solidFill>
              <a:latin typeface="Times New Roman"/>
              <a:cs typeface="Times New Roman"/>
            </a:endParaRPr>
          </a:p>
          <a:p>
            <a:pPr marL="12700"/>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1" name="object 31"/>
          <p:cNvSpPr txBox="1"/>
          <p:nvPr/>
        </p:nvSpPr>
        <p:spPr>
          <a:xfrm>
            <a:off x="8569039" y="413938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2" name="object 32"/>
          <p:cNvSpPr txBox="1"/>
          <p:nvPr/>
        </p:nvSpPr>
        <p:spPr>
          <a:xfrm>
            <a:off x="8478183" y="3672520"/>
            <a:ext cx="1898014" cy="198772"/>
          </a:xfrm>
          <a:prstGeom prst="rect">
            <a:avLst/>
          </a:prstGeom>
          <a:ln w="9313">
            <a:solidFill>
              <a:srgbClr val="000000"/>
            </a:solidFill>
          </a:ln>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60">
              <a:spcBef>
                <a:spcPts val="110"/>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33" name="object 33"/>
          <p:cNvGrpSpPr/>
          <p:nvPr/>
        </p:nvGrpSpPr>
        <p:grpSpPr>
          <a:xfrm>
            <a:off x="1524001" y="3823298"/>
            <a:ext cx="6951075" cy="2272701"/>
            <a:chOff x="0" y="3823298"/>
            <a:chExt cx="6951075" cy="2272701"/>
          </a:xfrm>
        </p:grpSpPr>
        <p:sp>
          <p:nvSpPr>
            <p:cNvPr id="34" name="object 34"/>
            <p:cNvSpPr/>
            <p:nvPr/>
          </p:nvSpPr>
          <p:spPr>
            <a:xfrm>
              <a:off x="2710218" y="5191456"/>
              <a:ext cx="838200" cy="50800"/>
            </a:xfrm>
            <a:custGeom>
              <a:rect l="l" t="t" r="r" b="b"/>
              <a:pathLst>
                <a:path w="838200" h="50800">
                  <a:moveTo>
                    <a:pt x="812800" y="25400"/>
                  </a:moveTo>
                  <a:lnTo>
                    <a:pt x="787400" y="50800"/>
                  </a:lnTo>
                  <a:lnTo>
                    <a:pt x="825500" y="31750"/>
                  </a:lnTo>
                  <a:lnTo>
                    <a:pt x="812800" y="31750"/>
                  </a:lnTo>
                  <a:lnTo>
                    <a:pt x="812800" y="25400"/>
                  </a:lnTo>
                  <a:close/>
                </a:path>
                <a:path w="838200" h="50800">
                  <a:moveTo>
                    <a:pt x="806450" y="19050"/>
                  </a:moveTo>
                  <a:lnTo>
                    <a:pt x="0" y="19050"/>
                  </a:lnTo>
                  <a:lnTo>
                    <a:pt x="0" y="31750"/>
                  </a:lnTo>
                  <a:lnTo>
                    <a:pt x="806450" y="31750"/>
                  </a:lnTo>
                  <a:lnTo>
                    <a:pt x="812800" y="25400"/>
                  </a:lnTo>
                  <a:lnTo>
                    <a:pt x="806450" y="19050"/>
                  </a:lnTo>
                  <a:close/>
                </a:path>
                <a:path w="838200" h="50800">
                  <a:moveTo>
                    <a:pt x="825500" y="19050"/>
                  </a:moveTo>
                  <a:lnTo>
                    <a:pt x="812800" y="19050"/>
                  </a:lnTo>
                  <a:lnTo>
                    <a:pt x="812800" y="31750"/>
                  </a:lnTo>
                  <a:lnTo>
                    <a:pt x="825500" y="31750"/>
                  </a:lnTo>
                  <a:lnTo>
                    <a:pt x="838200" y="25400"/>
                  </a:lnTo>
                  <a:lnTo>
                    <a:pt x="825500" y="19050"/>
                  </a:lnTo>
                  <a:close/>
                </a:path>
                <a:path w="838200" h="50800">
                  <a:moveTo>
                    <a:pt x="787400" y="0"/>
                  </a:moveTo>
                  <a:lnTo>
                    <a:pt x="812800" y="25400"/>
                  </a:lnTo>
                  <a:lnTo>
                    <a:pt x="812800" y="19050"/>
                  </a:lnTo>
                  <a:lnTo>
                    <a:pt x="825500" y="19050"/>
                  </a:lnTo>
                  <a:lnTo>
                    <a:pt x="78740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5" name="object 35"/>
            <p:cNvSpPr/>
            <p:nvPr/>
          </p:nvSpPr>
          <p:spPr>
            <a:xfrm>
              <a:off x="6677390" y="38232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6" name="object 36"/>
            <p:cNvSpPr/>
            <p:nvPr/>
          </p:nvSpPr>
          <p:spPr>
            <a:xfrm>
              <a:off x="3352800" y="3962399"/>
              <a:ext cx="3276600" cy="2133600"/>
            </a:xfrm>
            <a:custGeom>
              <a:rect l="l" t="t" r="r" b="b"/>
              <a:pathLst>
                <a:path w="3276600" h="2133600">
                  <a:moveTo>
                    <a:pt x="3276600" y="0"/>
                  </a:moveTo>
                  <a:lnTo>
                    <a:pt x="0" y="0"/>
                  </a:lnTo>
                  <a:lnTo>
                    <a:pt x="0" y="2133600"/>
                  </a:lnTo>
                  <a:lnTo>
                    <a:pt x="3276600" y="2133600"/>
                  </a:lnTo>
                  <a:lnTo>
                    <a:pt x="32766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7" name="object 37"/>
            <p:cNvSpPr/>
            <p:nvPr/>
          </p:nvSpPr>
          <p:spPr>
            <a:xfrm>
              <a:off x="3352800" y="3962399"/>
              <a:ext cx="3276600" cy="2133600"/>
            </a:xfrm>
            <a:custGeom>
              <a:rect l="l" t="t" r="r" b="b"/>
              <a:pathLst>
                <a:path w="3276600" h="2133600">
                  <a:moveTo>
                    <a:pt x="0" y="2133600"/>
                  </a:moveTo>
                  <a:lnTo>
                    <a:pt x="3276600" y="2133600"/>
                  </a:lnTo>
                  <a:lnTo>
                    <a:pt x="3276600" y="0"/>
                  </a:lnTo>
                  <a:lnTo>
                    <a:pt x="0" y="0"/>
                  </a:lnTo>
                  <a:lnTo>
                    <a:pt x="0" y="21336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8" name="object 38"/>
            <p:cNvSpPr/>
            <p:nvPr/>
          </p:nvSpPr>
          <p:spPr>
            <a:xfrm>
              <a:off x="0" y="3962399"/>
              <a:ext cx="3048000" cy="1323340"/>
            </a:xfrm>
            <a:custGeom>
              <a:rect l="l" t="t" r="r" b="b"/>
              <a:pathLst>
                <a:path w="3048000" h="1323339">
                  <a:moveTo>
                    <a:pt x="3048000" y="0"/>
                  </a:moveTo>
                  <a:lnTo>
                    <a:pt x="0" y="0"/>
                  </a:lnTo>
                  <a:lnTo>
                    <a:pt x="0" y="1322832"/>
                  </a:lnTo>
                  <a:lnTo>
                    <a:pt x="3048000" y="1322832"/>
                  </a:lnTo>
                  <a:lnTo>
                    <a:pt x="304800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9" name="object 39"/>
          <p:cNvSpPr txBox="1"/>
          <p:nvPr/>
        </p:nvSpPr>
        <p:spPr>
          <a:xfrm>
            <a:off x="1602740" y="3984117"/>
            <a:ext cx="2745105" cy="2205091"/>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i="1" spc="-15">
                <a:solidFill>
                  <a:prstClr val="black"/>
                </a:solidFill>
                <a:latin typeface="Perpetua" panose="02020502060401020303" pitchFamily="18" charset="0"/>
                <a:cs typeface="Carlito"/>
              </a:rPr>
              <a:t>System </a:t>
            </a:r>
            <a:r>
              <a:rPr i="1">
                <a:solidFill>
                  <a:prstClr val="black"/>
                </a:solidFill>
                <a:latin typeface="Perpetua" panose="02020502060401020303" pitchFamily="18" charset="0"/>
                <a:cs typeface="Carlito"/>
              </a:rPr>
              <a:t>errors </a:t>
            </a:r>
            <a:r>
              <a:rPr spc="-15">
                <a:solidFill>
                  <a:prstClr val="black"/>
                </a:solidFill>
                <a:latin typeface="Perpetua" panose="02020502060401020303" pitchFamily="18" charset="0"/>
                <a:cs typeface="Carlito"/>
              </a:rPr>
              <a:t>are thrown </a:t>
            </a:r>
            <a:r>
              <a:rPr spc="-10">
                <a:solidFill>
                  <a:prstClr val="black"/>
                </a:solidFill>
                <a:latin typeface="Perpetua" panose="02020502060401020303" pitchFamily="18" charset="0"/>
                <a:cs typeface="Carlito"/>
              </a:rPr>
              <a:t>by</a:t>
            </a:r>
            <a:r>
              <a:rPr spc="50">
                <a:solidFill>
                  <a:prstClr val="black"/>
                </a:solidFill>
                <a:latin typeface="Perpetua" panose="02020502060401020303" pitchFamily="18" charset="0"/>
                <a:cs typeface="Carlito"/>
              </a:rPr>
              <a:t> </a:t>
            </a:r>
            <a:r>
              <a:rPr spc="-10">
                <a:solidFill>
                  <a:prstClr val="black"/>
                </a:solidFill>
                <a:latin typeface="Perpetua" panose="02020502060401020303" pitchFamily="18" charset="0"/>
                <a:cs typeface="Carlito"/>
              </a:rPr>
              <a:t>JVM</a:t>
            </a:r>
            <a:r>
              <a:rPr lang="en-US" spc="-10">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and </a:t>
            </a:r>
            <a:r>
              <a:rPr lang="en-US" spc="-15">
                <a:solidFill>
                  <a:prstClr val="black"/>
                </a:solidFill>
                <a:latin typeface="Perpetua" panose="02020502060401020303" pitchFamily="18" charset="0"/>
                <a:cs typeface="Carlito"/>
              </a:rPr>
              <a:t>represented </a:t>
            </a:r>
            <a:r>
              <a:rPr lang="en-US" spc="-5">
                <a:solidFill>
                  <a:prstClr val="black"/>
                </a:solidFill>
                <a:latin typeface="Perpetua" panose="02020502060401020303" pitchFamily="18" charset="0"/>
                <a:cs typeface="Carlito"/>
              </a:rPr>
              <a:t>in the </a:t>
            </a:r>
            <a:r>
              <a:rPr lang="en-US" u="sng" spc="-15">
                <a:solidFill>
                  <a:prstClr val="black"/>
                </a:solidFill>
                <a:uFill>
                  <a:solidFill>
                    <a:srgbClr val="000000"/>
                  </a:solidFill>
                </a:uFill>
                <a:latin typeface="Perpetua" panose="02020502060401020303" pitchFamily="18" charset="0"/>
                <a:cs typeface="Carlito"/>
              </a:rPr>
              <a:t>Error</a:t>
            </a:r>
            <a:r>
              <a:rPr lang="en-US" spc="95">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class.</a:t>
            </a:r>
          </a:p>
          <a:p>
            <a:pPr marL="12700">
              <a:spcBef>
                <a:spcPts val="95"/>
              </a:spcBef>
            </a:pPr>
            <a:r>
              <a:rPr lang="en-US" spc="-5">
                <a:solidFill>
                  <a:prstClr val="black"/>
                </a:solidFill>
                <a:latin typeface="Perpetua" panose="02020502060401020303" pitchFamily="18" charset="0"/>
                <a:cs typeface="Carlito"/>
              </a:rPr>
              <a:t>The </a:t>
            </a:r>
            <a:r>
              <a:rPr lang="en-US" u="sng" spc="-15">
                <a:solidFill>
                  <a:prstClr val="black"/>
                </a:solidFill>
                <a:uFill>
                  <a:solidFill>
                    <a:srgbClr val="000000"/>
                  </a:solidFill>
                </a:uFill>
                <a:latin typeface="Perpetua" panose="02020502060401020303" pitchFamily="18" charset="0"/>
                <a:cs typeface="Carlito"/>
              </a:rPr>
              <a:t>Error</a:t>
            </a:r>
            <a:r>
              <a:rPr lang="en-US" spc="-15">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class </a:t>
            </a:r>
            <a:r>
              <a:rPr lang="en-US" spc="-10">
                <a:solidFill>
                  <a:prstClr val="black"/>
                </a:solidFill>
                <a:latin typeface="Perpetua" panose="02020502060401020303" pitchFamily="18" charset="0"/>
                <a:cs typeface="Carlito"/>
              </a:rPr>
              <a:t>describes internal  </a:t>
            </a:r>
            <a:r>
              <a:rPr lang="en-US" spc="-15">
                <a:solidFill>
                  <a:prstClr val="black"/>
                </a:solidFill>
                <a:latin typeface="Perpetua" panose="02020502060401020303" pitchFamily="18" charset="0"/>
                <a:cs typeface="Carlito"/>
              </a:rPr>
              <a:t>system errors. </a:t>
            </a:r>
            <a:r>
              <a:rPr lang="en-US" spc="-10">
                <a:solidFill>
                  <a:prstClr val="black"/>
                </a:solidFill>
                <a:latin typeface="Perpetua" panose="02020502060401020303" pitchFamily="18" charset="0"/>
                <a:cs typeface="Carlito"/>
              </a:rPr>
              <a:t>Such </a:t>
            </a:r>
            <a:r>
              <a:rPr lang="en-US" spc="-15">
                <a:solidFill>
                  <a:prstClr val="black"/>
                </a:solidFill>
                <a:latin typeface="Perpetua" panose="02020502060401020303" pitchFamily="18" charset="0"/>
                <a:cs typeface="Carlito"/>
              </a:rPr>
              <a:t>errors rarely  </a:t>
            </a:r>
            <a:r>
              <a:rPr lang="en-US" spc="-35">
                <a:solidFill>
                  <a:prstClr val="black"/>
                </a:solidFill>
                <a:latin typeface="Perpetua" panose="02020502060401020303" pitchFamily="18" charset="0"/>
                <a:cs typeface="Carlito"/>
              </a:rPr>
              <a:t>occur.</a:t>
            </a:r>
            <a:endParaRPr lang="en-US">
              <a:solidFill>
                <a:prstClr val="black"/>
              </a:solidFill>
              <a:latin typeface="Perpetua" panose="02020502060401020303" pitchFamily="18" charset="0"/>
              <a:cs typeface="Carlito"/>
            </a:endParaRPr>
          </a:p>
          <a:p>
            <a:pPr marL="12700">
              <a:spcBef>
                <a:spcPts val="95"/>
              </a:spcBef>
            </a:pPr>
            <a:endParaRPr lang="en-US" sz="1600">
              <a:solidFill>
                <a:prstClr val="black"/>
              </a:solidFill>
              <a:latin typeface="Carlito"/>
              <a:cs typeface="Carlito"/>
            </a:endParaRPr>
          </a:p>
          <a:p>
            <a:pPr marL="12700">
              <a:spcBef>
                <a:spcPts val="95"/>
              </a:spcBef>
            </a:pPr>
            <a:endParaRPr sz="1600">
              <a:solidFill>
                <a:prstClr val="black"/>
              </a:solidFill>
              <a:latin typeface="Carlito"/>
              <a:cs typeface="Carlito"/>
            </a:endParaRPr>
          </a:p>
        </p:txBody>
      </p:sp>
    </p:spTree>
    <p:extLst>
      <p:ext uri="{BB962C8B-B14F-4D97-AF65-F5344CB8AC3E}">
        <p14:creationId xmlns:p14="http://schemas.microsoft.com/office/powerpoint/2010/main" val="2261086661"/>
      </p:ext>
    </p:extLst>
  </p:cSld>
  <p:clrMapOvr>
    <a:masterClrMapping/>
  </p:clrMapOvr>
  <p:transition/>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7</a:t>
            </a:r>
            <a:endParaRPr sz="1200">
              <a:solidFill>
                <a:prstClr val="black"/>
              </a:solidFill>
              <a:latin typeface="Carlito"/>
              <a:cs typeface="Carlito"/>
            </a:endParaRPr>
          </a:p>
        </p:txBody>
      </p:sp>
      <p:sp>
        <p:nvSpPr>
          <p:cNvPr id="3" name="object 3"/>
          <p:cNvSpPr txBox="1"/>
          <p:nvPr/>
        </p:nvSpPr>
        <p:spPr>
          <a:xfrm>
            <a:off x="6391314" y="4320308"/>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4" name="object 4"/>
          <p:cNvSpPr txBox="1"/>
          <p:nvPr/>
        </p:nvSpPr>
        <p:spPr>
          <a:xfrm>
            <a:off x="5025653" y="5141777"/>
            <a:ext cx="68262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200" spc="-5">
                <a:solidFill>
                  <a:prstClr val="black"/>
                </a:solidFill>
                <a:latin typeface="Times New Roman"/>
                <a:cs typeface="Times New Roman"/>
              </a:rPr>
              <a:t>Error</a:t>
            </a:r>
            <a:endParaRPr sz="1200">
              <a:solidFill>
                <a:prstClr val="black"/>
              </a:solidFill>
              <a:latin typeface="Times New Roman"/>
              <a:cs typeface="Times New Roman"/>
            </a:endParaRPr>
          </a:p>
        </p:txBody>
      </p:sp>
      <p:sp>
        <p:nvSpPr>
          <p:cNvPr id="5" name="object 5"/>
          <p:cNvSpPr txBox="1"/>
          <p:nvPr/>
        </p:nvSpPr>
        <p:spPr>
          <a:xfrm>
            <a:off x="6391315" y="5415587"/>
            <a:ext cx="109283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a:spcBef>
                <a:spcPts val="95"/>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p:txBody>
      </p:sp>
      <p:sp>
        <p:nvSpPr>
          <p:cNvPr id="6" name="object 6"/>
          <p:cNvSpPr/>
          <p:nvPr/>
        </p:nvSpPr>
        <p:spPr>
          <a:xfrm>
            <a:off x="6391314" y="2540048"/>
            <a:ext cx="1229360" cy="274320"/>
          </a:xfrm>
          <a:custGeom>
            <a:rect l="l" t="t" r="r" b="b"/>
            <a:pathLst>
              <a:path w="1229360" h="274319">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7" name="object 7"/>
          <p:cNvSpPr txBox="1"/>
          <p:nvPr/>
        </p:nvSpPr>
        <p:spPr>
          <a:xfrm>
            <a:off x="6510696" y="2539046"/>
            <a:ext cx="98742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10">
                <a:solidFill>
                  <a:prstClr val="black"/>
                </a:solidFill>
                <a:latin typeface="Times New Roman"/>
                <a:cs typeface="Times New Roman"/>
              </a:rPr>
              <a:t>AW</a:t>
            </a:r>
            <a:r>
              <a:rPr sz="1200" spc="-20">
                <a:solidFill>
                  <a:prstClr val="black"/>
                </a:solidFill>
                <a:latin typeface="Times New Roman"/>
                <a:cs typeface="Times New Roman"/>
              </a:rPr>
              <a:t>T</a:t>
            </a:r>
            <a:r>
              <a:rPr sz="1200">
                <a:solidFill>
                  <a:prstClr val="black"/>
                </a:solidFill>
                <a:latin typeface="Times New Roman"/>
                <a:cs typeface="Times New Roman"/>
              </a:rPr>
              <a:t>E</a:t>
            </a:r>
            <a:r>
              <a:rPr sz="1200" spc="-15">
                <a:solidFill>
                  <a:prstClr val="black"/>
                </a:solidFill>
                <a:latin typeface="Times New Roman"/>
                <a:cs typeface="Times New Roman"/>
              </a:rPr>
              <a:t>x</a:t>
            </a:r>
            <a:r>
              <a:rPr sz="1200">
                <a:solidFill>
                  <a:prstClr val="black"/>
                </a:solidFill>
                <a:latin typeface="Times New Roman"/>
                <a:cs typeface="Times New Roman"/>
              </a:rPr>
              <a:t>c</a:t>
            </a:r>
            <a:r>
              <a:rPr sz="1200" spc="-15">
                <a:solidFill>
                  <a:prstClr val="black"/>
                </a:solidFill>
                <a:latin typeface="Times New Roman"/>
                <a:cs typeface="Times New Roman"/>
              </a:rPr>
              <a:t>e</a:t>
            </a:r>
            <a:r>
              <a:rPr sz="1200" spc="5">
                <a:solidFill>
                  <a:prstClr val="black"/>
                </a:solidFill>
                <a:latin typeface="Times New Roman"/>
                <a:cs typeface="Times New Roman"/>
              </a:rPr>
              <a:t>pti</a:t>
            </a:r>
            <a:r>
              <a:rPr sz="1200" spc="-15">
                <a:solidFill>
                  <a:prstClr val="black"/>
                </a:solidFill>
                <a:latin typeface="Times New Roman"/>
                <a:cs typeface="Times New Roman"/>
              </a:rPr>
              <a:t>o</a:t>
            </a:r>
            <a:r>
              <a:rPr sz="1200">
                <a:solidFill>
                  <a:prstClr val="black"/>
                </a:solidFill>
                <a:latin typeface="Times New Roman"/>
                <a:cs typeface="Times New Roman"/>
              </a:rPr>
              <a:t>n</a:t>
            </a:r>
            <a:endParaRPr sz="1200">
              <a:solidFill>
                <a:prstClr val="black"/>
              </a:solidFill>
              <a:latin typeface="Times New Roman"/>
              <a:cs typeface="Times New Roman"/>
            </a:endParaRPr>
          </a:p>
        </p:txBody>
      </p:sp>
      <p:sp>
        <p:nvSpPr>
          <p:cNvPr id="8" name="object 8"/>
          <p:cNvSpPr txBox="1"/>
          <p:nvPr/>
        </p:nvSpPr>
        <p:spPr>
          <a:xfrm>
            <a:off x="3659442" y="36358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9" name="object 9"/>
          <p:cNvSpPr/>
          <p:nvPr/>
        </p:nvSpPr>
        <p:spPr>
          <a:xfrm>
            <a:off x="6391314" y="1444656"/>
            <a:ext cx="1639570" cy="274320"/>
          </a:xfrm>
          <a:custGeom>
            <a:rect l="l" t="t" r="r" b="b"/>
            <a:pathLst>
              <a:path w="1639570" h="274319">
                <a:moveTo>
                  <a:pt x="0" y="273829"/>
                </a:moveTo>
                <a:lnTo>
                  <a:pt x="1638982" y="273829"/>
                </a:lnTo>
                <a:lnTo>
                  <a:pt x="1638982"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0" name="object 10"/>
          <p:cNvSpPr txBox="1"/>
          <p:nvPr/>
        </p:nvSpPr>
        <p:spPr>
          <a:xfrm>
            <a:off x="6417217" y="1443653"/>
            <a:ext cx="158432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1" name="object 11"/>
          <p:cNvSpPr txBox="1"/>
          <p:nvPr/>
        </p:nvSpPr>
        <p:spPr>
          <a:xfrm>
            <a:off x="6391314" y="4867948"/>
            <a:ext cx="136652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2" name="object 12"/>
          <p:cNvSpPr/>
          <p:nvPr/>
        </p:nvSpPr>
        <p:spPr>
          <a:xfrm>
            <a:off x="6391314" y="1992352"/>
            <a:ext cx="1229360" cy="274320"/>
          </a:xfrm>
          <a:custGeom>
            <a:rect l="l" t="t" r="r" b="b"/>
            <a:pathLst>
              <a:path w="1229360" h="274319">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3" name="object 13"/>
          <p:cNvSpPr txBox="1"/>
          <p:nvPr/>
        </p:nvSpPr>
        <p:spPr>
          <a:xfrm>
            <a:off x="6603985" y="1991350"/>
            <a:ext cx="8026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4" name="object 14"/>
          <p:cNvSpPr/>
          <p:nvPr/>
        </p:nvSpPr>
        <p:spPr>
          <a:xfrm>
            <a:off x="5025653" y="2540048"/>
            <a:ext cx="682625" cy="274320"/>
          </a:xfrm>
          <a:custGeom>
            <a:rect l="l" t="t" r="r" b="b"/>
            <a:pathLst>
              <a:path w="682625" h="274319">
                <a:moveTo>
                  <a:pt x="0" y="273829"/>
                </a:moveTo>
                <a:lnTo>
                  <a:pt x="682603" y="273829"/>
                </a:lnTo>
                <a:lnTo>
                  <a:pt x="682603"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5" name="object 15"/>
          <p:cNvSpPr txBox="1"/>
          <p:nvPr/>
        </p:nvSpPr>
        <p:spPr>
          <a:xfrm>
            <a:off x="5044554" y="2539046"/>
            <a:ext cx="6407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prstClr val="black"/>
                </a:solidFill>
                <a:latin typeface="Times New Roman"/>
                <a:cs typeface="Times New Roman"/>
              </a:rPr>
              <a:t>E</a:t>
            </a:r>
            <a:r>
              <a:rPr sz="1200" spc="-15">
                <a:solidFill>
                  <a:prstClr val="black"/>
                </a:solidFill>
                <a:latin typeface="Times New Roman"/>
                <a:cs typeface="Times New Roman"/>
              </a:rPr>
              <a:t>x</a:t>
            </a:r>
            <a:r>
              <a:rPr sz="1200">
                <a:solidFill>
                  <a:prstClr val="black"/>
                </a:solidFill>
                <a:latin typeface="Times New Roman"/>
                <a:cs typeface="Times New Roman"/>
              </a:rPr>
              <a:t>c</a:t>
            </a:r>
            <a:r>
              <a:rPr sz="1200" spc="-15">
                <a:solidFill>
                  <a:prstClr val="black"/>
                </a:solidFill>
                <a:latin typeface="Times New Roman"/>
                <a:cs typeface="Times New Roman"/>
              </a:rPr>
              <a:t>e</a:t>
            </a:r>
            <a:r>
              <a:rPr sz="1200" spc="5">
                <a:solidFill>
                  <a:prstClr val="black"/>
                </a:solidFill>
                <a:latin typeface="Times New Roman"/>
                <a:cs typeface="Times New Roman"/>
              </a:rPr>
              <a:t>pti</a:t>
            </a:r>
            <a:r>
              <a:rPr sz="1200" spc="-30">
                <a:solidFill>
                  <a:prstClr val="black"/>
                </a:solidFill>
                <a:latin typeface="Times New Roman"/>
                <a:cs typeface="Times New Roman"/>
              </a:rPr>
              <a:t>o</a:t>
            </a:r>
            <a:r>
              <a:rPr sz="1200">
                <a:solidFill>
                  <a:prstClr val="black"/>
                </a:solidFill>
                <a:latin typeface="Times New Roman"/>
                <a:cs typeface="Times New Roman"/>
              </a:rPr>
              <a:t>n</a:t>
            </a:r>
            <a:endParaRPr sz="1200">
              <a:solidFill>
                <a:prstClr val="black"/>
              </a:solidFill>
              <a:latin typeface="Times New Roman"/>
              <a:cs typeface="Times New Roman"/>
            </a:endParaRPr>
          </a:p>
        </p:txBody>
      </p:sp>
      <p:grpSp>
        <p:nvGrpSpPr>
          <p:cNvPr id="16" name="object 16"/>
          <p:cNvGrpSpPr/>
          <p:nvPr/>
        </p:nvGrpSpPr>
        <p:grpSpPr>
          <a:xfrm>
            <a:off x="4747456" y="3083362"/>
            <a:ext cx="3151505" cy="2200275"/>
            <a:chOff x="3223455" y="3083361"/>
            <a:chExt cx="3151505" cy="2200275"/>
          </a:xfrm>
        </p:grpSpPr>
        <p:sp>
          <p:nvSpPr>
            <p:cNvPr id="17" name="object 17"/>
            <p:cNvSpPr/>
            <p:nvPr/>
          </p:nvSpPr>
          <p:spPr>
            <a:xfrm>
              <a:off x="3228217" y="52787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8" name="object 18"/>
            <p:cNvSpPr/>
            <p:nvPr/>
          </p:nvSpPr>
          <p:spPr>
            <a:xfrm>
              <a:off x="4867314" y="3088123"/>
              <a:ext cx="1503045" cy="274320"/>
            </a:xfrm>
            <a:custGeom>
              <a:rect l="l" t="t" r="r" b="b"/>
              <a:pathLst>
                <a:path w="1503045" h="274320">
                  <a:moveTo>
                    <a:pt x="0" y="273829"/>
                  </a:moveTo>
                  <a:lnTo>
                    <a:pt x="1502568" y="273829"/>
                  </a:lnTo>
                  <a:lnTo>
                    <a:pt x="1502568"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19" name="object 19"/>
          <p:cNvSpPr txBox="1"/>
          <p:nvPr/>
        </p:nvSpPr>
        <p:spPr>
          <a:xfrm>
            <a:off x="6558192" y="3086553"/>
            <a:ext cx="116395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grpSp>
        <p:nvGrpSpPr>
          <p:cNvPr id="20" name="object 20"/>
          <p:cNvGrpSpPr/>
          <p:nvPr/>
        </p:nvGrpSpPr>
        <p:grpSpPr>
          <a:xfrm>
            <a:off x="4335553" y="1574671"/>
            <a:ext cx="5612130" cy="3711575"/>
            <a:chOff x="2811553" y="1574670"/>
            <a:chExt cx="5612130" cy="3711575"/>
          </a:xfrm>
        </p:grpSpPr>
        <p:sp>
          <p:nvSpPr>
            <p:cNvPr id="21" name="object 21"/>
            <p:cNvSpPr/>
            <p:nvPr/>
          </p:nvSpPr>
          <p:spPr>
            <a:xfrm>
              <a:off x="2818538" y="26768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2" name="object 22"/>
            <p:cNvSpPr/>
            <p:nvPr/>
          </p:nvSpPr>
          <p:spPr>
            <a:xfrm>
              <a:off x="3228217" y="26768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3" name="object 23"/>
            <p:cNvSpPr/>
            <p:nvPr/>
          </p:nvSpPr>
          <p:spPr>
            <a:xfrm>
              <a:off x="4184199" y="15816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4" name="object 24"/>
            <p:cNvSpPr/>
            <p:nvPr/>
          </p:nvSpPr>
          <p:spPr>
            <a:xfrm>
              <a:off x="7052902" y="2266200"/>
              <a:ext cx="1365885" cy="274320"/>
            </a:xfrm>
            <a:custGeom>
              <a:rect l="l" t="t" r="r" b="b"/>
              <a:pathLst>
                <a:path w="1365884" h="274319">
                  <a:moveTo>
                    <a:pt x="0" y="273829"/>
                  </a:moveTo>
                  <a:lnTo>
                    <a:pt x="1365661" y="273829"/>
                  </a:lnTo>
                  <a:lnTo>
                    <a:pt x="1365661"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5" name="object 25"/>
          <p:cNvSpPr txBox="1"/>
          <p:nvPr/>
        </p:nvSpPr>
        <p:spPr>
          <a:xfrm>
            <a:off x="2566621" y="36358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6" name="object 26"/>
          <p:cNvSpPr/>
          <p:nvPr/>
        </p:nvSpPr>
        <p:spPr>
          <a:xfrm>
            <a:off x="3249688" y="36358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7" name="object 27"/>
          <p:cNvSpPr txBox="1"/>
          <p:nvPr/>
        </p:nvSpPr>
        <p:spPr>
          <a:xfrm>
            <a:off x="8609806" y="2265198"/>
            <a:ext cx="12979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grpSp>
        <p:nvGrpSpPr>
          <p:cNvPr id="28" name="object 28"/>
          <p:cNvGrpSpPr/>
          <p:nvPr/>
        </p:nvGrpSpPr>
        <p:grpSpPr>
          <a:xfrm>
            <a:off x="5701215" y="2396215"/>
            <a:ext cx="4246245" cy="3710940"/>
            <a:chOff x="4177214" y="2396215"/>
            <a:chExt cx="4246245" cy="3710940"/>
          </a:xfrm>
        </p:grpSpPr>
        <p:sp>
          <p:nvSpPr>
            <p:cNvPr id="29" name="object 29"/>
            <p:cNvSpPr/>
            <p:nvPr/>
          </p:nvSpPr>
          <p:spPr>
            <a:xfrm>
              <a:off x="4184199" y="2403200"/>
              <a:ext cx="2600325" cy="3696970"/>
            </a:xfrm>
            <a:custGeom>
              <a:rect l="l" t="t" r="r" b="b"/>
              <a:pathLst>
                <a:path w="2600325" h="3696970">
                  <a:moveTo>
                    <a:pt x="410247" y="2054031"/>
                  </a:moveTo>
                  <a:lnTo>
                    <a:pt x="410247" y="3696954"/>
                  </a:lnTo>
                </a:path>
                <a:path w="2600325" h="3696970">
                  <a:moveTo>
                    <a:pt x="411950" y="2875500"/>
                  </a:moveTo>
                  <a:lnTo>
                    <a:pt x="136812" y="2875500"/>
                  </a:lnTo>
                </a:path>
                <a:path w="2600325" h="3696970">
                  <a:moveTo>
                    <a:pt x="136812" y="3012405"/>
                  </a:moveTo>
                  <a:lnTo>
                    <a:pt x="0" y="2875500"/>
                  </a:lnTo>
                </a:path>
                <a:path w="2600325" h="3696970">
                  <a:moveTo>
                    <a:pt x="136812" y="2738576"/>
                  </a:moveTo>
                  <a:lnTo>
                    <a:pt x="136812" y="3012405"/>
                  </a:lnTo>
                </a:path>
                <a:path w="2600325" h="3696970">
                  <a:moveTo>
                    <a:pt x="139272" y="2738576"/>
                  </a:moveTo>
                  <a:lnTo>
                    <a:pt x="0" y="2875500"/>
                  </a:lnTo>
                </a:path>
                <a:path w="2600325" h="3696970">
                  <a:moveTo>
                    <a:pt x="2595267" y="0"/>
                  </a:moveTo>
                  <a:lnTo>
                    <a:pt x="2599998" y="2008402"/>
                  </a:lnTo>
                </a:path>
                <a:path w="2600325" h="3696970">
                  <a:moveTo>
                    <a:pt x="2597727" y="821923"/>
                  </a:moveTo>
                  <a:lnTo>
                    <a:pt x="2322021" y="821923"/>
                  </a:lnTo>
                </a:path>
                <a:path w="2600325" h="3696970">
                  <a:moveTo>
                    <a:pt x="2322021" y="958752"/>
                  </a:moveTo>
                  <a:lnTo>
                    <a:pt x="2185588" y="821923"/>
                  </a:lnTo>
                </a:path>
                <a:path w="2600325" h="3696970">
                  <a:moveTo>
                    <a:pt x="2322021" y="684904"/>
                  </a:moveTo>
                  <a:lnTo>
                    <a:pt x="2322021" y="958752"/>
                  </a:lnTo>
                </a:path>
                <a:path w="2600325" h="3696970">
                  <a:moveTo>
                    <a:pt x="2324292" y="684904"/>
                  </a:moveTo>
                  <a:lnTo>
                    <a:pt x="2185588"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0" name="object 30"/>
            <p:cNvSpPr/>
            <p:nvPr/>
          </p:nvSpPr>
          <p:spPr>
            <a:xfrm>
              <a:off x="7052902" y="2813821"/>
              <a:ext cx="1365885" cy="274320"/>
            </a:xfrm>
            <a:custGeom>
              <a:rect l="l" t="t" r="r" b="b"/>
              <a:pathLst>
                <a:path w="1365884" h="274319">
                  <a:moveTo>
                    <a:pt x="0" y="274283"/>
                  </a:moveTo>
                  <a:lnTo>
                    <a:pt x="1365661" y="274283"/>
                  </a:lnTo>
                  <a:lnTo>
                    <a:pt x="1365661" y="0"/>
                  </a:lnTo>
                  <a:lnTo>
                    <a:pt x="0" y="0"/>
                  </a:lnTo>
                  <a:lnTo>
                    <a:pt x="0" y="274283"/>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1" name="object 31"/>
          <p:cNvSpPr txBox="1"/>
          <p:nvPr/>
        </p:nvSpPr>
        <p:spPr>
          <a:xfrm>
            <a:off x="8584639" y="2812705"/>
            <a:ext cx="134810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p:txBody>
      </p:sp>
      <p:sp>
        <p:nvSpPr>
          <p:cNvPr id="32" name="object 32"/>
          <p:cNvSpPr/>
          <p:nvPr/>
        </p:nvSpPr>
        <p:spPr>
          <a:xfrm>
            <a:off x="8576903" y="3361990"/>
            <a:ext cx="2049145" cy="274320"/>
          </a:xfrm>
          <a:custGeom>
            <a:rect l="l" t="t" r="r" b="b"/>
            <a:pathLst>
              <a:path w="2049145" h="274320">
                <a:moveTo>
                  <a:pt x="0" y="273810"/>
                </a:moveTo>
                <a:lnTo>
                  <a:pt x="2048776" y="273810"/>
                </a:lnTo>
                <a:lnTo>
                  <a:pt x="2048776" y="0"/>
                </a:lnTo>
                <a:lnTo>
                  <a:pt x="0" y="0"/>
                </a:lnTo>
                <a:lnTo>
                  <a:pt x="0" y="273810"/>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3" name="object 33"/>
          <p:cNvSpPr txBox="1"/>
          <p:nvPr/>
        </p:nvSpPr>
        <p:spPr>
          <a:xfrm>
            <a:off x="8680011" y="3360401"/>
            <a:ext cx="194119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grpSp>
        <p:nvGrpSpPr>
          <p:cNvPr id="34" name="object 34"/>
          <p:cNvGrpSpPr/>
          <p:nvPr/>
        </p:nvGrpSpPr>
        <p:grpSpPr>
          <a:xfrm>
            <a:off x="6113684" y="1576894"/>
            <a:ext cx="4364990" cy="4528185"/>
            <a:chOff x="4589684" y="1576893"/>
            <a:chExt cx="4364990" cy="4528185"/>
          </a:xfrm>
        </p:grpSpPr>
        <p:sp>
          <p:nvSpPr>
            <p:cNvPr id="35" name="object 35"/>
            <p:cNvSpPr/>
            <p:nvPr/>
          </p:nvSpPr>
          <p:spPr>
            <a:xfrm>
              <a:off x="4594446" y="1581655"/>
              <a:ext cx="2458720" cy="4518660"/>
            </a:xfrm>
            <a:custGeom>
              <a:rect l="l" t="t" r="r" b="b"/>
              <a:pathLst>
                <a:path w="2458720" h="4518660">
                  <a:moveTo>
                    <a:pt x="2458455" y="821544"/>
                  </a:moveTo>
                  <a:lnTo>
                    <a:pt x="2185020" y="821544"/>
                  </a:lnTo>
                </a:path>
                <a:path w="2458720" h="4518660">
                  <a:moveTo>
                    <a:pt x="2458455" y="1369619"/>
                  </a:moveTo>
                  <a:lnTo>
                    <a:pt x="2185020" y="1369619"/>
                  </a:lnTo>
                </a:path>
                <a:path w="2458720" h="4518660">
                  <a:moveTo>
                    <a:pt x="2458455" y="1917126"/>
                  </a:moveTo>
                  <a:lnTo>
                    <a:pt x="2185020" y="1917126"/>
                  </a:lnTo>
                </a:path>
                <a:path w="2458720" h="4518660">
                  <a:moveTo>
                    <a:pt x="272867" y="2190974"/>
                  </a:moveTo>
                  <a:lnTo>
                    <a:pt x="0" y="2190974"/>
                  </a:lnTo>
                </a:path>
                <a:path w="2458720" h="4518660">
                  <a:moveTo>
                    <a:pt x="272867" y="2875576"/>
                  </a:moveTo>
                  <a:lnTo>
                    <a:pt x="0" y="2875576"/>
                  </a:lnTo>
                </a:path>
                <a:path w="2458720" h="4518660">
                  <a:moveTo>
                    <a:pt x="272867" y="3423215"/>
                  </a:moveTo>
                  <a:lnTo>
                    <a:pt x="0" y="3423215"/>
                  </a:lnTo>
                </a:path>
                <a:path w="2458720" h="4518660">
                  <a:moveTo>
                    <a:pt x="272867" y="3970855"/>
                  </a:moveTo>
                  <a:lnTo>
                    <a:pt x="0" y="3970855"/>
                  </a:lnTo>
                </a:path>
                <a:path w="2458720" h="4518660">
                  <a:moveTo>
                    <a:pt x="272867" y="4518498"/>
                  </a:moveTo>
                  <a:lnTo>
                    <a:pt x="0" y="4518498"/>
                  </a:lnTo>
                </a:path>
                <a:path w="2458720" h="4518660">
                  <a:moveTo>
                    <a:pt x="2442560" y="2848096"/>
                  </a:moveTo>
                  <a:lnTo>
                    <a:pt x="2169314" y="2848096"/>
                  </a:lnTo>
                </a:path>
                <a:path w="2458720" h="4518660">
                  <a:moveTo>
                    <a:pt x="272867" y="1643467"/>
                  </a:moveTo>
                  <a:lnTo>
                    <a:pt x="0" y="1643467"/>
                  </a:lnTo>
                </a:path>
                <a:path w="2458720" h="4518660">
                  <a:moveTo>
                    <a:pt x="272867" y="1095203"/>
                  </a:moveTo>
                  <a:lnTo>
                    <a:pt x="0" y="1095203"/>
                  </a:lnTo>
                </a:path>
                <a:path w="2458720" h="4518660">
                  <a:moveTo>
                    <a:pt x="272867" y="547696"/>
                  </a:moveTo>
                  <a:lnTo>
                    <a:pt x="0" y="547696"/>
                  </a:lnTo>
                </a:path>
                <a:path w="2458720" h="4518660">
                  <a:moveTo>
                    <a:pt x="272867"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6" name="object 36"/>
            <p:cNvSpPr/>
            <p:nvPr/>
          </p:nvSpPr>
          <p:spPr>
            <a:xfrm>
              <a:off x="7048171" y="3824920"/>
              <a:ext cx="1901189" cy="288290"/>
            </a:xfrm>
            <a:custGeom>
              <a:rect l="l" t="t" r="r" b="b"/>
              <a:pathLst>
                <a:path w="1901189" h="288289">
                  <a:moveTo>
                    <a:pt x="0" y="287796"/>
                  </a:moveTo>
                  <a:lnTo>
                    <a:pt x="1901177" y="287796"/>
                  </a:lnTo>
                  <a:lnTo>
                    <a:pt x="1901177" y="0"/>
                  </a:lnTo>
                  <a:lnTo>
                    <a:pt x="0" y="0"/>
                  </a:lnTo>
                  <a:lnTo>
                    <a:pt x="0" y="287796"/>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7" name="object 37"/>
          <p:cNvSpPr txBox="1"/>
          <p:nvPr/>
        </p:nvSpPr>
        <p:spPr>
          <a:xfrm>
            <a:off x="6496882" y="3634628"/>
            <a:ext cx="128778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8" name="object 38"/>
          <p:cNvSpPr txBox="1"/>
          <p:nvPr/>
        </p:nvSpPr>
        <p:spPr>
          <a:xfrm>
            <a:off x="8666575" y="429178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9" name="object 39"/>
          <p:cNvSpPr txBox="1"/>
          <p:nvPr/>
        </p:nvSpPr>
        <p:spPr>
          <a:xfrm>
            <a:off x="6496883" y="5962186"/>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40" name="object 40"/>
          <p:cNvSpPr txBox="1"/>
          <p:nvPr/>
        </p:nvSpPr>
        <p:spPr>
          <a:xfrm>
            <a:off x="8576829" y="3829577"/>
            <a:ext cx="1856739" cy="194284"/>
          </a:xfrm>
          <a:prstGeom prst="rect">
            <a:avLst/>
          </a:prstGeom>
          <a:solidFill>
            <a:srgbClr val="4F81BC">
              <a:alpha val="18823"/>
            </a:srgbClr>
          </a:solidFill>
        </p:spPr>
        <p:txBody>
          <a:bodyPr vert="horz" wrap="square" lIns="0" tIns="95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5890">
              <a:spcBef>
                <a:spcPts val="75"/>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41" name="object 41"/>
          <p:cNvGrpSpPr/>
          <p:nvPr/>
        </p:nvGrpSpPr>
        <p:grpSpPr>
          <a:xfrm>
            <a:off x="1752600" y="1213103"/>
            <a:ext cx="6819900" cy="3435350"/>
            <a:chOff x="228600" y="1213103"/>
            <a:chExt cx="6819900" cy="3435350"/>
          </a:xfrm>
        </p:grpSpPr>
        <p:sp>
          <p:nvSpPr>
            <p:cNvPr id="42" name="object 42"/>
            <p:cNvSpPr/>
            <p:nvPr/>
          </p:nvSpPr>
          <p:spPr>
            <a:xfrm>
              <a:off x="6774926" y="39756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3" name="object 43"/>
            <p:cNvSpPr/>
            <p:nvPr/>
          </p:nvSpPr>
          <p:spPr>
            <a:xfrm>
              <a:off x="2971800" y="1219199"/>
              <a:ext cx="3352800" cy="2819400"/>
            </a:xfrm>
            <a:custGeom>
              <a:rect l="l" t="t" r="r" b="b"/>
              <a:pathLst>
                <a:path w="3352800" h="2819400">
                  <a:moveTo>
                    <a:pt x="0" y="0"/>
                  </a:moveTo>
                  <a:lnTo>
                    <a:pt x="0" y="2819400"/>
                  </a:lnTo>
                </a:path>
                <a:path w="3352800" h="2819400">
                  <a:moveTo>
                    <a:pt x="0" y="0"/>
                  </a:moveTo>
                  <a:lnTo>
                    <a:pt x="3352800" y="0"/>
                  </a:lnTo>
                </a:path>
                <a:path w="3352800" h="2819400">
                  <a:moveTo>
                    <a:pt x="3352800" y="0"/>
                  </a:moveTo>
                  <a:lnTo>
                    <a:pt x="3352800" y="914400"/>
                  </a:lnTo>
                </a:path>
                <a:path w="3352800" h="2819400">
                  <a:moveTo>
                    <a:pt x="0" y="2819400"/>
                  </a:moveTo>
                  <a:lnTo>
                    <a:pt x="3352800" y="28194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4" name="object 44"/>
            <p:cNvSpPr/>
            <p:nvPr/>
          </p:nvSpPr>
          <p:spPr>
            <a:xfrm>
              <a:off x="2819400" y="1879599"/>
              <a:ext cx="838200" cy="50800"/>
            </a:xfrm>
            <a:custGeom>
              <a:rect l="l" t="t" r="r" b="b"/>
              <a:pathLst>
                <a:path w="838200" h="50800">
                  <a:moveTo>
                    <a:pt x="812800" y="25400"/>
                  </a:moveTo>
                  <a:lnTo>
                    <a:pt x="787400" y="50800"/>
                  </a:lnTo>
                  <a:lnTo>
                    <a:pt x="825500" y="31750"/>
                  </a:lnTo>
                  <a:lnTo>
                    <a:pt x="812800" y="31750"/>
                  </a:lnTo>
                  <a:lnTo>
                    <a:pt x="812800" y="25400"/>
                  </a:lnTo>
                  <a:close/>
                </a:path>
                <a:path w="838200" h="50800">
                  <a:moveTo>
                    <a:pt x="806450" y="19050"/>
                  </a:moveTo>
                  <a:lnTo>
                    <a:pt x="0" y="19050"/>
                  </a:lnTo>
                  <a:lnTo>
                    <a:pt x="0" y="31750"/>
                  </a:lnTo>
                  <a:lnTo>
                    <a:pt x="806450" y="31750"/>
                  </a:lnTo>
                  <a:lnTo>
                    <a:pt x="812800" y="25400"/>
                  </a:lnTo>
                  <a:lnTo>
                    <a:pt x="806450" y="19050"/>
                  </a:lnTo>
                  <a:close/>
                </a:path>
                <a:path w="838200" h="50800">
                  <a:moveTo>
                    <a:pt x="825500" y="19050"/>
                  </a:moveTo>
                  <a:lnTo>
                    <a:pt x="812800" y="19050"/>
                  </a:lnTo>
                  <a:lnTo>
                    <a:pt x="812800" y="31750"/>
                  </a:lnTo>
                  <a:lnTo>
                    <a:pt x="825500" y="31750"/>
                  </a:lnTo>
                  <a:lnTo>
                    <a:pt x="838200" y="25400"/>
                  </a:lnTo>
                  <a:lnTo>
                    <a:pt x="825500" y="19050"/>
                  </a:lnTo>
                  <a:close/>
                </a:path>
                <a:path w="838200" h="50800">
                  <a:moveTo>
                    <a:pt x="787400" y="0"/>
                  </a:moveTo>
                  <a:lnTo>
                    <a:pt x="812800" y="25400"/>
                  </a:lnTo>
                  <a:lnTo>
                    <a:pt x="812800" y="19050"/>
                  </a:lnTo>
                  <a:lnTo>
                    <a:pt x="825500" y="19050"/>
                  </a:lnTo>
                  <a:lnTo>
                    <a:pt x="78740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5" name="object 45"/>
            <p:cNvSpPr/>
            <p:nvPr/>
          </p:nvSpPr>
          <p:spPr>
            <a:xfrm flipH="1">
              <a:off x="6324600" y="4038599"/>
              <a:ext cx="0" cy="609600"/>
            </a:xfrm>
            <a:custGeom>
              <a:rect l="l" t="t" r="r" b="b"/>
              <a:pathLst>
                <a:path h="609600">
                  <a:moveTo>
                    <a:pt x="0" y="0"/>
                  </a:moveTo>
                  <a:lnTo>
                    <a:pt x="0" y="6096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6" name="object 46"/>
            <p:cNvSpPr/>
            <p:nvPr/>
          </p:nvSpPr>
          <p:spPr>
            <a:xfrm>
              <a:off x="228600" y="1295399"/>
              <a:ext cx="2667000" cy="1740535"/>
            </a:xfrm>
            <a:custGeom>
              <a:rect l="l" t="t" r="r" b="b"/>
              <a:pathLst>
                <a:path w="2667000" h="1740535">
                  <a:moveTo>
                    <a:pt x="2667000" y="0"/>
                  </a:moveTo>
                  <a:lnTo>
                    <a:pt x="0" y="0"/>
                  </a:lnTo>
                  <a:lnTo>
                    <a:pt x="0" y="1740408"/>
                  </a:lnTo>
                  <a:lnTo>
                    <a:pt x="2667000" y="1740408"/>
                  </a:lnTo>
                  <a:lnTo>
                    <a:pt x="266700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47" name="object 47"/>
          <p:cNvSpPr txBox="1">
            <a:spLocks noGrp="1"/>
          </p:cNvSpPr>
          <p:nvPr>
            <p:ph type="title"/>
          </p:nvPr>
        </p:nvSpPr>
        <p:spPr>
          <a:xfrm>
            <a:off x="762000" y="228600"/>
            <a:ext cx="3633216"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15">
                <a:latin typeface="Carlito"/>
                <a:cs typeface="Carlito"/>
              </a:rPr>
              <a:t>Exceptions</a:t>
            </a:r>
            <a:endParaRPr sz="4000">
              <a:latin typeface="Carlito"/>
              <a:cs typeface="Carlito"/>
            </a:endParaRPr>
          </a:p>
        </p:txBody>
      </p:sp>
      <p:sp>
        <p:nvSpPr>
          <p:cNvPr id="48" name="object 48"/>
          <p:cNvSpPr txBox="1"/>
          <p:nvPr/>
        </p:nvSpPr>
        <p:spPr>
          <a:xfrm>
            <a:off x="1831341" y="1313434"/>
            <a:ext cx="2465705" cy="167481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u="sng" spc="-10">
                <a:solidFill>
                  <a:prstClr val="black"/>
                </a:solidFill>
                <a:uFill>
                  <a:solidFill>
                    <a:srgbClr val="000000"/>
                  </a:solidFill>
                </a:uFill>
                <a:latin typeface="Perpetua" panose="02020502060401020303" pitchFamily="18" charset="0"/>
                <a:cs typeface="Carlito"/>
              </a:rPr>
              <a:t>Exception</a:t>
            </a:r>
            <a:r>
              <a:rPr u="sng" spc="-10">
                <a:solidFill>
                  <a:prstClr val="black"/>
                </a:solidFill>
                <a:latin typeface="Perpetua" panose="02020502060401020303" pitchFamily="18" charset="0"/>
                <a:cs typeface="Carlito"/>
              </a:rPr>
              <a:t> </a:t>
            </a:r>
            <a:r>
              <a:rPr spc="-5">
                <a:solidFill>
                  <a:prstClr val="black"/>
                </a:solidFill>
                <a:latin typeface="Perpetua" panose="02020502060401020303" pitchFamily="18" charset="0"/>
                <a:cs typeface="Carlito"/>
              </a:rPr>
              <a:t>describes </a:t>
            </a:r>
            <a:r>
              <a:rPr spc="-15">
                <a:solidFill>
                  <a:prstClr val="black"/>
                </a:solidFill>
                <a:latin typeface="Perpetua" panose="02020502060401020303" pitchFamily="18" charset="0"/>
                <a:cs typeface="Carlito"/>
              </a:rPr>
              <a:t>errors  </a:t>
            </a:r>
            <a:r>
              <a:rPr spc="-5">
                <a:solidFill>
                  <a:prstClr val="black"/>
                </a:solidFill>
                <a:latin typeface="Perpetua" panose="02020502060401020303" pitchFamily="18" charset="0"/>
                <a:cs typeface="Carlito"/>
              </a:rPr>
              <a:t>caused by </a:t>
            </a:r>
            <a:r>
              <a:rPr spc="-10">
                <a:solidFill>
                  <a:prstClr val="black"/>
                </a:solidFill>
                <a:latin typeface="Perpetua" panose="02020502060401020303" pitchFamily="18" charset="0"/>
                <a:cs typeface="Carlito"/>
              </a:rPr>
              <a:t>your </a:t>
            </a:r>
            <a:r>
              <a:rPr spc="-15">
                <a:solidFill>
                  <a:prstClr val="black"/>
                </a:solidFill>
                <a:latin typeface="Perpetua" panose="02020502060401020303" pitchFamily="18" charset="0"/>
                <a:cs typeface="Carlito"/>
              </a:rPr>
              <a:t>program  </a:t>
            </a:r>
            <a:r>
              <a:rPr>
                <a:solidFill>
                  <a:prstClr val="black"/>
                </a:solidFill>
                <a:latin typeface="Perpetua" panose="02020502060401020303" pitchFamily="18" charset="0"/>
                <a:cs typeface="Carlito"/>
              </a:rPr>
              <a:t>and </a:t>
            </a:r>
            <a:r>
              <a:rPr spc="-10">
                <a:solidFill>
                  <a:prstClr val="black"/>
                </a:solidFill>
                <a:latin typeface="Perpetua" panose="02020502060401020303" pitchFamily="18" charset="0"/>
                <a:cs typeface="Carlito"/>
              </a:rPr>
              <a:t>external  circumstances. </a:t>
            </a:r>
            <a:r>
              <a:rPr spc="-5">
                <a:solidFill>
                  <a:prstClr val="black"/>
                </a:solidFill>
                <a:latin typeface="Perpetua" panose="02020502060401020303" pitchFamily="18" charset="0"/>
                <a:cs typeface="Carlito"/>
              </a:rPr>
              <a:t>These  </a:t>
            </a:r>
            <a:r>
              <a:rPr spc="-15">
                <a:solidFill>
                  <a:prstClr val="black"/>
                </a:solidFill>
                <a:latin typeface="Perpetua" panose="02020502060401020303" pitchFamily="18" charset="0"/>
                <a:cs typeface="Carlito"/>
              </a:rPr>
              <a:t>errors </a:t>
            </a:r>
            <a:r>
              <a:rPr spc="-10">
                <a:solidFill>
                  <a:prstClr val="black"/>
                </a:solidFill>
                <a:latin typeface="Perpetua" panose="02020502060401020303" pitchFamily="18" charset="0"/>
                <a:cs typeface="Carlito"/>
              </a:rPr>
              <a:t>can </a:t>
            </a:r>
            <a:r>
              <a:rPr spc="-5">
                <a:solidFill>
                  <a:prstClr val="black"/>
                </a:solidFill>
                <a:latin typeface="Perpetua" panose="02020502060401020303" pitchFamily="18" charset="0"/>
                <a:cs typeface="Carlito"/>
              </a:rPr>
              <a:t>be caught </a:t>
            </a:r>
            <a:r>
              <a:rPr>
                <a:solidFill>
                  <a:prstClr val="black"/>
                </a:solidFill>
                <a:latin typeface="Perpetua" panose="02020502060401020303" pitchFamily="18" charset="0"/>
                <a:cs typeface="Carlito"/>
              </a:rPr>
              <a:t>and  </a:t>
            </a:r>
            <a:r>
              <a:rPr spc="-5">
                <a:solidFill>
                  <a:prstClr val="black"/>
                </a:solidFill>
                <a:latin typeface="Perpetua" panose="02020502060401020303" pitchFamily="18" charset="0"/>
                <a:cs typeface="Carlito"/>
              </a:rPr>
              <a:t>handled by </a:t>
            </a:r>
            <a:r>
              <a:rPr spc="-10">
                <a:solidFill>
                  <a:prstClr val="black"/>
                </a:solidFill>
                <a:latin typeface="Perpetua" panose="02020502060401020303" pitchFamily="18" charset="0"/>
                <a:cs typeface="Carlito"/>
              </a:rPr>
              <a:t>your</a:t>
            </a:r>
            <a:r>
              <a:rPr spc="-5">
                <a:solidFill>
                  <a:prstClr val="black"/>
                </a:solidFill>
                <a:latin typeface="Perpetua" panose="02020502060401020303" pitchFamily="18" charset="0"/>
                <a:cs typeface="Carlito"/>
              </a:rPr>
              <a:t> </a:t>
            </a:r>
            <a:r>
              <a:rPr spc="-15">
                <a:solidFill>
                  <a:prstClr val="black"/>
                </a:solidFill>
                <a:latin typeface="Perpetua" panose="02020502060401020303" pitchFamily="18" charset="0"/>
                <a:cs typeface="Carlito"/>
              </a:rPr>
              <a:t>program.</a:t>
            </a:r>
            <a:endParaRPr>
              <a:solidFill>
                <a:prstClr val="black"/>
              </a:solidFill>
              <a:latin typeface="Perpetua" panose="02020502060401020303" pitchFamily="18" charset="0"/>
              <a:cs typeface="Carlito"/>
            </a:endParaRPr>
          </a:p>
        </p:txBody>
      </p:sp>
      <p:grpSp>
        <p:nvGrpSpPr>
          <p:cNvPr id="49" name="object 49"/>
          <p:cNvGrpSpPr/>
          <p:nvPr/>
        </p:nvGrpSpPr>
        <p:grpSpPr>
          <a:xfrm>
            <a:off x="4489704" y="1365503"/>
            <a:ext cx="5956300" cy="3213100"/>
            <a:chOff x="2965704" y="1365503"/>
            <a:chExt cx="5956300" cy="3213100"/>
          </a:xfrm>
        </p:grpSpPr>
        <p:sp>
          <p:nvSpPr>
            <p:cNvPr id="50" name="object 50"/>
            <p:cNvSpPr/>
            <p:nvPr/>
          </p:nvSpPr>
          <p:spPr>
            <a:xfrm>
              <a:off x="2971800" y="1371599"/>
              <a:ext cx="5943600" cy="2667000"/>
            </a:xfrm>
            <a:custGeom>
              <a:rect l="l" t="t" r="r" b="b"/>
              <a:pathLst>
                <a:path w="5943600" h="2667000">
                  <a:moveTo>
                    <a:pt x="5943600" y="0"/>
                  </a:moveTo>
                  <a:lnTo>
                    <a:pt x="0" y="0"/>
                  </a:lnTo>
                  <a:lnTo>
                    <a:pt x="0" y="2667000"/>
                  </a:lnTo>
                  <a:lnTo>
                    <a:pt x="5943600" y="2667000"/>
                  </a:lnTo>
                  <a:lnTo>
                    <a:pt x="59436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1" name="object 51"/>
            <p:cNvSpPr/>
            <p:nvPr/>
          </p:nvSpPr>
          <p:spPr>
            <a:xfrm>
              <a:off x="2971800" y="1371599"/>
              <a:ext cx="5943600" cy="2667000"/>
            </a:xfrm>
            <a:custGeom>
              <a:rect l="l" t="t" r="r" b="b"/>
              <a:pathLst>
                <a:path w="5943600" h="2667000">
                  <a:moveTo>
                    <a:pt x="0" y="2667000"/>
                  </a:moveTo>
                  <a:lnTo>
                    <a:pt x="5943600" y="2667000"/>
                  </a:lnTo>
                  <a:lnTo>
                    <a:pt x="5943600" y="0"/>
                  </a:lnTo>
                  <a:lnTo>
                    <a:pt x="0" y="0"/>
                  </a:lnTo>
                  <a:lnTo>
                    <a:pt x="0" y="26670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2" name="object 52"/>
            <p:cNvSpPr/>
            <p:nvPr/>
          </p:nvSpPr>
          <p:spPr>
            <a:xfrm>
              <a:off x="6172200" y="4038599"/>
              <a:ext cx="2743200" cy="533400"/>
            </a:xfrm>
            <a:custGeom>
              <a:rect l="l" t="t" r="r" b="b"/>
              <a:pathLst>
                <a:path w="2743200" h="533400">
                  <a:moveTo>
                    <a:pt x="2743200" y="0"/>
                  </a:moveTo>
                  <a:lnTo>
                    <a:pt x="0" y="0"/>
                  </a:lnTo>
                  <a:lnTo>
                    <a:pt x="0" y="533400"/>
                  </a:lnTo>
                  <a:lnTo>
                    <a:pt x="2743200" y="533400"/>
                  </a:lnTo>
                  <a:lnTo>
                    <a:pt x="27432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3" name="object 53"/>
            <p:cNvSpPr/>
            <p:nvPr/>
          </p:nvSpPr>
          <p:spPr>
            <a:xfrm>
              <a:off x="6172200" y="4038599"/>
              <a:ext cx="2743200" cy="533400"/>
            </a:xfrm>
            <a:custGeom>
              <a:rect l="l" t="t" r="r" b="b"/>
              <a:pathLst>
                <a:path w="2743200" h="533400">
                  <a:moveTo>
                    <a:pt x="0" y="533400"/>
                  </a:moveTo>
                  <a:lnTo>
                    <a:pt x="2743200" y="533400"/>
                  </a:lnTo>
                  <a:lnTo>
                    <a:pt x="2743200" y="0"/>
                  </a:lnTo>
                  <a:lnTo>
                    <a:pt x="0" y="0"/>
                  </a:lnTo>
                  <a:lnTo>
                    <a:pt x="0" y="533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Tree>
    <p:extLst>
      <p:ext uri="{BB962C8B-B14F-4D97-AF65-F5344CB8AC3E}">
        <p14:creationId xmlns:p14="http://schemas.microsoft.com/office/powerpoint/2010/main" val="3373740983"/>
      </p:ext>
    </p:extLst>
  </p:cSld>
  <p:clrMapOvr>
    <a:masterClrMapping/>
  </p:clrMapOvr>
  <p:transition/>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8</a:t>
            </a:r>
            <a:endParaRPr sz="1200">
              <a:solidFill>
                <a:prstClr val="black"/>
              </a:solidFill>
              <a:latin typeface="Carlito"/>
              <a:cs typeface="Carlito"/>
            </a:endParaRPr>
          </a:p>
        </p:txBody>
      </p:sp>
      <p:sp>
        <p:nvSpPr>
          <p:cNvPr id="3" name="object 3"/>
          <p:cNvSpPr txBox="1">
            <a:spLocks noGrp="1"/>
          </p:cNvSpPr>
          <p:nvPr>
            <p:ph type="title"/>
          </p:nvPr>
        </p:nvSpPr>
        <p:spPr>
          <a:xfrm>
            <a:off x="381000" y="304800"/>
            <a:ext cx="7079108"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10">
                <a:latin typeface="Carlito"/>
                <a:cs typeface="Carlito"/>
              </a:rPr>
              <a:t>Runtime</a:t>
            </a:r>
            <a:r>
              <a:rPr sz="4000" spc="-60">
                <a:latin typeface="Carlito"/>
                <a:cs typeface="Carlito"/>
              </a:rPr>
              <a:t> </a:t>
            </a:r>
            <a:r>
              <a:rPr sz="4000" spc="-15">
                <a:latin typeface="Carlito"/>
                <a:cs typeface="Carlito"/>
              </a:rPr>
              <a:t>Exceptions</a:t>
            </a:r>
            <a:endParaRPr sz="4000">
              <a:latin typeface="Carlito"/>
              <a:cs typeface="Carlito"/>
            </a:endParaRPr>
          </a:p>
        </p:txBody>
      </p:sp>
      <p:sp>
        <p:nvSpPr>
          <p:cNvPr id="4" name="object 4"/>
          <p:cNvSpPr txBox="1"/>
          <p:nvPr/>
        </p:nvSpPr>
        <p:spPr>
          <a:xfrm>
            <a:off x="5916556" y="4091708"/>
            <a:ext cx="122999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5" name="object 5"/>
          <p:cNvSpPr txBox="1"/>
          <p:nvPr/>
        </p:nvSpPr>
        <p:spPr>
          <a:xfrm>
            <a:off x="4550651" y="4913177"/>
            <a:ext cx="6832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200" spc="-5">
                <a:solidFill>
                  <a:prstClr val="black"/>
                </a:solidFill>
                <a:latin typeface="Times New Roman"/>
                <a:cs typeface="Times New Roman"/>
              </a:rPr>
              <a:t>Error</a:t>
            </a:r>
            <a:endParaRPr sz="1200">
              <a:solidFill>
                <a:prstClr val="black"/>
              </a:solidFill>
              <a:latin typeface="Times New Roman"/>
              <a:cs typeface="Times New Roman"/>
            </a:endParaRPr>
          </a:p>
        </p:txBody>
      </p:sp>
      <p:sp>
        <p:nvSpPr>
          <p:cNvPr id="6" name="object 6"/>
          <p:cNvSpPr txBox="1"/>
          <p:nvPr/>
        </p:nvSpPr>
        <p:spPr>
          <a:xfrm>
            <a:off x="5916555" y="5186987"/>
            <a:ext cx="10934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a:spcBef>
                <a:spcPts val="95"/>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p:txBody>
      </p:sp>
      <p:sp>
        <p:nvSpPr>
          <p:cNvPr id="7" name="object 7"/>
          <p:cNvSpPr txBox="1"/>
          <p:nvPr/>
        </p:nvSpPr>
        <p:spPr>
          <a:xfrm>
            <a:off x="5916556" y="2311449"/>
            <a:ext cx="122999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200" spc="-5">
                <a:solidFill>
                  <a:prstClr val="black"/>
                </a:solidFill>
                <a:latin typeface="Times New Roman"/>
                <a:cs typeface="Times New Roman"/>
              </a:rPr>
              <a:t>AWTException</a:t>
            </a:r>
            <a:endParaRPr sz="1200">
              <a:solidFill>
                <a:prstClr val="black"/>
              </a:solidFill>
              <a:latin typeface="Times New Roman"/>
              <a:cs typeface="Times New Roman"/>
            </a:endParaRPr>
          </a:p>
        </p:txBody>
      </p:sp>
      <p:sp>
        <p:nvSpPr>
          <p:cNvPr id="8" name="object 8"/>
          <p:cNvSpPr txBox="1"/>
          <p:nvPr/>
        </p:nvSpPr>
        <p:spPr>
          <a:xfrm>
            <a:off x="3184198" y="34072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9" name="object 9"/>
          <p:cNvSpPr txBox="1"/>
          <p:nvPr/>
        </p:nvSpPr>
        <p:spPr>
          <a:xfrm>
            <a:off x="5916555" y="1216057"/>
            <a:ext cx="16395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0" name="object 10"/>
          <p:cNvSpPr txBox="1"/>
          <p:nvPr/>
        </p:nvSpPr>
        <p:spPr>
          <a:xfrm>
            <a:off x="5916555" y="4639348"/>
            <a:ext cx="136652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1" name="object 11"/>
          <p:cNvSpPr txBox="1"/>
          <p:nvPr/>
        </p:nvSpPr>
        <p:spPr>
          <a:xfrm>
            <a:off x="5916556" y="1758176"/>
            <a:ext cx="1229995" cy="201978"/>
          </a:xfrm>
          <a:prstGeom prst="rect">
            <a:avLst/>
          </a:prstGeom>
          <a:ln w="9313">
            <a:solidFill>
              <a:srgbClr val="000000"/>
            </a:solidFill>
          </a:ln>
        </p:spPr>
        <p:txBody>
          <a:bodyPr vert="horz" wrap="square" lIns="0" tIns="1714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135"/>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2" name="object 12"/>
          <p:cNvSpPr txBox="1"/>
          <p:nvPr/>
        </p:nvSpPr>
        <p:spPr>
          <a:xfrm>
            <a:off x="4550651" y="2311449"/>
            <a:ext cx="6832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200" spc="-5">
                <a:solidFill>
                  <a:prstClr val="black"/>
                </a:solidFill>
                <a:latin typeface="Times New Roman"/>
                <a:cs typeface="Times New Roman"/>
              </a:rPr>
              <a:t>Exception</a:t>
            </a:r>
            <a:endParaRPr sz="1200">
              <a:solidFill>
                <a:prstClr val="black"/>
              </a:solidFill>
              <a:latin typeface="Times New Roman"/>
              <a:cs typeface="Times New Roman"/>
            </a:endParaRPr>
          </a:p>
        </p:txBody>
      </p:sp>
      <p:grpSp>
        <p:nvGrpSpPr>
          <p:cNvPr id="13" name="object 13"/>
          <p:cNvGrpSpPr/>
          <p:nvPr/>
        </p:nvGrpSpPr>
        <p:grpSpPr>
          <a:xfrm>
            <a:off x="3860663" y="2443603"/>
            <a:ext cx="690245" cy="2611755"/>
            <a:chOff x="2336662" y="2443602"/>
            <a:chExt cx="690245" cy="2611755"/>
          </a:xfrm>
        </p:grpSpPr>
        <p:sp>
          <p:nvSpPr>
            <p:cNvPr id="14" name="object 14"/>
            <p:cNvSpPr/>
            <p:nvPr/>
          </p:nvSpPr>
          <p:spPr>
            <a:xfrm>
              <a:off x="2753167" y="5050100"/>
              <a:ext cx="273685" cy="0"/>
            </a:xfrm>
            <a:custGeom>
              <a:rect l="l" t="t" r="r" b="b"/>
              <a:pathLst>
                <a:path w="273685">
                  <a:moveTo>
                    <a:pt x="273483"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5" name="object 15"/>
            <p:cNvSpPr/>
            <p:nvPr/>
          </p:nvSpPr>
          <p:spPr>
            <a:xfrm>
              <a:off x="2343415" y="2448259"/>
              <a:ext cx="412115" cy="2602230"/>
            </a:xfrm>
            <a:custGeom>
              <a:rect l="l" t="t" r="r" b="b"/>
              <a:pathLst>
                <a:path w="412114" h="2602229">
                  <a:moveTo>
                    <a:pt x="409752" y="0"/>
                  </a:moveTo>
                  <a:lnTo>
                    <a:pt x="409752" y="2601841"/>
                  </a:lnTo>
                </a:path>
                <a:path w="412114" h="2602229">
                  <a:moveTo>
                    <a:pt x="412023" y="1095771"/>
                  </a:moveTo>
                  <a:lnTo>
                    <a:pt x="136457" y="1095771"/>
                  </a:lnTo>
                </a:path>
                <a:path w="412114" h="2602229">
                  <a:moveTo>
                    <a:pt x="136457" y="1232789"/>
                  </a:moveTo>
                  <a:lnTo>
                    <a:pt x="0" y="1095771"/>
                  </a:lnTo>
                </a:path>
                <a:path w="412114" h="2602229">
                  <a:moveTo>
                    <a:pt x="136457" y="958941"/>
                  </a:moveTo>
                  <a:lnTo>
                    <a:pt x="136457" y="1232789"/>
                  </a:lnTo>
                </a:path>
                <a:path w="412114" h="2602229">
                  <a:moveTo>
                    <a:pt x="138729" y="958941"/>
                  </a:moveTo>
                  <a:lnTo>
                    <a:pt x="0" y="1095771"/>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6" name="object 16"/>
            <p:cNvSpPr/>
            <p:nvPr/>
          </p:nvSpPr>
          <p:spPr>
            <a:xfrm>
              <a:off x="2753167" y="2448259"/>
              <a:ext cx="273685" cy="0"/>
            </a:xfrm>
            <a:custGeom>
              <a:rect l="l" t="t" r="r" b="b"/>
              <a:pathLst>
                <a:path w="273685">
                  <a:moveTo>
                    <a:pt x="273483"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grpSp>
        <p:nvGrpSpPr>
          <p:cNvPr id="17" name="object 17"/>
          <p:cNvGrpSpPr/>
          <p:nvPr/>
        </p:nvGrpSpPr>
        <p:grpSpPr>
          <a:xfrm>
            <a:off x="5226334" y="1346071"/>
            <a:ext cx="4246880" cy="2205355"/>
            <a:chOff x="3702334" y="1346070"/>
            <a:chExt cx="4246880" cy="2205355"/>
          </a:xfrm>
        </p:grpSpPr>
        <p:sp>
          <p:nvSpPr>
            <p:cNvPr id="18" name="object 18"/>
            <p:cNvSpPr/>
            <p:nvPr/>
          </p:nvSpPr>
          <p:spPr>
            <a:xfrm>
              <a:off x="4392555" y="2037600"/>
              <a:ext cx="3552190" cy="1096010"/>
            </a:xfrm>
            <a:custGeom>
              <a:rect l="l" t="t" r="r" b="b"/>
              <a:pathLst>
                <a:path w="3552190" h="1096010">
                  <a:moveTo>
                    <a:pt x="0" y="1095752"/>
                  </a:moveTo>
                  <a:lnTo>
                    <a:pt x="1502835" y="1095752"/>
                  </a:lnTo>
                  <a:lnTo>
                    <a:pt x="1502835" y="821923"/>
                  </a:lnTo>
                  <a:lnTo>
                    <a:pt x="0" y="821923"/>
                  </a:lnTo>
                  <a:lnTo>
                    <a:pt x="0" y="1095752"/>
                  </a:lnTo>
                  <a:close/>
                </a:path>
                <a:path w="3552190" h="1096010">
                  <a:moveTo>
                    <a:pt x="2185976" y="273829"/>
                  </a:moveTo>
                  <a:lnTo>
                    <a:pt x="3551880" y="273829"/>
                  </a:lnTo>
                  <a:lnTo>
                    <a:pt x="3551880" y="0"/>
                  </a:lnTo>
                  <a:lnTo>
                    <a:pt x="2185976" y="0"/>
                  </a:lnTo>
                  <a:lnTo>
                    <a:pt x="2185976"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9" name="object 19"/>
            <p:cNvSpPr/>
            <p:nvPr/>
          </p:nvSpPr>
          <p:spPr>
            <a:xfrm>
              <a:off x="3709319" y="1353055"/>
              <a:ext cx="412115" cy="2191385"/>
            </a:xfrm>
            <a:custGeom>
              <a:rect l="l" t="t" r="r" b="b"/>
              <a:pathLst>
                <a:path w="412114" h="2191385">
                  <a:moveTo>
                    <a:pt x="410320" y="0"/>
                  </a:moveTo>
                  <a:lnTo>
                    <a:pt x="410320" y="2190974"/>
                  </a:lnTo>
                </a:path>
                <a:path w="412114" h="2191385">
                  <a:moveTo>
                    <a:pt x="412023" y="1095203"/>
                  </a:moveTo>
                  <a:lnTo>
                    <a:pt x="136836" y="1095203"/>
                  </a:lnTo>
                </a:path>
                <a:path w="412114" h="2191385">
                  <a:moveTo>
                    <a:pt x="136836" y="1232222"/>
                  </a:moveTo>
                  <a:lnTo>
                    <a:pt x="0" y="1095203"/>
                  </a:lnTo>
                </a:path>
                <a:path w="412114" h="2191385">
                  <a:moveTo>
                    <a:pt x="136836" y="958373"/>
                  </a:moveTo>
                  <a:lnTo>
                    <a:pt x="136836" y="1232222"/>
                  </a:lnTo>
                </a:path>
                <a:path w="412114" h="2191385">
                  <a:moveTo>
                    <a:pt x="139296" y="958373"/>
                  </a:moveTo>
                  <a:lnTo>
                    <a:pt x="0" y="1095203"/>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0" name="object 20"/>
          <p:cNvSpPr txBox="1"/>
          <p:nvPr/>
        </p:nvSpPr>
        <p:spPr>
          <a:xfrm>
            <a:off x="2091183" y="34072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1" name="object 21"/>
          <p:cNvSpPr/>
          <p:nvPr/>
        </p:nvSpPr>
        <p:spPr>
          <a:xfrm>
            <a:off x="2774370" y="3407200"/>
            <a:ext cx="412750" cy="274320"/>
          </a:xfrm>
          <a:custGeom>
            <a:rect l="l" t="t" r="r" b="b"/>
            <a:pathLst>
              <a:path w="412750" h="274320">
                <a:moveTo>
                  <a:pt x="412155" y="136829"/>
                </a:moveTo>
                <a:lnTo>
                  <a:pt x="136457" y="136829"/>
                </a:lnTo>
              </a:path>
              <a:path w="412750" h="274320">
                <a:moveTo>
                  <a:pt x="136457" y="273848"/>
                </a:moveTo>
                <a:lnTo>
                  <a:pt x="0" y="136829"/>
                </a:lnTo>
              </a:path>
              <a:path w="412750" h="274320">
                <a:moveTo>
                  <a:pt x="136457" y="0"/>
                </a:moveTo>
                <a:lnTo>
                  <a:pt x="136457" y="273848"/>
                </a:lnTo>
              </a:path>
              <a:path w="412750" h="274320">
                <a:moveTo>
                  <a:pt x="138785" y="0"/>
                </a:moveTo>
                <a:lnTo>
                  <a:pt x="0" y="136829"/>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2" name="object 22"/>
          <p:cNvSpPr txBox="1"/>
          <p:nvPr/>
        </p:nvSpPr>
        <p:spPr>
          <a:xfrm>
            <a:off x="8148144" y="2036598"/>
            <a:ext cx="128587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grpSp>
        <p:nvGrpSpPr>
          <p:cNvPr id="23" name="object 23"/>
          <p:cNvGrpSpPr/>
          <p:nvPr/>
        </p:nvGrpSpPr>
        <p:grpSpPr>
          <a:xfrm>
            <a:off x="5226334" y="2167615"/>
            <a:ext cx="4246880" cy="3710940"/>
            <a:chOff x="3702334" y="2167615"/>
            <a:chExt cx="4246880" cy="3710940"/>
          </a:xfrm>
        </p:grpSpPr>
        <p:sp>
          <p:nvSpPr>
            <p:cNvPr id="24" name="object 24"/>
            <p:cNvSpPr/>
            <p:nvPr/>
          </p:nvSpPr>
          <p:spPr>
            <a:xfrm>
              <a:off x="5895295" y="2174600"/>
              <a:ext cx="414655" cy="2008505"/>
            </a:xfrm>
            <a:custGeom>
              <a:rect l="l" t="t" r="r" b="b"/>
              <a:pathLst>
                <a:path w="414654" h="2008504">
                  <a:moveTo>
                    <a:pt x="409752" y="0"/>
                  </a:moveTo>
                  <a:lnTo>
                    <a:pt x="414483" y="2008402"/>
                  </a:lnTo>
                </a:path>
                <a:path w="414654" h="2008504">
                  <a:moveTo>
                    <a:pt x="412212" y="821923"/>
                  </a:moveTo>
                  <a:lnTo>
                    <a:pt x="136457" y="821923"/>
                  </a:lnTo>
                </a:path>
                <a:path w="414654" h="2008504">
                  <a:moveTo>
                    <a:pt x="136457" y="958752"/>
                  </a:moveTo>
                  <a:lnTo>
                    <a:pt x="0" y="821923"/>
                  </a:lnTo>
                </a:path>
                <a:path w="414654" h="2008504">
                  <a:moveTo>
                    <a:pt x="136457" y="684904"/>
                  </a:moveTo>
                  <a:lnTo>
                    <a:pt x="136457" y="958752"/>
                  </a:lnTo>
                </a:path>
                <a:path w="414654" h="2008504">
                  <a:moveTo>
                    <a:pt x="138729" y="684904"/>
                  </a:moveTo>
                  <a:lnTo>
                    <a:pt x="0" y="821923"/>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5" name="object 25"/>
            <p:cNvSpPr/>
            <p:nvPr/>
          </p:nvSpPr>
          <p:spPr>
            <a:xfrm>
              <a:off x="6578531" y="2585221"/>
              <a:ext cx="1366520" cy="274320"/>
            </a:xfrm>
            <a:custGeom>
              <a:rect l="l" t="t" r="r" b="b"/>
              <a:pathLst>
                <a:path w="1366520" h="274319">
                  <a:moveTo>
                    <a:pt x="0" y="274283"/>
                  </a:moveTo>
                  <a:lnTo>
                    <a:pt x="1365904" y="274283"/>
                  </a:lnTo>
                  <a:lnTo>
                    <a:pt x="1365904" y="0"/>
                  </a:lnTo>
                  <a:lnTo>
                    <a:pt x="0" y="0"/>
                  </a:lnTo>
                  <a:lnTo>
                    <a:pt x="0" y="274283"/>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6" name="object 26"/>
            <p:cNvSpPr/>
            <p:nvPr/>
          </p:nvSpPr>
          <p:spPr>
            <a:xfrm>
              <a:off x="3709319" y="4228632"/>
              <a:ext cx="412115" cy="1643380"/>
            </a:xfrm>
            <a:custGeom>
              <a:rect l="l" t="t" r="r" b="b"/>
              <a:pathLst>
                <a:path w="412114" h="1643379">
                  <a:moveTo>
                    <a:pt x="410320" y="0"/>
                  </a:moveTo>
                  <a:lnTo>
                    <a:pt x="410320" y="1642922"/>
                  </a:lnTo>
                </a:path>
                <a:path w="412114" h="1643379">
                  <a:moveTo>
                    <a:pt x="412023" y="821468"/>
                  </a:moveTo>
                  <a:lnTo>
                    <a:pt x="136836" y="821468"/>
                  </a:lnTo>
                </a:path>
                <a:path w="412114" h="1643379">
                  <a:moveTo>
                    <a:pt x="136836" y="958373"/>
                  </a:moveTo>
                  <a:lnTo>
                    <a:pt x="0" y="821468"/>
                  </a:lnTo>
                </a:path>
                <a:path w="412114" h="1643379">
                  <a:moveTo>
                    <a:pt x="136836" y="684544"/>
                  </a:moveTo>
                  <a:lnTo>
                    <a:pt x="136836" y="958373"/>
                  </a:lnTo>
                </a:path>
                <a:path w="412114" h="1643379">
                  <a:moveTo>
                    <a:pt x="139296" y="684544"/>
                  </a:moveTo>
                  <a:lnTo>
                    <a:pt x="0" y="821468"/>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7" name="object 27"/>
          <p:cNvSpPr txBox="1"/>
          <p:nvPr/>
        </p:nvSpPr>
        <p:spPr>
          <a:xfrm>
            <a:off x="6083464" y="2493550"/>
            <a:ext cx="3375660" cy="573405"/>
          </a:xfrm>
          <a:prstGeom prst="rect">
            <a:avLst/>
          </a:prstGeom>
        </p:spPr>
        <p:txBody>
          <a:bodyPr vert="horz" wrap="square" lIns="0" tIns="1035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8985">
              <a:spcBef>
                <a:spcPts val="815"/>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a:p>
            <a:pPr marL="12700">
              <a:spcBef>
                <a:spcPts val="715"/>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sp>
        <p:nvSpPr>
          <p:cNvPr id="28" name="object 28"/>
          <p:cNvSpPr/>
          <p:nvPr/>
        </p:nvSpPr>
        <p:spPr>
          <a:xfrm>
            <a:off x="8102532" y="3133390"/>
            <a:ext cx="2049145" cy="274320"/>
          </a:xfrm>
          <a:custGeom>
            <a:rect l="l" t="t" r="r" b="b"/>
            <a:pathLst>
              <a:path w="2049145" h="274320">
                <a:moveTo>
                  <a:pt x="0" y="273810"/>
                </a:moveTo>
                <a:lnTo>
                  <a:pt x="2049140" y="273810"/>
                </a:lnTo>
                <a:lnTo>
                  <a:pt x="2049140" y="0"/>
                </a:lnTo>
                <a:lnTo>
                  <a:pt x="0" y="0"/>
                </a:lnTo>
                <a:lnTo>
                  <a:pt x="0" y="273810"/>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9" name="object 29"/>
          <p:cNvSpPr txBox="1"/>
          <p:nvPr/>
        </p:nvSpPr>
        <p:spPr>
          <a:xfrm>
            <a:off x="8218361" y="3131801"/>
            <a:ext cx="182435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grpSp>
        <p:nvGrpSpPr>
          <p:cNvPr id="30" name="object 30"/>
          <p:cNvGrpSpPr/>
          <p:nvPr/>
        </p:nvGrpSpPr>
        <p:grpSpPr>
          <a:xfrm>
            <a:off x="5638878" y="1348294"/>
            <a:ext cx="4365625" cy="4528185"/>
            <a:chOff x="4114877" y="1348293"/>
            <a:chExt cx="4365625" cy="4528185"/>
          </a:xfrm>
        </p:grpSpPr>
        <p:sp>
          <p:nvSpPr>
            <p:cNvPr id="31" name="object 31"/>
            <p:cNvSpPr/>
            <p:nvPr/>
          </p:nvSpPr>
          <p:spPr>
            <a:xfrm>
              <a:off x="4119639" y="1353055"/>
              <a:ext cx="2459355" cy="4518660"/>
            </a:xfrm>
            <a:custGeom>
              <a:rect l="l" t="t" r="r" b="b"/>
              <a:pathLst>
                <a:path w="2459354" h="4518660">
                  <a:moveTo>
                    <a:pt x="2458892" y="821544"/>
                  </a:moveTo>
                  <a:lnTo>
                    <a:pt x="2185408" y="821544"/>
                  </a:lnTo>
                </a:path>
                <a:path w="2459354" h="4518660">
                  <a:moveTo>
                    <a:pt x="2458892" y="1369619"/>
                  </a:moveTo>
                  <a:lnTo>
                    <a:pt x="2185408" y="1369619"/>
                  </a:lnTo>
                </a:path>
                <a:path w="2459354" h="4518660">
                  <a:moveTo>
                    <a:pt x="2458892" y="1917126"/>
                  </a:moveTo>
                  <a:lnTo>
                    <a:pt x="2185408" y="1917126"/>
                  </a:lnTo>
                </a:path>
                <a:path w="2459354" h="4518660">
                  <a:moveTo>
                    <a:pt x="272915" y="2190974"/>
                  </a:moveTo>
                  <a:lnTo>
                    <a:pt x="0" y="2190974"/>
                  </a:lnTo>
                </a:path>
                <a:path w="2459354" h="4518660">
                  <a:moveTo>
                    <a:pt x="272915" y="2875576"/>
                  </a:moveTo>
                  <a:lnTo>
                    <a:pt x="0" y="2875576"/>
                  </a:lnTo>
                </a:path>
                <a:path w="2459354" h="4518660">
                  <a:moveTo>
                    <a:pt x="272915" y="3423215"/>
                  </a:moveTo>
                  <a:lnTo>
                    <a:pt x="0" y="3423215"/>
                  </a:lnTo>
                </a:path>
                <a:path w="2459354" h="4518660">
                  <a:moveTo>
                    <a:pt x="272915" y="3970855"/>
                  </a:moveTo>
                  <a:lnTo>
                    <a:pt x="0" y="3970855"/>
                  </a:lnTo>
                </a:path>
                <a:path w="2459354" h="4518660">
                  <a:moveTo>
                    <a:pt x="272915" y="4518498"/>
                  </a:moveTo>
                  <a:lnTo>
                    <a:pt x="0" y="4518498"/>
                  </a:lnTo>
                </a:path>
                <a:path w="2459354" h="4518660">
                  <a:moveTo>
                    <a:pt x="2442994" y="2848096"/>
                  </a:moveTo>
                  <a:lnTo>
                    <a:pt x="2169700" y="2848096"/>
                  </a:lnTo>
                </a:path>
                <a:path w="2459354" h="4518660">
                  <a:moveTo>
                    <a:pt x="272915" y="1643467"/>
                  </a:moveTo>
                  <a:lnTo>
                    <a:pt x="0" y="1643467"/>
                  </a:lnTo>
                </a:path>
                <a:path w="2459354" h="4518660">
                  <a:moveTo>
                    <a:pt x="272915" y="1095203"/>
                  </a:moveTo>
                  <a:lnTo>
                    <a:pt x="0" y="1095203"/>
                  </a:lnTo>
                </a:path>
                <a:path w="2459354" h="4518660">
                  <a:moveTo>
                    <a:pt x="272915" y="547696"/>
                  </a:moveTo>
                  <a:lnTo>
                    <a:pt x="0" y="547696"/>
                  </a:lnTo>
                </a:path>
                <a:path w="2459354" h="4518660">
                  <a:moveTo>
                    <a:pt x="27291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2" name="object 32"/>
            <p:cNvSpPr/>
            <p:nvPr/>
          </p:nvSpPr>
          <p:spPr>
            <a:xfrm>
              <a:off x="6573800" y="3596320"/>
              <a:ext cx="1901825" cy="288290"/>
            </a:xfrm>
            <a:custGeom>
              <a:rect l="l" t="t" r="r" b="b"/>
              <a:pathLst>
                <a:path w="1901825" h="288289">
                  <a:moveTo>
                    <a:pt x="0" y="287796"/>
                  </a:moveTo>
                  <a:lnTo>
                    <a:pt x="1901515" y="287796"/>
                  </a:lnTo>
                  <a:lnTo>
                    <a:pt x="1901515" y="0"/>
                  </a:lnTo>
                  <a:lnTo>
                    <a:pt x="0" y="0"/>
                  </a:lnTo>
                  <a:lnTo>
                    <a:pt x="0" y="287796"/>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3" name="object 33"/>
          <p:cNvSpPr txBox="1"/>
          <p:nvPr/>
        </p:nvSpPr>
        <p:spPr>
          <a:xfrm>
            <a:off x="6022145" y="340602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4" name="object 34"/>
          <p:cNvSpPr txBox="1"/>
          <p:nvPr/>
        </p:nvSpPr>
        <p:spPr>
          <a:xfrm>
            <a:off x="8204923" y="4063188"/>
            <a:ext cx="12757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5" name="object 35"/>
          <p:cNvSpPr txBox="1"/>
          <p:nvPr/>
        </p:nvSpPr>
        <p:spPr>
          <a:xfrm>
            <a:off x="6022145" y="5733586"/>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6" name="object 36"/>
          <p:cNvSpPr txBox="1"/>
          <p:nvPr/>
        </p:nvSpPr>
        <p:spPr>
          <a:xfrm>
            <a:off x="8238989" y="3597551"/>
            <a:ext cx="163195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37" name="object 37"/>
          <p:cNvGrpSpPr/>
          <p:nvPr/>
        </p:nvGrpSpPr>
        <p:grpSpPr>
          <a:xfrm>
            <a:off x="7385303" y="1746504"/>
            <a:ext cx="2527300" cy="3054350"/>
            <a:chOff x="5861303" y="1746504"/>
            <a:chExt cx="2527300" cy="3054350"/>
          </a:xfrm>
        </p:grpSpPr>
        <p:sp>
          <p:nvSpPr>
            <p:cNvPr id="38" name="object 38"/>
            <p:cNvSpPr/>
            <p:nvPr/>
          </p:nvSpPr>
          <p:spPr>
            <a:xfrm>
              <a:off x="6300505" y="3747098"/>
              <a:ext cx="273685" cy="0"/>
            </a:xfrm>
            <a:custGeom>
              <a:rect l="l" t="t" r="r" b="b"/>
              <a:pathLst>
                <a:path w="273684">
                  <a:moveTo>
                    <a:pt x="273294"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9" name="object 39"/>
            <p:cNvSpPr/>
            <p:nvPr/>
          </p:nvSpPr>
          <p:spPr>
            <a:xfrm>
              <a:off x="5867399" y="1752600"/>
              <a:ext cx="2514600" cy="2743200"/>
            </a:xfrm>
            <a:custGeom>
              <a:rect l="l" t="t" r="r" b="b"/>
              <a:pathLst>
                <a:path w="2514600" h="2743200">
                  <a:moveTo>
                    <a:pt x="0" y="0"/>
                  </a:moveTo>
                  <a:lnTo>
                    <a:pt x="0" y="914400"/>
                  </a:lnTo>
                </a:path>
                <a:path w="2514600" h="2743200">
                  <a:moveTo>
                    <a:pt x="0" y="0"/>
                  </a:moveTo>
                  <a:lnTo>
                    <a:pt x="2514600" y="0"/>
                  </a:lnTo>
                </a:path>
                <a:path w="2514600" h="2743200">
                  <a:moveTo>
                    <a:pt x="2514600" y="0"/>
                  </a:moveTo>
                  <a:lnTo>
                    <a:pt x="2514600" y="2743200"/>
                  </a:lnTo>
                </a:path>
                <a:path w="2514600" h="2743200">
                  <a:moveTo>
                    <a:pt x="0" y="2743200"/>
                  </a:moveTo>
                  <a:lnTo>
                    <a:pt x="2514600" y="27432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0" name="object 40"/>
            <p:cNvSpPr/>
            <p:nvPr/>
          </p:nvSpPr>
          <p:spPr>
            <a:xfrm>
              <a:off x="6070599" y="4343400"/>
              <a:ext cx="50800" cy="457200"/>
            </a:xfrm>
            <a:custGeom>
              <a:rect l="l" t="t" r="r" b="b"/>
              <a:pathLst>
                <a:path w="50800" h="457200">
                  <a:moveTo>
                    <a:pt x="25400" y="25400"/>
                  </a:moveTo>
                  <a:lnTo>
                    <a:pt x="19050" y="31750"/>
                  </a:lnTo>
                  <a:lnTo>
                    <a:pt x="19050" y="457200"/>
                  </a:lnTo>
                  <a:lnTo>
                    <a:pt x="31750" y="457200"/>
                  </a:lnTo>
                  <a:lnTo>
                    <a:pt x="31750" y="31750"/>
                  </a:lnTo>
                  <a:lnTo>
                    <a:pt x="25400" y="25400"/>
                  </a:lnTo>
                  <a:close/>
                </a:path>
                <a:path w="50800" h="457200">
                  <a:moveTo>
                    <a:pt x="25400" y="0"/>
                  </a:moveTo>
                  <a:lnTo>
                    <a:pt x="0" y="50800"/>
                  </a:lnTo>
                  <a:lnTo>
                    <a:pt x="19050" y="31750"/>
                  </a:lnTo>
                  <a:lnTo>
                    <a:pt x="19050" y="25400"/>
                  </a:lnTo>
                  <a:lnTo>
                    <a:pt x="38100" y="25400"/>
                  </a:lnTo>
                  <a:lnTo>
                    <a:pt x="25400" y="0"/>
                  </a:lnTo>
                  <a:close/>
                </a:path>
                <a:path w="50800" h="457200">
                  <a:moveTo>
                    <a:pt x="38100" y="25400"/>
                  </a:moveTo>
                  <a:lnTo>
                    <a:pt x="31750" y="25400"/>
                  </a:lnTo>
                  <a:lnTo>
                    <a:pt x="31750" y="31750"/>
                  </a:lnTo>
                  <a:lnTo>
                    <a:pt x="50800" y="50800"/>
                  </a:lnTo>
                  <a:lnTo>
                    <a:pt x="38100" y="25400"/>
                  </a:lnTo>
                  <a:close/>
                </a:path>
                <a:path w="50800" h="457200">
                  <a:moveTo>
                    <a:pt x="25400" y="25400"/>
                  </a:moveTo>
                  <a:lnTo>
                    <a:pt x="19050" y="25400"/>
                  </a:lnTo>
                  <a:lnTo>
                    <a:pt x="19050" y="31750"/>
                  </a:lnTo>
                  <a:lnTo>
                    <a:pt x="25400" y="25400"/>
                  </a:lnTo>
                  <a:close/>
                </a:path>
                <a:path w="50800" h="457200">
                  <a:moveTo>
                    <a:pt x="31750" y="25400"/>
                  </a:moveTo>
                  <a:lnTo>
                    <a:pt x="25400" y="25400"/>
                  </a:lnTo>
                  <a:lnTo>
                    <a:pt x="31750" y="31750"/>
                  </a:lnTo>
                  <a:lnTo>
                    <a:pt x="31750" y="2540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41" name="object 41"/>
          <p:cNvSpPr txBox="1"/>
          <p:nvPr/>
        </p:nvSpPr>
        <p:spPr>
          <a:xfrm>
            <a:off x="7776209" y="4593716"/>
            <a:ext cx="2470150" cy="124393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sz="1600" spc="-5">
                <a:solidFill>
                  <a:prstClr val="black"/>
                </a:solidFill>
                <a:latin typeface="Perpetua" panose="02020502060401020303" pitchFamily="18" charset="0"/>
                <a:cs typeface="Carlito"/>
              </a:rPr>
              <a:t>RuntimeException </a:t>
            </a:r>
            <a:r>
              <a:rPr sz="1600">
                <a:solidFill>
                  <a:prstClr val="black"/>
                </a:solidFill>
                <a:latin typeface="Perpetua" panose="02020502060401020303" pitchFamily="18" charset="0"/>
                <a:cs typeface="Carlito"/>
              </a:rPr>
              <a:t>is </a:t>
            </a:r>
            <a:r>
              <a:rPr sz="1600" spc="-5">
                <a:solidFill>
                  <a:prstClr val="black"/>
                </a:solidFill>
                <a:latin typeface="Perpetua" panose="02020502060401020303" pitchFamily="18" charset="0"/>
                <a:cs typeface="Carlito"/>
              </a:rPr>
              <a:t>caused </a:t>
            </a:r>
            <a:r>
              <a:rPr sz="1600" spc="-10">
                <a:solidFill>
                  <a:prstClr val="black"/>
                </a:solidFill>
                <a:latin typeface="Perpetua" panose="02020502060401020303" pitchFamily="18" charset="0"/>
                <a:cs typeface="Carlito"/>
              </a:rPr>
              <a:t>by  programming errors, </a:t>
            </a:r>
            <a:r>
              <a:rPr sz="1600" spc="-5">
                <a:solidFill>
                  <a:prstClr val="black"/>
                </a:solidFill>
                <a:latin typeface="Perpetua" panose="02020502060401020303" pitchFamily="18" charset="0"/>
                <a:cs typeface="Carlito"/>
              </a:rPr>
              <a:t>such </a:t>
            </a:r>
            <a:r>
              <a:rPr sz="1600">
                <a:solidFill>
                  <a:prstClr val="black"/>
                </a:solidFill>
                <a:latin typeface="Perpetua" panose="02020502060401020303" pitchFamily="18" charset="0"/>
                <a:cs typeface="Carlito"/>
              </a:rPr>
              <a:t>as </a:t>
            </a:r>
            <a:r>
              <a:rPr sz="1600" spc="-5">
                <a:solidFill>
                  <a:prstClr val="black"/>
                </a:solidFill>
                <a:latin typeface="Perpetua" panose="02020502060401020303" pitchFamily="18" charset="0"/>
                <a:cs typeface="Carlito"/>
              </a:rPr>
              <a:t>bad  casting, accessing </a:t>
            </a:r>
            <a:r>
              <a:rPr sz="1600">
                <a:solidFill>
                  <a:prstClr val="black"/>
                </a:solidFill>
                <a:latin typeface="Perpetua" panose="02020502060401020303" pitchFamily="18" charset="0"/>
                <a:cs typeface="Carlito"/>
              </a:rPr>
              <a:t>an </a:t>
            </a:r>
            <a:r>
              <a:rPr sz="1600" spc="-5">
                <a:solidFill>
                  <a:prstClr val="black"/>
                </a:solidFill>
                <a:latin typeface="Perpetua" panose="02020502060401020303" pitchFamily="18" charset="0"/>
                <a:cs typeface="Carlito"/>
              </a:rPr>
              <a:t>out-of-  bounds </a:t>
            </a:r>
            <a:r>
              <a:rPr sz="1600" spc="-25">
                <a:solidFill>
                  <a:prstClr val="black"/>
                </a:solidFill>
                <a:latin typeface="Perpetua" panose="02020502060401020303" pitchFamily="18" charset="0"/>
                <a:cs typeface="Carlito"/>
              </a:rPr>
              <a:t>array, </a:t>
            </a:r>
            <a:r>
              <a:rPr sz="1600" spc="-5">
                <a:solidFill>
                  <a:prstClr val="black"/>
                </a:solidFill>
                <a:latin typeface="Perpetua" panose="02020502060401020303" pitchFamily="18" charset="0"/>
                <a:cs typeface="Carlito"/>
              </a:rPr>
              <a:t>and numeric</a:t>
            </a:r>
            <a:r>
              <a:rPr sz="1600" spc="-15">
                <a:solidFill>
                  <a:prstClr val="black"/>
                </a:solidFill>
                <a:latin typeface="Perpetua" panose="02020502060401020303" pitchFamily="18" charset="0"/>
                <a:cs typeface="Carlito"/>
              </a:rPr>
              <a:t> </a:t>
            </a:r>
            <a:r>
              <a:rPr sz="1600" spc="-10">
                <a:solidFill>
                  <a:prstClr val="black"/>
                </a:solidFill>
                <a:latin typeface="Perpetua" panose="02020502060401020303" pitchFamily="18" charset="0"/>
                <a:cs typeface="Carlito"/>
              </a:rPr>
              <a:t>errors.</a:t>
            </a:r>
            <a:endParaRPr sz="1600">
              <a:solidFill>
                <a:prstClr val="black"/>
              </a:solidFill>
              <a:latin typeface="Perpetua" panose="02020502060401020303" pitchFamily="18" charset="0"/>
              <a:cs typeface="Carlito"/>
            </a:endParaRPr>
          </a:p>
        </p:txBody>
      </p:sp>
      <p:grpSp>
        <p:nvGrpSpPr>
          <p:cNvPr id="42" name="object 42"/>
          <p:cNvGrpSpPr/>
          <p:nvPr/>
        </p:nvGrpSpPr>
        <p:grpSpPr>
          <a:xfrm>
            <a:off x="4870703" y="1898904"/>
            <a:ext cx="5346700" cy="2597150"/>
            <a:chOff x="3346703" y="1898904"/>
            <a:chExt cx="5346700" cy="2597150"/>
          </a:xfrm>
        </p:grpSpPr>
        <p:sp>
          <p:nvSpPr>
            <p:cNvPr id="43" name="object 43"/>
            <p:cNvSpPr/>
            <p:nvPr/>
          </p:nvSpPr>
          <p:spPr>
            <a:xfrm>
              <a:off x="3352799" y="2667000"/>
              <a:ext cx="2514600" cy="1828800"/>
            </a:xfrm>
            <a:custGeom>
              <a:rect l="l" t="t" r="r" b="b"/>
              <a:pathLst>
                <a:path w="2514600" h="1828800">
                  <a:moveTo>
                    <a:pt x="0" y="0"/>
                  </a:moveTo>
                  <a:lnTo>
                    <a:pt x="2514600" y="0"/>
                  </a:lnTo>
                </a:path>
                <a:path w="2514600" h="1828800">
                  <a:moveTo>
                    <a:pt x="0" y="609600"/>
                  </a:moveTo>
                  <a:lnTo>
                    <a:pt x="2514600" y="609600"/>
                  </a:lnTo>
                </a:path>
                <a:path w="2514600" h="1828800">
                  <a:moveTo>
                    <a:pt x="2514600" y="609600"/>
                  </a:moveTo>
                  <a:lnTo>
                    <a:pt x="2514600" y="1828800"/>
                  </a:lnTo>
                </a:path>
                <a:path w="2514600" h="1828800">
                  <a:moveTo>
                    <a:pt x="0" y="0"/>
                  </a:moveTo>
                  <a:lnTo>
                    <a:pt x="0" y="6096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4" name="object 44"/>
            <p:cNvSpPr/>
            <p:nvPr/>
          </p:nvSpPr>
          <p:spPr>
            <a:xfrm>
              <a:off x="5943599" y="1905000"/>
              <a:ext cx="2743200" cy="2438400"/>
            </a:xfrm>
            <a:custGeom>
              <a:rect l="l" t="t" r="r" b="b"/>
              <a:pathLst>
                <a:path w="2743200" h="2438400">
                  <a:moveTo>
                    <a:pt x="2743200" y="0"/>
                  </a:moveTo>
                  <a:lnTo>
                    <a:pt x="0" y="0"/>
                  </a:lnTo>
                  <a:lnTo>
                    <a:pt x="0" y="2438400"/>
                  </a:lnTo>
                  <a:lnTo>
                    <a:pt x="2743200" y="2438400"/>
                  </a:lnTo>
                  <a:lnTo>
                    <a:pt x="27432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5" name="object 45"/>
            <p:cNvSpPr/>
            <p:nvPr/>
          </p:nvSpPr>
          <p:spPr>
            <a:xfrm>
              <a:off x="5943599" y="1905000"/>
              <a:ext cx="2743200" cy="2438400"/>
            </a:xfrm>
            <a:custGeom>
              <a:rect l="l" t="t" r="r" b="b"/>
              <a:pathLst>
                <a:path w="2743200" h="2438400">
                  <a:moveTo>
                    <a:pt x="0" y="2438400"/>
                  </a:moveTo>
                  <a:lnTo>
                    <a:pt x="2743200" y="2438400"/>
                  </a:lnTo>
                  <a:lnTo>
                    <a:pt x="2743200" y="0"/>
                  </a:lnTo>
                  <a:lnTo>
                    <a:pt x="0" y="0"/>
                  </a:lnTo>
                  <a:lnTo>
                    <a:pt x="0" y="2438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6" name="object 46"/>
            <p:cNvSpPr/>
            <p:nvPr/>
          </p:nvSpPr>
          <p:spPr>
            <a:xfrm>
              <a:off x="4267199" y="2743200"/>
              <a:ext cx="1676400" cy="533400"/>
            </a:xfrm>
            <a:custGeom>
              <a:rect l="l" t="t" r="r" b="b"/>
              <a:pathLst>
                <a:path w="1676400" h="533400">
                  <a:moveTo>
                    <a:pt x="1676400" y="0"/>
                  </a:moveTo>
                  <a:lnTo>
                    <a:pt x="0" y="0"/>
                  </a:lnTo>
                  <a:lnTo>
                    <a:pt x="0" y="533400"/>
                  </a:lnTo>
                  <a:lnTo>
                    <a:pt x="1676400" y="533400"/>
                  </a:lnTo>
                  <a:lnTo>
                    <a:pt x="16764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7" name="object 47"/>
            <p:cNvSpPr/>
            <p:nvPr/>
          </p:nvSpPr>
          <p:spPr>
            <a:xfrm>
              <a:off x="4267199" y="2743200"/>
              <a:ext cx="1676400" cy="533400"/>
            </a:xfrm>
            <a:custGeom>
              <a:rect l="l" t="t" r="r" b="b"/>
              <a:pathLst>
                <a:path w="1676400" h="533400">
                  <a:moveTo>
                    <a:pt x="0" y="533400"/>
                  </a:moveTo>
                  <a:lnTo>
                    <a:pt x="1676400" y="533400"/>
                  </a:lnTo>
                  <a:lnTo>
                    <a:pt x="1676400" y="0"/>
                  </a:lnTo>
                  <a:lnTo>
                    <a:pt x="0" y="0"/>
                  </a:lnTo>
                  <a:lnTo>
                    <a:pt x="0" y="533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Tree>
    <p:extLst>
      <p:ext uri="{BB962C8B-B14F-4D97-AF65-F5344CB8AC3E}">
        <p14:creationId xmlns:p14="http://schemas.microsoft.com/office/powerpoint/2010/main" val="951508091"/>
      </p:ext>
    </p:extLst>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04800" y="152400"/>
            <a:ext cx="5257800" cy="505908"/>
          </a:xfrm>
          <a:prstGeom prst="rect">
            <a:avLst/>
          </a:prstGeom>
        </p:spPr>
        <p:txBody>
          <a:bodyPr vert="horz" wrap="square" lIns="0" tIns="13335" rIns="0" bIns="0" rtlCol="0" anchor="ctr">
            <a:spAutoFit/>
          </a:bodyPr>
          <a:lstStyle>
            <a:defPPr/>
          </a:lstStyle>
          <a:p>
            <a:pPr marL="12700">
              <a:lnSpc>
                <a:spcPct val="100000"/>
              </a:lnSpc>
              <a:spcBef>
                <a:spcPts val="105"/>
              </a:spcBef>
            </a:pPr>
            <a:r>
              <a:rPr sz="3200" b="1" spc="-10">
                <a:latin typeface="Carlito"/>
                <a:cs typeface="Carlito"/>
              </a:rPr>
              <a:t>Exception </a:t>
            </a:r>
            <a:r>
              <a:rPr sz="3200" b="1" spc="-5">
                <a:latin typeface="Carlito"/>
                <a:cs typeface="Carlito"/>
              </a:rPr>
              <a:t>Handling</a:t>
            </a:r>
            <a:r>
              <a:rPr sz="3200" b="1" spc="-50">
                <a:latin typeface="Carlito"/>
                <a:cs typeface="Carlito"/>
              </a:rPr>
              <a:t> </a:t>
            </a:r>
            <a:r>
              <a:rPr sz="3200" b="1" spc="-45">
                <a:latin typeface="Carlito"/>
                <a:cs typeface="Carlito"/>
              </a:rPr>
              <a:t>Terms</a:t>
            </a:r>
            <a:endParaRPr sz="3200" b="1">
              <a:latin typeface="Carlito"/>
              <a:cs typeface="Carlito"/>
            </a:endParaRPr>
          </a:p>
        </p:txBody>
      </p:sp>
      <p:sp>
        <p:nvSpPr>
          <p:cNvPr id="6" name="Rectangle 5"/>
          <p:cNvSpPr/>
          <p:nvPr/>
        </p:nvSpPr>
        <p:spPr>
          <a:xfrm>
            <a:off x="304800" y="914400"/>
            <a:ext cx="1135380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0000"/>
                </a:solidFill>
                <a:latin typeface="verdana" panose="020b0604030504040204" pitchFamily="34" charset="0"/>
              </a:rPr>
              <a:t>There are 5 keywords which are used in handling exceptions in Java</a:t>
            </a:r>
            <a:endParaRPr lang="en-US">
              <a:solidFill>
                <a:prstClr val="black"/>
              </a:solidFill>
            </a:endParaRPr>
          </a:p>
        </p:txBody>
      </p:sp>
      <p:graphicFrame>
        <p:nvGraphicFramePr>
          <p:cNvPr id="7" name="Table 6"/>
          <p:cNvGraphicFramePr>
            <a:graphicFrameLocks noGrp="1"/>
          </p:cNvGraphicFramePr>
          <p:nvPr>
            <p:extLst/>
          </p:nvPr>
        </p:nvGraphicFramePr>
        <p:xfrm>
          <a:off x="609600" y="1447800"/>
          <a:ext cx="9019806" cy="4901055"/>
        </p:xfrm>
        <a:graphic>
          <a:graphicData uri="http://schemas.openxmlformats.org/drawingml/2006/table">
            <a:tbl>
              <a:tblPr/>
              <a:tblGrid>
                <a:gridCol w="1509480"/>
                <a:gridCol w="7510326"/>
              </a:tblGrid>
              <a:tr h="318752">
                <a:tc>
                  <a:txBody>
                    <a:bodyPr vert="horz" wrap="square"/>
                    <a:lstStyle>
                      <a:defPPr/>
                    </a:lstStyle>
                    <a:p>
                      <a:pPr algn="l" fontAlgn="t"/>
                      <a:r>
                        <a:rPr lang="en-US" sz="1800">
                          <a:solidFill>
                            <a:srgbClr val="000000"/>
                          </a:solidFill>
                          <a:effectLst/>
                          <a:latin typeface="Perpetua" panose="02020502060401020303" pitchFamily="18" charset="0"/>
                        </a:rPr>
                        <a:t>Keyword</a:t>
                      </a:r>
                    </a:p>
                  </a:txBody>
                  <a:tcPr marL="72444" marR="72444" marT="72444" marB="72444">
                    <a:lnL w="9525" cap="flat" cmpd="sng" algn="ctr">
                      <a:solidFill>
                        <a:srgbClr val="28B791"/>
                      </a:solidFill>
                      <a:prstDash val="solid"/>
                      <a:round/>
                      <a:headEnd type="none" w="med" len="med"/>
                      <a:tailEnd type="none" w="med" len="med"/>
                    </a:lnL>
                    <a:lnR w="9525" cap="flat" cmpd="sng" algn="ctr">
                      <a:solidFill>
                        <a:srgbClr val="28B791"/>
                      </a:solidFill>
                      <a:prstDash val="solid"/>
                      <a:round/>
                      <a:headEnd type="none" w="med" len="med"/>
                      <a:tailEnd type="none" w="med" len="med"/>
                    </a:lnR>
                    <a:lnT w="9525" cap="flat" cmpd="sng" algn="ctr">
                      <a:solidFill>
                        <a:srgbClr val="28B79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vert="horz" wrap="square"/>
                    <a:lstStyle>
                      <a:defPPr/>
                    </a:lstStyle>
                    <a:p>
                      <a:pPr algn="l" fontAlgn="t"/>
                      <a:r>
                        <a:rPr lang="en-US" sz="1800">
                          <a:solidFill>
                            <a:srgbClr val="000000"/>
                          </a:solidFill>
                          <a:effectLst/>
                          <a:latin typeface="Perpetua" panose="02020502060401020303" pitchFamily="18" charset="0"/>
                        </a:rPr>
                        <a:t>Description</a:t>
                      </a:r>
                    </a:p>
                  </a:txBody>
                  <a:tcPr marL="72444" marR="72444" marT="72444" marB="72444">
                    <a:lnL w="9525" cap="flat" cmpd="sng" algn="ctr">
                      <a:solidFill>
                        <a:srgbClr val="28B791"/>
                      </a:solidFill>
                      <a:prstDash val="solid"/>
                      <a:round/>
                      <a:headEnd type="none" w="med" len="med"/>
                      <a:tailEnd type="none" w="med" len="med"/>
                    </a:lnL>
                    <a:lnR w="9525" cap="flat" cmpd="sng" algn="ctr">
                      <a:solidFill>
                        <a:srgbClr val="28B791"/>
                      </a:solidFill>
                      <a:prstDash val="solid"/>
                      <a:round/>
                      <a:headEnd type="none" w="med" len="med"/>
                      <a:tailEnd type="none" w="med" len="med"/>
                    </a:lnR>
                    <a:lnT w="9525" cap="flat" cmpd="sng" algn="ctr">
                      <a:solidFill>
                        <a:srgbClr val="28B79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1139780">
                <a:tc>
                  <a:txBody>
                    <a:bodyPr vert="horz" wrap="square"/>
                    <a:lstStyle>
                      <a:defPPr/>
                    </a:lstStyle>
                    <a:p>
                      <a:pPr algn="l" fontAlgn="t"/>
                      <a:r>
                        <a:rPr lang="en-US" sz="1800">
                          <a:solidFill>
                            <a:srgbClr val="000000"/>
                          </a:solidFill>
                          <a:effectLst/>
                          <a:latin typeface="Perpetua" panose="02020502060401020303" pitchFamily="18" charset="0"/>
                        </a:rPr>
                        <a:t>try</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"try" keyword is used to specify a block where we should place exception code. The try block must be followed by either catch or finally. It means, we can't use try block alone.</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65915">
                <a:tc>
                  <a:txBody>
                    <a:bodyPr vert="horz" wrap="square"/>
                    <a:lstStyle>
                      <a:defPPr/>
                    </a:lstStyle>
                    <a:p>
                      <a:pPr algn="l" fontAlgn="t"/>
                      <a:r>
                        <a:rPr lang="en-US" sz="1800">
                          <a:solidFill>
                            <a:srgbClr val="000000"/>
                          </a:solidFill>
                          <a:effectLst/>
                          <a:latin typeface="Perpetua" panose="02020502060401020303" pitchFamily="18" charset="0"/>
                        </a:rPr>
                        <a:t>catch</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800">
                          <a:solidFill>
                            <a:srgbClr val="000000"/>
                          </a:solidFill>
                          <a:effectLst/>
                          <a:latin typeface="Perpetua" panose="02020502060401020303" pitchFamily="18" charset="0"/>
                        </a:rPr>
                        <a:t>The "catch" block is used to handle the exception. It must be preceded by try block which means we can't use catch block alone. It can be followed by finally block later.</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92051">
                <a:tc>
                  <a:txBody>
                    <a:bodyPr vert="horz" wrap="square"/>
                    <a:lstStyle>
                      <a:defPPr/>
                    </a:lstStyle>
                    <a:p>
                      <a:pPr algn="l" fontAlgn="t"/>
                      <a:r>
                        <a:rPr lang="en-US" sz="1800">
                          <a:solidFill>
                            <a:srgbClr val="000000"/>
                          </a:solidFill>
                          <a:effectLst/>
                          <a:latin typeface="Perpetua" panose="02020502060401020303" pitchFamily="18" charset="0"/>
                        </a:rPr>
                        <a:t>finally</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"finally" block is used to execute the important code of the program. It is executed whether an exception is handled or not.</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44321">
                <a:tc>
                  <a:txBody>
                    <a:bodyPr vert="horz" wrap="square"/>
                    <a:lstStyle>
                      <a:defPPr/>
                    </a:lstStyle>
                    <a:p>
                      <a:pPr algn="l" fontAlgn="t"/>
                      <a:r>
                        <a:rPr lang="en-US" sz="1800">
                          <a:solidFill>
                            <a:srgbClr val="000000"/>
                          </a:solidFill>
                          <a:effectLst/>
                          <a:latin typeface="Perpetua" panose="02020502060401020303" pitchFamily="18" charset="0"/>
                        </a:rPr>
                        <a:t>throw</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800">
                          <a:solidFill>
                            <a:srgbClr val="000000"/>
                          </a:solidFill>
                          <a:effectLst/>
                          <a:latin typeface="Perpetua" panose="02020502060401020303" pitchFamily="18" charset="0"/>
                        </a:rPr>
                        <a:t>The "throw" keyword is used to throw an exception.</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139780">
                <a:tc>
                  <a:txBody>
                    <a:bodyPr vert="horz" wrap="square"/>
                    <a:lstStyle>
                      <a:defPPr/>
                    </a:lstStyle>
                    <a:p>
                      <a:pPr algn="l" fontAlgn="t"/>
                      <a:r>
                        <a:rPr lang="en-US" sz="1800">
                          <a:solidFill>
                            <a:srgbClr val="000000"/>
                          </a:solidFill>
                          <a:effectLst/>
                          <a:latin typeface="Perpetua" panose="02020502060401020303" pitchFamily="18" charset="0"/>
                        </a:rPr>
                        <a:t>throws</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"throws" keyword is used to declare exceptions. It doesn't throw an exception. It specifies that there may occur an exception in the method. It is always used with method signature.</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049458721"/>
      </p:ext>
    </p:extLst>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152400"/>
            <a:ext cx="515620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5">
                <a:latin typeface="Carlito"/>
                <a:cs typeface="Carlito"/>
              </a:rPr>
              <a:t>Exceptions</a:t>
            </a:r>
            <a:r>
              <a:rPr sz="2800" b="1" spc="-10">
                <a:latin typeface="Carlito"/>
                <a:cs typeface="Carlito"/>
              </a:rPr>
              <a:t> </a:t>
            </a:r>
            <a:r>
              <a:rPr sz="2800" b="1" spc="-25">
                <a:latin typeface="Carlito"/>
                <a:cs typeface="Carlito"/>
              </a:rPr>
              <a:t>–Syntax</a:t>
            </a:r>
            <a:endParaRPr sz="2800" b="1">
              <a:latin typeface="Carlito"/>
              <a:cs typeface="Carlito"/>
            </a:endParaRPr>
          </a:p>
        </p:txBody>
      </p:sp>
      <p:sp>
        <p:nvSpPr>
          <p:cNvPr id="3" name="object 3"/>
          <p:cNvSpPr txBox="1"/>
          <p:nvPr/>
        </p:nvSpPr>
        <p:spPr>
          <a:xfrm>
            <a:off x="1892301" y="549301"/>
            <a:ext cx="7200265" cy="6383799"/>
          </a:xfrm>
          <a:prstGeom prst="rect">
            <a:avLst/>
          </a:prstGeom>
        </p:spPr>
        <p:txBody>
          <a:bodyPr vert="horz" wrap="square" lIns="0" tIns="508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0"/>
              </a:spcBef>
            </a:pPr>
            <a:r>
              <a:rPr sz="2200">
                <a:solidFill>
                  <a:prstClr val="black"/>
                </a:solidFill>
                <a:latin typeface="Carlito"/>
                <a:cs typeface="Carlito"/>
              </a:rPr>
              <a:t>try</a:t>
            </a: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Code </a:t>
            </a:r>
            <a:r>
              <a:rPr sz="2200" spc="-10">
                <a:solidFill>
                  <a:prstClr val="black"/>
                </a:solidFill>
                <a:latin typeface="Carlito"/>
                <a:cs typeface="Carlito"/>
              </a:rPr>
              <a:t>which might </a:t>
            </a:r>
            <a:r>
              <a:rPr sz="2200" spc="-15">
                <a:solidFill>
                  <a:prstClr val="black"/>
                </a:solidFill>
                <a:latin typeface="Carlito"/>
                <a:cs typeface="Carlito"/>
              </a:rPr>
              <a:t>throw </a:t>
            </a:r>
            <a:r>
              <a:rPr sz="2200">
                <a:solidFill>
                  <a:prstClr val="black"/>
                </a:solidFill>
                <a:latin typeface="Carlito"/>
                <a:cs typeface="Carlito"/>
              </a:rPr>
              <a:t>an</a:t>
            </a:r>
            <a:r>
              <a:rPr sz="2200" spc="6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object1)</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8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5"/>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object2)</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5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0">
                <a:solidFill>
                  <a:prstClr val="black"/>
                </a:solidFill>
                <a:latin typeface="Carlito"/>
                <a:cs typeface="Carlito"/>
              </a:rPr>
              <a:t>finally</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75">
                <a:solidFill>
                  <a:prstClr val="black"/>
                </a:solidFill>
                <a:latin typeface="Carlito"/>
                <a:cs typeface="Carlito"/>
              </a:rPr>
              <a:t>ALWAYS </a:t>
            </a:r>
            <a:r>
              <a:rPr sz="2200" spc="-20">
                <a:solidFill>
                  <a:prstClr val="black"/>
                </a:solidFill>
                <a:latin typeface="Carlito"/>
                <a:cs typeface="Carlito"/>
              </a:rPr>
              <a:t>executed </a:t>
            </a:r>
            <a:r>
              <a:rPr sz="2200" spc="-5">
                <a:solidFill>
                  <a:prstClr val="black"/>
                </a:solidFill>
                <a:latin typeface="Carlito"/>
                <a:cs typeface="Carlito"/>
              </a:rPr>
              <a:t>whether an </a:t>
            </a:r>
            <a:r>
              <a:rPr sz="2200" spc="-15">
                <a:solidFill>
                  <a:prstClr val="black"/>
                </a:solidFill>
                <a:latin typeface="Carlito"/>
                <a:cs typeface="Carlito"/>
              </a:rPr>
              <a:t>exception was </a:t>
            </a:r>
            <a:r>
              <a:rPr sz="2200" spc="-10">
                <a:solidFill>
                  <a:prstClr val="black"/>
                </a:solidFill>
                <a:latin typeface="Carlito"/>
                <a:cs typeface="Carlito"/>
              </a:rPr>
              <a:t>thrown </a:t>
            </a:r>
            <a:r>
              <a:rPr sz="2200">
                <a:solidFill>
                  <a:prstClr val="black"/>
                </a:solidFill>
                <a:latin typeface="Carlito"/>
                <a:cs typeface="Carlito"/>
              </a:rPr>
              <a:t>or</a:t>
            </a:r>
            <a:r>
              <a:rPr sz="2200" spc="220">
                <a:solidFill>
                  <a:prstClr val="black"/>
                </a:solidFill>
                <a:latin typeface="Carlito"/>
                <a:cs typeface="Carlito"/>
              </a:rPr>
              <a:t> </a:t>
            </a:r>
            <a:r>
              <a:rPr sz="2200" spc="-5">
                <a:solidFill>
                  <a:prstClr val="black"/>
                </a:solidFill>
                <a:latin typeface="Carlito"/>
                <a:cs typeface="Carlito"/>
              </a:rPr>
              <a:t>not</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325628017"/>
      </p:ext>
    </p:extLst>
  </p:cSld>
  <p:clrMapOvr>
    <a:masterClrMapping/>
  </p:clrMapOvr>
  <p:transition/>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950516" y="191747"/>
            <a:ext cx="8602980" cy="5912516"/>
          </a:xfrm>
          <a:prstGeom prst="rect">
            <a:avLst/>
          </a:prstGeom>
        </p:spPr>
        <p:txBody>
          <a:bodyPr vert="horz" wrap="square" lIns="0" tIns="180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425"/>
              </a:spcBef>
            </a:pPr>
            <a:r>
              <a:rPr sz="2200" spc="-5">
                <a:solidFill>
                  <a:prstClr val="black"/>
                </a:solidFill>
                <a:latin typeface="Carlito"/>
                <a:cs typeface="Carlito"/>
              </a:rPr>
              <a:t>class</a:t>
            </a:r>
            <a:r>
              <a:rPr sz="2200" spc="-10">
                <a:solidFill>
                  <a:prstClr val="black"/>
                </a:solidFill>
                <a:latin typeface="Carlito"/>
                <a:cs typeface="Carlito"/>
              </a:rPr>
              <a:t> Simple</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5">
                <a:solidFill>
                  <a:prstClr val="black"/>
                </a:solidFill>
                <a:latin typeface="Carlito"/>
                <a:cs typeface="Carlito"/>
              </a:rPr>
              <a:t> </a:t>
            </a:r>
            <a:r>
              <a:rPr sz="2200" spc="-10">
                <a:solidFill>
                  <a:prstClr val="black"/>
                </a:solidFill>
                <a:latin typeface="Carlito"/>
                <a:cs typeface="Carlito"/>
              </a:rPr>
              <a:t>args[])</a:t>
            </a:r>
            <a:endParaRPr sz="2200">
              <a:solidFill>
                <a:prstClr val="black"/>
              </a:solidFill>
              <a:latin typeface="Carlito"/>
              <a:cs typeface="Carlito"/>
            </a:endParaRPr>
          </a:p>
          <a:p>
            <a:pPr marL="12700">
              <a:spcBef>
                <a:spcPts val="1325"/>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int</a:t>
            </a:r>
            <a:r>
              <a:rPr sz="2200" spc="-5">
                <a:solidFill>
                  <a:prstClr val="black"/>
                </a:solidFill>
                <a:latin typeface="Carlito"/>
                <a:cs typeface="Carlito"/>
              </a:rPr>
              <a:t> </a:t>
            </a:r>
            <a:r>
              <a:rPr sz="2200" spc="-10">
                <a:solidFill>
                  <a:prstClr val="black"/>
                </a:solidFill>
                <a:latin typeface="Carlito"/>
                <a:cs typeface="Carlito"/>
              </a:rPr>
              <a:t>data=50/0;</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System.out.println("rest </a:t>
            </a:r>
            <a:r>
              <a:rPr sz="2200" spc="-5">
                <a:solidFill>
                  <a:prstClr val="black"/>
                </a:solidFill>
                <a:latin typeface="Carlito"/>
                <a:cs typeface="Carlito"/>
              </a:rPr>
              <a:t>of </a:t>
            </a:r>
            <a:r>
              <a:rPr sz="2200" spc="-10">
                <a:solidFill>
                  <a:prstClr val="black"/>
                </a:solidFill>
                <a:latin typeface="Carlito"/>
                <a:cs typeface="Carlito"/>
              </a:rPr>
              <a:t>the</a:t>
            </a:r>
            <a:r>
              <a:rPr sz="2200" spc="6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b="1" spc="-10">
                <a:solidFill>
                  <a:prstClr val="black"/>
                </a:solidFill>
                <a:latin typeface="Carlito"/>
                <a:cs typeface="Carlito"/>
              </a:rPr>
              <a:t>Output:</a:t>
            </a:r>
            <a:endParaRPr sz="2200">
              <a:solidFill>
                <a:prstClr val="black"/>
              </a:solidFill>
              <a:latin typeface="Carlito"/>
              <a:cs typeface="Carlito"/>
            </a:endParaRPr>
          </a:p>
          <a:p>
            <a:pPr marL="12700">
              <a:spcBef>
                <a:spcPts val="1325"/>
              </a:spcBef>
            </a:pPr>
            <a:r>
              <a:rPr sz="2200" spc="-15">
                <a:solidFill>
                  <a:prstClr val="black"/>
                </a:solidFill>
                <a:latin typeface="Carlito"/>
                <a:cs typeface="Carlito"/>
              </a:rPr>
              <a:t>Exception </a:t>
            </a:r>
            <a:r>
              <a:rPr sz="2200" spc="-5">
                <a:solidFill>
                  <a:prstClr val="black"/>
                </a:solidFill>
                <a:latin typeface="Carlito"/>
                <a:cs typeface="Carlito"/>
              </a:rPr>
              <a:t>in </a:t>
            </a:r>
            <a:r>
              <a:rPr sz="2200" spc="-10">
                <a:solidFill>
                  <a:prstClr val="black"/>
                </a:solidFill>
                <a:latin typeface="Carlito"/>
                <a:cs typeface="Carlito"/>
              </a:rPr>
              <a:t>thread </a:t>
            </a:r>
            <a:r>
              <a:rPr sz="2200" spc="-5">
                <a:solidFill>
                  <a:prstClr val="black"/>
                </a:solidFill>
                <a:latin typeface="Carlito"/>
                <a:cs typeface="Carlito"/>
              </a:rPr>
              <a:t>main </a:t>
            </a:r>
            <a:r>
              <a:rPr sz="2200" spc="-10">
                <a:solidFill>
                  <a:prstClr val="black"/>
                </a:solidFill>
                <a:latin typeface="Carlito"/>
                <a:cs typeface="Carlito"/>
              </a:rPr>
              <a:t>java.lang.ArithmeticException:/ by</a:t>
            </a:r>
            <a:r>
              <a:rPr sz="2200" spc="75">
                <a:solidFill>
                  <a:prstClr val="black"/>
                </a:solidFill>
                <a:latin typeface="Carlito"/>
                <a:cs typeface="Carlito"/>
              </a:rPr>
              <a:t> </a:t>
            </a:r>
            <a:r>
              <a:rPr sz="2200" spc="-25">
                <a:solidFill>
                  <a:prstClr val="black"/>
                </a:solidFill>
                <a:latin typeface="Carlito"/>
                <a:cs typeface="Carlito"/>
              </a:rPr>
              <a:t>zero</a:t>
            </a:r>
            <a:endParaRPr sz="2200">
              <a:solidFill>
                <a:prstClr val="black"/>
              </a:solidFill>
              <a:latin typeface="Carlito"/>
              <a:cs typeface="Carlito"/>
            </a:endParaRPr>
          </a:p>
          <a:p>
            <a:pPr marL="12700">
              <a:spcBef>
                <a:spcPts val="1320"/>
              </a:spcBef>
            </a:pPr>
            <a:r>
              <a:rPr sz="2200" spc="-20">
                <a:solidFill>
                  <a:prstClr val="black"/>
                </a:solidFill>
                <a:latin typeface="Carlito"/>
                <a:cs typeface="Carlito"/>
              </a:rPr>
              <a:t>Rest </a:t>
            </a:r>
            <a:r>
              <a:rPr sz="2200" spc="-5">
                <a:solidFill>
                  <a:prstClr val="black"/>
                </a:solidFill>
                <a:latin typeface="Carlito"/>
                <a:cs typeface="Carlito"/>
              </a:rPr>
              <a:t>of the </a:t>
            </a:r>
            <a:r>
              <a:rPr sz="2200" spc="-15">
                <a:solidFill>
                  <a:prstClr val="black"/>
                </a:solidFill>
                <a:latin typeface="Carlito"/>
                <a:cs typeface="Carlito"/>
              </a:rPr>
              <a:t>code </a:t>
            </a:r>
            <a:r>
              <a:rPr sz="2200" spc="-5">
                <a:solidFill>
                  <a:prstClr val="black"/>
                </a:solidFill>
                <a:latin typeface="Carlito"/>
                <a:cs typeface="Carlito"/>
              </a:rPr>
              <a:t>is </a:t>
            </a:r>
            <a:r>
              <a:rPr sz="2200" spc="-10">
                <a:solidFill>
                  <a:prstClr val="black"/>
                </a:solidFill>
                <a:latin typeface="Carlito"/>
                <a:cs typeface="Carlito"/>
              </a:rPr>
              <a:t>not </a:t>
            </a:r>
            <a:r>
              <a:rPr sz="2200" spc="-20">
                <a:solidFill>
                  <a:prstClr val="black"/>
                </a:solidFill>
                <a:latin typeface="Carlito"/>
                <a:cs typeface="Carlito"/>
              </a:rPr>
              <a:t>executed </a:t>
            </a:r>
            <a:r>
              <a:rPr sz="2200" spc="-15">
                <a:solidFill>
                  <a:prstClr val="black"/>
                </a:solidFill>
                <a:latin typeface="Carlito"/>
                <a:cs typeface="Carlito"/>
              </a:rPr>
              <a:t>(rest </a:t>
            </a:r>
            <a:r>
              <a:rPr sz="2200">
                <a:solidFill>
                  <a:prstClr val="black"/>
                </a:solidFill>
                <a:latin typeface="Carlito"/>
                <a:cs typeface="Carlito"/>
              </a:rPr>
              <a:t>of </a:t>
            </a:r>
            <a:r>
              <a:rPr sz="2200" spc="-5">
                <a:solidFill>
                  <a:prstClr val="black"/>
                </a:solidFill>
                <a:latin typeface="Carlito"/>
                <a:cs typeface="Carlito"/>
              </a:rPr>
              <a:t>the </a:t>
            </a:r>
            <a:r>
              <a:rPr sz="2200" spc="-15">
                <a:solidFill>
                  <a:prstClr val="black"/>
                </a:solidFill>
                <a:latin typeface="Carlito"/>
                <a:cs typeface="Carlito"/>
              </a:rPr>
              <a:t>code..)statement </a:t>
            </a:r>
            <a:r>
              <a:rPr sz="2200" spc="-5">
                <a:solidFill>
                  <a:prstClr val="black"/>
                </a:solidFill>
                <a:latin typeface="Carlito"/>
                <a:cs typeface="Carlito"/>
              </a:rPr>
              <a:t>is </a:t>
            </a:r>
            <a:r>
              <a:rPr sz="2200" spc="-10">
                <a:solidFill>
                  <a:prstClr val="black"/>
                </a:solidFill>
                <a:latin typeface="Carlito"/>
                <a:cs typeface="Carlito"/>
              </a:rPr>
              <a:t>not</a:t>
            </a:r>
            <a:r>
              <a:rPr sz="2200" spc="285">
                <a:solidFill>
                  <a:prstClr val="black"/>
                </a:solidFill>
                <a:latin typeface="Carlito"/>
                <a:cs typeface="Carlito"/>
              </a:rPr>
              <a:t> </a:t>
            </a:r>
            <a:r>
              <a:rPr sz="2200" spc="-15">
                <a:solidFill>
                  <a:prstClr val="black"/>
                </a:solidFill>
                <a:latin typeface="Carlito"/>
                <a:cs typeface="Carlito"/>
              </a:rPr>
              <a:t>printed.</a:t>
            </a:r>
            <a:endParaRPr sz="2200">
              <a:solidFill>
                <a:prstClr val="black"/>
              </a:solidFill>
              <a:latin typeface="Carlito"/>
              <a:cs typeface="Carlito"/>
            </a:endParaRPr>
          </a:p>
        </p:txBody>
      </p:sp>
    </p:spTree>
    <p:extLst>
      <p:ext uri="{BB962C8B-B14F-4D97-AF65-F5344CB8AC3E}">
        <p14:creationId xmlns:p14="http://schemas.microsoft.com/office/powerpoint/2010/main" val="1468421818"/>
      </p:ext>
    </p:extLst>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304800" y="381000"/>
            <a:ext cx="5181600" cy="6363280"/>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000" spc="-5">
                <a:solidFill>
                  <a:prstClr val="black"/>
                </a:solidFill>
                <a:latin typeface="Carlito"/>
                <a:cs typeface="Carlito"/>
              </a:rPr>
              <a:t>JVM </a:t>
            </a:r>
            <a:r>
              <a:rPr sz="2000" spc="-15">
                <a:solidFill>
                  <a:prstClr val="black"/>
                </a:solidFill>
                <a:latin typeface="Carlito"/>
                <a:cs typeface="Carlito"/>
              </a:rPr>
              <a:t>first </a:t>
            </a:r>
            <a:r>
              <a:rPr sz="2000" spc="-10">
                <a:solidFill>
                  <a:prstClr val="black"/>
                </a:solidFill>
                <a:latin typeface="Carlito"/>
                <a:cs typeface="Carlito"/>
              </a:rPr>
              <a:t>checks </a:t>
            </a:r>
            <a:r>
              <a:rPr sz="2000" spc="-5">
                <a:solidFill>
                  <a:prstClr val="black"/>
                </a:solidFill>
                <a:latin typeface="Carlito"/>
                <a:cs typeface="Carlito"/>
              </a:rPr>
              <a:t>whether the </a:t>
            </a:r>
            <a:r>
              <a:rPr sz="2000" spc="-15">
                <a:solidFill>
                  <a:prstClr val="black"/>
                </a:solidFill>
                <a:latin typeface="Carlito"/>
                <a:cs typeface="Carlito"/>
              </a:rPr>
              <a:t>exception </a:t>
            </a:r>
            <a:r>
              <a:rPr sz="2000" spc="-5">
                <a:solidFill>
                  <a:prstClr val="black"/>
                </a:solidFill>
                <a:latin typeface="Carlito"/>
                <a:cs typeface="Carlito"/>
              </a:rPr>
              <a:t>is </a:t>
            </a:r>
            <a:r>
              <a:rPr sz="2000" spc="-10">
                <a:solidFill>
                  <a:prstClr val="black"/>
                </a:solidFill>
                <a:latin typeface="Carlito"/>
                <a:cs typeface="Carlito"/>
              </a:rPr>
              <a:t>handled </a:t>
            </a:r>
            <a:r>
              <a:rPr sz="2000">
                <a:solidFill>
                  <a:prstClr val="black"/>
                </a:solidFill>
                <a:latin typeface="Carlito"/>
                <a:cs typeface="Carlito"/>
              </a:rPr>
              <a:t>or</a:t>
            </a:r>
            <a:r>
              <a:rPr sz="2000" spc="105">
                <a:solidFill>
                  <a:prstClr val="black"/>
                </a:solidFill>
                <a:latin typeface="Carlito"/>
                <a:cs typeface="Carlito"/>
              </a:rPr>
              <a:t> </a:t>
            </a:r>
            <a:r>
              <a:rPr sz="2000" spc="-5">
                <a:solidFill>
                  <a:prstClr val="black"/>
                </a:solidFill>
                <a:latin typeface="Carlito"/>
                <a:cs typeface="Carlito"/>
              </a:rPr>
              <a:t>not.</a:t>
            </a:r>
            <a:endParaRPr sz="2000">
              <a:solidFill>
                <a:prstClr val="black"/>
              </a:solidFill>
              <a:latin typeface="Carlito"/>
              <a:cs typeface="Carlito"/>
            </a:endParaRPr>
          </a:p>
          <a:p>
            <a:pPr marL="356870" marR="5080" indent="-344805">
              <a:lnSpc>
                <a:spcPct val="150000"/>
              </a:lnSpc>
              <a:buFont typeface="Wingdings"/>
              <a:buChar char=""/>
              <a:tabLst>
                <a:tab pos="357505"/>
              </a:tabLst>
            </a:pPr>
            <a:r>
              <a:rPr sz="2000" spc="-5">
                <a:solidFill>
                  <a:prstClr val="black"/>
                </a:solidFill>
                <a:latin typeface="Carlito"/>
                <a:cs typeface="Carlito"/>
              </a:rPr>
              <a:t>If </a:t>
            </a:r>
            <a:r>
              <a:rPr sz="2000" spc="-15">
                <a:solidFill>
                  <a:prstClr val="black"/>
                </a:solidFill>
                <a:latin typeface="Carlito"/>
                <a:cs typeface="Carlito"/>
              </a:rPr>
              <a:t>exception </a:t>
            </a:r>
            <a:r>
              <a:rPr sz="2000">
                <a:solidFill>
                  <a:prstClr val="black"/>
                </a:solidFill>
                <a:latin typeface="Carlito"/>
                <a:cs typeface="Carlito"/>
              </a:rPr>
              <a:t>is </a:t>
            </a:r>
            <a:r>
              <a:rPr sz="2000" spc="-5">
                <a:solidFill>
                  <a:prstClr val="black"/>
                </a:solidFill>
                <a:latin typeface="Carlito"/>
                <a:cs typeface="Carlito"/>
              </a:rPr>
              <a:t>not handled, JVM </a:t>
            </a:r>
            <a:r>
              <a:rPr sz="2000" spc="-15">
                <a:solidFill>
                  <a:prstClr val="black"/>
                </a:solidFill>
                <a:latin typeface="Carlito"/>
                <a:cs typeface="Carlito"/>
              </a:rPr>
              <a:t>provides </a:t>
            </a:r>
            <a:r>
              <a:rPr sz="2000" spc="-5">
                <a:solidFill>
                  <a:prstClr val="black"/>
                </a:solidFill>
                <a:latin typeface="Carlito"/>
                <a:cs typeface="Carlito"/>
              </a:rPr>
              <a:t>a </a:t>
            </a:r>
            <a:r>
              <a:rPr sz="2000" spc="-15">
                <a:solidFill>
                  <a:prstClr val="black"/>
                </a:solidFill>
                <a:latin typeface="Carlito"/>
                <a:cs typeface="Carlito"/>
              </a:rPr>
              <a:t>default exception </a:t>
            </a:r>
            <a:r>
              <a:rPr sz="2000" spc="-5">
                <a:solidFill>
                  <a:prstClr val="black"/>
                </a:solidFill>
                <a:latin typeface="Carlito"/>
                <a:cs typeface="Carlito"/>
              </a:rPr>
              <a:t>handler  </a:t>
            </a:r>
            <a:r>
              <a:rPr sz="2000" spc="-10">
                <a:solidFill>
                  <a:prstClr val="black"/>
                </a:solidFill>
                <a:latin typeface="Carlito"/>
                <a:cs typeface="Carlito"/>
              </a:rPr>
              <a:t>that performs </a:t>
            </a:r>
            <a:r>
              <a:rPr sz="2000" spc="-5">
                <a:solidFill>
                  <a:prstClr val="black"/>
                </a:solidFill>
                <a:latin typeface="Carlito"/>
                <a:cs typeface="Carlito"/>
              </a:rPr>
              <a:t>the </a:t>
            </a:r>
            <a:r>
              <a:rPr sz="2000" spc="-10">
                <a:solidFill>
                  <a:prstClr val="black"/>
                </a:solidFill>
                <a:latin typeface="Carlito"/>
                <a:cs typeface="Carlito"/>
              </a:rPr>
              <a:t>following</a:t>
            </a:r>
            <a:r>
              <a:rPr sz="2000" spc="40">
                <a:solidFill>
                  <a:prstClr val="black"/>
                </a:solidFill>
                <a:latin typeface="Carlito"/>
                <a:cs typeface="Carlito"/>
              </a:rPr>
              <a:t> </a:t>
            </a:r>
            <a:r>
              <a:rPr sz="2000" spc="-10">
                <a:solidFill>
                  <a:prstClr val="black"/>
                </a:solidFill>
                <a:latin typeface="Carlito"/>
                <a:cs typeface="Carlito"/>
              </a:rPr>
              <a:t>tasks:</a:t>
            </a:r>
            <a:endParaRPr sz="2000">
              <a:solidFill>
                <a:prstClr val="black"/>
              </a:solidFill>
              <a:latin typeface="Carlito"/>
              <a:cs typeface="Carlito"/>
            </a:endParaRPr>
          </a:p>
          <a:p>
            <a:pPr marL="814069" lvl="1" indent="-344805">
              <a:spcBef>
                <a:spcPts val="1320"/>
              </a:spcBef>
              <a:buFont typeface="Wingdings"/>
              <a:buChar char=""/>
              <a:tabLst>
                <a:tab pos="814705"/>
              </a:tabLst>
            </a:pPr>
            <a:r>
              <a:rPr sz="2000" spc="-5">
                <a:solidFill>
                  <a:prstClr val="black"/>
                </a:solidFill>
                <a:latin typeface="Carlito"/>
                <a:cs typeface="Carlito"/>
              </a:rPr>
              <a:t>Prints out </a:t>
            </a:r>
            <a:r>
              <a:rPr sz="2000" spc="-15">
                <a:solidFill>
                  <a:prstClr val="black"/>
                </a:solidFill>
                <a:latin typeface="Carlito"/>
                <a:cs typeface="Carlito"/>
              </a:rPr>
              <a:t>exception</a:t>
            </a:r>
            <a:r>
              <a:rPr sz="2000" spc="15">
                <a:solidFill>
                  <a:prstClr val="black"/>
                </a:solidFill>
                <a:latin typeface="Carlito"/>
                <a:cs typeface="Carlito"/>
              </a:rPr>
              <a:t> </a:t>
            </a:r>
            <a:r>
              <a:rPr sz="2000" spc="-5">
                <a:solidFill>
                  <a:prstClr val="black"/>
                </a:solidFill>
                <a:latin typeface="Carlito"/>
                <a:cs typeface="Carlito"/>
              </a:rPr>
              <a:t>description.</a:t>
            </a:r>
            <a:endParaRPr sz="2000">
              <a:solidFill>
                <a:prstClr val="black"/>
              </a:solidFill>
              <a:latin typeface="Carlito"/>
              <a:cs typeface="Carlito"/>
            </a:endParaRPr>
          </a:p>
          <a:p>
            <a:pPr marL="814069" marR="5080" lvl="1" indent="-344805">
              <a:lnSpc>
                <a:spcPct val="150000"/>
              </a:lnSpc>
              <a:buFont typeface="Wingdings"/>
              <a:buChar char=""/>
              <a:tabLst>
                <a:tab pos="814705"/>
              </a:tabLst>
            </a:pPr>
            <a:r>
              <a:rPr sz="2000" spc="-5">
                <a:solidFill>
                  <a:prstClr val="black"/>
                </a:solidFill>
                <a:latin typeface="Carlito"/>
                <a:cs typeface="Carlito"/>
              </a:rPr>
              <a:t>Prints the </a:t>
            </a:r>
            <a:r>
              <a:rPr sz="2000" spc="-15">
                <a:solidFill>
                  <a:prstClr val="black"/>
                </a:solidFill>
                <a:latin typeface="Carlito"/>
                <a:cs typeface="Carlito"/>
              </a:rPr>
              <a:t>stack trace </a:t>
            </a:r>
            <a:r>
              <a:rPr sz="2000" spc="-20">
                <a:solidFill>
                  <a:prstClr val="black"/>
                </a:solidFill>
                <a:latin typeface="Carlito"/>
                <a:cs typeface="Carlito"/>
              </a:rPr>
              <a:t>(Hierarchy </a:t>
            </a:r>
            <a:r>
              <a:rPr sz="2000">
                <a:solidFill>
                  <a:prstClr val="black"/>
                </a:solidFill>
                <a:latin typeface="Carlito"/>
                <a:cs typeface="Carlito"/>
              </a:rPr>
              <a:t>of </a:t>
            </a:r>
            <a:r>
              <a:rPr sz="2000" spc="-5">
                <a:solidFill>
                  <a:prstClr val="black"/>
                </a:solidFill>
                <a:latin typeface="Carlito"/>
                <a:cs typeface="Carlito"/>
              </a:rPr>
              <a:t>methods </a:t>
            </a:r>
            <a:r>
              <a:rPr sz="2000" spc="-10">
                <a:solidFill>
                  <a:prstClr val="black"/>
                </a:solidFill>
                <a:latin typeface="Carlito"/>
                <a:cs typeface="Carlito"/>
              </a:rPr>
              <a:t>where </a:t>
            </a:r>
            <a:r>
              <a:rPr sz="2000" spc="-5">
                <a:solidFill>
                  <a:prstClr val="black"/>
                </a:solidFill>
                <a:latin typeface="Carlito"/>
                <a:cs typeface="Carlito"/>
              </a:rPr>
              <a:t>the </a:t>
            </a:r>
            <a:r>
              <a:rPr sz="2000" spc="-15">
                <a:solidFill>
                  <a:prstClr val="black"/>
                </a:solidFill>
                <a:latin typeface="Carlito"/>
                <a:cs typeface="Carlito"/>
              </a:rPr>
              <a:t>exception  </a:t>
            </a:r>
            <a:r>
              <a:rPr sz="2000" spc="-10">
                <a:solidFill>
                  <a:prstClr val="black"/>
                </a:solidFill>
                <a:latin typeface="Carlito"/>
                <a:cs typeface="Carlito"/>
              </a:rPr>
              <a:t>occurred).</a:t>
            </a:r>
            <a:endParaRPr sz="2000">
              <a:solidFill>
                <a:prstClr val="black"/>
              </a:solidFill>
              <a:latin typeface="Carlito"/>
              <a:cs typeface="Carlito"/>
            </a:endParaRPr>
          </a:p>
          <a:p>
            <a:pPr marL="814069" lvl="1" indent="-344805">
              <a:spcBef>
                <a:spcPts val="1325"/>
              </a:spcBef>
              <a:buFont typeface="Wingdings"/>
              <a:buChar char=""/>
              <a:tabLst>
                <a:tab pos="814705"/>
              </a:tabLst>
            </a:pPr>
            <a:r>
              <a:rPr sz="2000" spc="-5">
                <a:solidFill>
                  <a:prstClr val="black"/>
                </a:solidFill>
                <a:latin typeface="Carlito"/>
                <a:cs typeface="Carlito"/>
              </a:rPr>
              <a:t>Causes the </a:t>
            </a:r>
            <a:r>
              <a:rPr sz="2000" spc="-15">
                <a:solidFill>
                  <a:prstClr val="black"/>
                </a:solidFill>
                <a:latin typeface="Carlito"/>
                <a:cs typeface="Carlito"/>
              </a:rPr>
              <a:t>program </a:t>
            </a:r>
            <a:r>
              <a:rPr sz="2000" spc="-20">
                <a:solidFill>
                  <a:prstClr val="black"/>
                </a:solidFill>
                <a:latin typeface="Carlito"/>
                <a:cs typeface="Carlito"/>
              </a:rPr>
              <a:t>to</a:t>
            </a:r>
            <a:r>
              <a:rPr sz="2000" spc="45">
                <a:solidFill>
                  <a:prstClr val="black"/>
                </a:solidFill>
                <a:latin typeface="Carlito"/>
                <a:cs typeface="Carlito"/>
              </a:rPr>
              <a:t> </a:t>
            </a:r>
            <a:r>
              <a:rPr sz="2000" spc="-15">
                <a:solidFill>
                  <a:prstClr val="black"/>
                </a:solidFill>
                <a:latin typeface="Carlito"/>
                <a:cs typeface="Carlito"/>
              </a:rPr>
              <a:t>terminate.</a:t>
            </a:r>
            <a:endParaRPr sz="2000">
              <a:solidFill>
                <a:prstClr val="black"/>
              </a:solidFill>
              <a:latin typeface="Carlito"/>
              <a:cs typeface="Carlito"/>
            </a:endParaRPr>
          </a:p>
          <a:p>
            <a:pPr marL="356870" marR="8255" indent="-344805">
              <a:lnSpc>
                <a:spcPct val="150000"/>
              </a:lnSpc>
              <a:buFont typeface="Wingdings"/>
              <a:buChar char=""/>
              <a:tabLst>
                <a:tab pos="357505"/>
              </a:tabLst>
            </a:pPr>
            <a:r>
              <a:rPr sz="2000" spc="-5">
                <a:solidFill>
                  <a:prstClr val="black"/>
                </a:solidFill>
                <a:latin typeface="Carlito"/>
                <a:cs typeface="Carlito"/>
              </a:rPr>
              <a:t>if </a:t>
            </a:r>
            <a:r>
              <a:rPr sz="2000" spc="-15">
                <a:solidFill>
                  <a:prstClr val="black"/>
                </a:solidFill>
                <a:latin typeface="Carlito"/>
                <a:cs typeface="Carlito"/>
              </a:rPr>
              <a:t>exception </a:t>
            </a:r>
            <a:r>
              <a:rPr sz="2000">
                <a:solidFill>
                  <a:prstClr val="black"/>
                </a:solidFill>
                <a:latin typeface="Carlito"/>
                <a:cs typeface="Carlito"/>
              </a:rPr>
              <a:t>is </a:t>
            </a:r>
            <a:r>
              <a:rPr sz="2000" spc="-10">
                <a:solidFill>
                  <a:prstClr val="black"/>
                </a:solidFill>
                <a:latin typeface="Carlito"/>
                <a:cs typeface="Carlito"/>
              </a:rPr>
              <a:t>handled by </a:t>
            </a:r>
            <a:r>
              <a:rPr sz="2000" spc="-5">
                <a:solidFill>
                  <a:prstClr val="black"/>
                </a:solidFill>
                <a:latin typeface="Carlito"/>
                <a:cs typeface="Carlito"/>
              </a:rPr>
              <a:t>the </a:t>
            </a:r>
            <a:r>
              <a:rPr sz="2000" spc="-10">
                <a:solidFill>
                  <a:prstClr val="black"/>
                </a:solidFill>
                <a:latin typeface="Carlito"/>
                <a:cs typeface="Carlito"/>
              </a:rPr>
              <a:t>application </a:t>
            </a:r>
            <a:r>
              <a:rPr sz="2000" spc="-30">
                <a:solidFill>
                  <a:prstClr val="black"/>
                </a:solidFill>
                <a:latin typeface="Carlito"/>
                <a:cs typeface="Carlito"/>
              </a:rPr>
              <a:t>programmer, </a:t>
            </a:r>
            <a:r>
              <a:rPr sz="2000" spc="-5">
                <a:solidFill>
                  <a:prstClr val="black"/>
                </a:solidFill>
                <a:latin typeface="Carlito"/>
                <a:cs typeface="Carlito"/>
              </a:rPr>
              <a:t>normal </a:t>
            </a:r>
            <a:r>
              <a:rPr sz="2000" spc="-10">
                <a:solidFill>
                  <a:prstClr val="black"/>
                </a:solidFill>
                <a:latin typeface="Carlito"/>
                <a:cs typeface="Carlito"/>
              </a:rPr>
              <a:t>flow </a:t>
            </a:r>
            <a:r>
              <a:rPr sz="2000">
                <a:solidFill>
                  <a:prstClr val="black"/>
                </a:solidFill>
                <a:latin typeface="Carlito"/>
                <a:cs typeface="Carlito"/>
              </a:rPr>
              <a:t>of  </a:t>
            </a:r>
            <a:r>
              <a:rPr sz="2000" spc="-5">
                <a:solidFill>
                  <a:prstClr val="black"/>
                </a:solidFill>
                <a:latin typeface="Carlito"/>
                <a:cs typeface="Carlito"/>
              </a:rPr>
              <a:t>the </a:t>
            </a:r>
            <a:r>
              <a:rPr sz="2000" spc="-10">
                <a:solidFill>
                  <a:prstClr val="black"/>
                </a:solidFill>
                <a:latin typeface="Carlito"/>
                <a:cs typeface="Carlito"/>
              </a:rPr>
              <a:t>application </a:t>
            </a:r>
            <a:r>
              <a:rPr sz="2000" spc="-5">
                <a:solidFill>
                  <a:prstClr val="black"/>
                </a:solidFill>
                <a:latin typeface="Carlito"/>
                <a:cs typeface="Carlito"/>
              </a:rPr>
              <a:t>is </a:t>
            </a:r>
            <a:r>
              <a:rPr sz="2000" spc="-10">
                <a:solidFill>
                  <a:prstClr val="black"/>
                </a:solidFill>
                <a:latin typeface="Carlito"/>
                <a:cs typeface="Carlito"/>
              </a:rPr>
              <a:t>maintained </a:t>
            </a:r>
            <a:r>
              <a:rPr sz="2000" spc="-5">
                <a:solidFill>
                  <a:prstClr val="black"/>
                </a:solidFill>
                <a:latin typeface="Carlito"/>
                <a:cs typeface="Carlito"/>
              </a:rPr>
              <a:t>i.e. </a:t>
            </a:r>
            <a:r>
              <a:rPr sz="2000" spc="-15">
                <a:solidFill>
                  <a:prstClr val="black"/>
                </a:solidFill>
                <a:latin typeface="Carlito"/>
                <a:cs typeface="Carlito"/>
              </a:rPr>
              <a:t>rest </a:t>
            </a:r>
            <a:r>
              <a:rPr sz="2000">
                <a:solidFill>
                  <a:prstClr val="black"/>
                </a:solidFill>
                <a:latin typeface="Carlito"/>
                <a:cs typeface="Carlito"/>
              </a:rPr>
              <a:t>of </a:t>
            </a:r>
            <a:r>
              <a:rPr sz="2000" spc="-5">
                <a:solidFill>
                  <a:prstClr val="black"/>
                </a:solidFill>
                <a:latin typeface="Carlito"/>
                <a:cs typeface="Carlito"/>
              </a:rPr>
              <a:t>the </a:t>
            </a:r>
            <a:r>
              <a:rPr sz="2000" spc="-15">
                <a:solidFill>
                  <a:prstClr val="black"/>
                </a:solidFill>
                <a:latin typeface="Carlito"/>
                <a:cs typeface="Carlito"/>
              </a:rPr>
              <a:t>code </a:t>
            </a:r>
            <a:r>
              <a:rPr sz="2000" spc="-5">
                <a:solidFill>
                  <a:prstClr val="black"/>
                </a:solidFill>
                <a:latin typeface="Carlito"/>
                <a:cs typeface="Carlito"/>
              </a:rPr>
              <a:t>is</a:t>
            </a:r>
            <a:r>
              <a:rPr sz="2000" spc="90">
                <a:solidFill>
                  <a:prstClr val="black"/>
                </a:solidFill>
                <a:latin typeface="Carlito"/>
                <a:cs typeface="Carlito"/>
              </a:rPr>
              <a:t> </a:t>
            </a:r>
            <a:r>
              <a:rPr sz="2000" spc="-20">
                <a:solidFill>
                  <a:prstClr val="black"/>
                </a:solidFill>
                <a:latin typeface="Carlito"/>
                <a:cs typeface="Carlito"/>
              </a:rPr>
              <a:t>executed.</a:t>
            </a:r>
            <a:endParaRPr sz="2000">
              <a:solidFill>
                <a:prstClr val="black"/>
              </a:solidFill>
              <a:latin typeface="Carlito"/>
              <a:cs typeface="Carlito"/>
            </a:endParaRPr>
          </a:p>
        </p:txBody>
      </p:sp>
      <p:pic>
        <p:nvPicPr>
          <p:cNvPr id="3" name="Picture 2"/>
          <p:cNvPicPr>
            <a:picLocks noChangeAspect="1"/>
          </p:cNvPicPr>
          <p:nvPr/>
        </p:nvPicPr>
        <p:blipFill>
          <a:blip r:embed="rId2"/>
          <a:stretch>
            <a:fillRect/>
          </a:stretch>
        </p:blipFill>
        <p:spPr>
          <a:xfrm>
            <a:off x="5920008" y="1295401"/>
            <a:ext cx="6005292" cy="4343400"/>
          </a:xfrm>
          <a:prstGeom prst="rect">
            <a:avLst/>
          </a:prstGeom>
        </p:spPr>
      </p:pic>
    </p:spTree>
    <p:extLst>
      <p:ext uri="{BB962C8B-B14F-4D97-AF65-F5344CB8AC3E}">
        <p14:creationId xmlns:p14="http://schemas.microsoft.com/office/powerpoint/2010/main" val="3607661628"/>
      </p:ext>
    </p:extLst>
  </p:cSld>
  <p:clrMapOvr>
    <a:masterClrMapping/>
  </p:clrMapOvr>
  <p:transition/>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2059941" y="244551"/>
            <a:ext cx="7345045" cy="661912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5">
                <a:solidFill>
                  <a:prstClr val="black"/>
                </a:solidFill>
                <a:latin typeface="Carlito"/>
                <a:cs typeface="Carlito"/>
              </a:rPr>
              <a:t>class</a:t>
            </a:r>
            <a:r>
              <a:rPr sz="2200" spc="-10">
                <a:solidFill>
                  <a:prstClr val="black"/>
                </a:solidFill>
                <a:latin typeface="Carlito"/>
                <a:cs typeface="Carlito"/>
              </a:rPr>
              <a:t> Simple1</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10">
                <a:solidFill>
                  <a:prstClr val="black"/>
                </a:solidFill>
                <a:latin typeface="Carlito"/>
                <a:cs typeface="Carlito"/>
              </a:rPr>
              <a:t> </a:t>
            </a:r>
            <a:r>
              <a:rPr sz="2200" spc="-10">
                <a:solidFill>
                  <a:prstClr val="black"/>
                </a:solidFill>
                <a:latin typeface="Carlito"/>
                <a:cs typeface="Carlito"/>
              </a:rPr>
              <a:t>args[])</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a:solidFill>
                  <a:prstClr val="black"/>
                </a:solidFill>
                <a:latin typeface="Carlito"/>
                <a:cs typeface="Carlito"/>
              </a:rPr>
              <a:t>try</a:t>
            </a: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int</a:t>
            </a:r>
            <a:r>
              <a:rPr sz="2200" spc="-5">
                <a:solidFill>
                  <a:prstClr val="black"/>
                </a:solidFill>
                <a:latin typeface="Carlito"/>
                <a:cs typeface="Carlito"/>
              </a:rPr>
              <a:t> </a:t>
            </a:r>
            <a:r>
              <a:rPr sz="2200" spc="-10">
                <a:solidFill>
                  <a:prstClr val="black"/>
                </a:solidFill>
                <a:latin typeface="Carlito"/>
                <a:cs typeface="Carlito"/>
              </a:rPr>
              <a:t>data=50/0;</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catch(ArithmeticException</a:t>
            </a:r>
            <a:r>
              <a:rPr sz="2200" spc="40">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spcBef>
                <a:spcPts val="5"/>
              </a:spcBef>
            </a:pPr>
            <a:r>
              <a:rPr sz="2200" spc="-10">
                <a:solidFill>
                  <a:prstClr val="black"/>
                </a:solidFill>
                <a:latin typeface="Carlito"/>
                <a:cs typeface="Carlito"/>
              </a:rPr>
              <a:t>System.out.println(e);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System.out.println("rest </a:t>
            </a:r>
            <a:r>
              <a:rPr sz="2200" spc="-5">
                <a:solidFill>
                  <a:prstClr val="black"/>
                </a:solidFill>
                <a:latin typeface="Carlito"/>
                <a:cs typeface="Carlito"/>
              </a:rPr>
              <a:t>of </a:t>
            </a:r>
            <a:r>
              <a:rPr sz="2200" spc="-10">
                <a:solidFill>
                  <a:prstClr val="black"/>
                </a:solidFill>
                <a:latin typeface="Carlito"/>
                <a:cs typeface="Carlito"/>
              </a:rPr>
              <a:t>the</a:t>
            </a:r>
            <a:r>
              <a:rPr sz="2200" spc="6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b="1" spc="-10">
                <a:solidFill>
                  <a:prstClr val="black"/>
                </a:solidFill>
                <a:latin typeface="Carlito"/>
                <a:cs typeface="Carlito"/>
              </a:rPr>
              <a:t>Output:</a:t>
            </a:r>
            <a:endParaRPr sz="2200">
              <a:solidFill>
                <a:prstClr val="black"/>
              </a:solidFill>
              <a:latin typeface="Carlito"/>
              <a:cs typeface="Carlito"/>
            </a:endParaRPr>
          </a:p>
          <a:p>
            <a:pPr marL="12700">
              <a:spcBef>
                <a:spcPts val="1395"/>
              </a:spcBef>
            </a:pPr>
            <a:r>
              <a:rPr sz="2200" spc="-15">
                <a:solidFill>
                  <a:prstClr val="black"/>
                </a:solidFill>
                <a:latin typeface="Carlito"/>
                <a:cs typeface="Carlito"/>
              </a:rPr>
              <a:t>Exception </a:t>
            </a:r>
            <a:r>
              <a:rPr sz="2200" spc="-5">
                <a:solidFill>
                  <a:prstClr val="black"/>
                </a:solidFill>
                <a:latin typeface="Carlito"/>
                <a:cs typeface="Carlito"/>
              </a:rPr>
              <a:t>in </a:t>
            </a:r>
            <a:r>
              <a:rPr sz="2200" spc="-10">
                <a:solidFill>
                  <a:prstClr val="black"/>
                </a:solidFill>
                <a:latin typeface="Carlito"/>
                <a:cs typeface="Carlito"/>
              </a:rPr>
              <a:t>thread </a:t>
            </a:r>
            <a:r>
              <a:rPr sz="2200" spc="-5">
                <a:solidFill>
                  <a:prstClr val="black"/>
                </a:solidFill>
                <a:latin typeface="Carlito"/>
                <a:cs typeface="Carlito"/>
              </a:rPr>
              <a:t>main </a:t>
            </a:r>
            <a:r>
              <a:rPr sz="2200" spc="-10">
                <a:solidFill>
                  <a:prstClr val="black"/>
                </a:solidFill>
                <a:latin typeface="Carlito"/>
                <a:cs typeface="Carlito"/>
              </a:rPr>
              <a:t>java.lang.ArithmeticException:/ by</a:t>
            </a:r>
            <a:r>
              <a:rPr sz="2200" spc="110">
                <a:solidFill>
                  <a:prstClr val="black"/>
                </a:solidFill>
                <a:latin typeface="Carlito"/>
                <a:cs typeface="Carlito"/>
              </a:rPr>
              <a:t> </a:t>
            </a:r>
            <a:r>
              <a:rPr sz="2200" spc="-25">
                <a:solidFill>
                  <a:prstClr val="black"/>
                </a:solidFill>
                <a:latin typeface="Carlito"/>
                <a:cs typeface="Carlito"/>
              </a:rPr>
              <a:t>zero</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rest </a:t>
            </a:r>
            <a:r>
              <a:rPr sz="2200">
                <a:solidFill>
                  <a:prstClr val="black"/>
                </a:solidFill>
                <a:latin typeface="Carlito"/>
                <a:cs typeface="Carlito"/>
              </a:rPr>
              <a:t>of </a:t>
            </a:r>
            <a:r>
              <a:rPr sz="2200" spc="-5">
                <a:solidFill>
                  <a:prstClr val="black"/>
                </a:solidFill>
                <a:latin typeface="Carlito"/>
                <a:cs typeface="Carlito"/>
              </a:rPr>
              <a:t>the</a:t>
            </a:r>
            <a:r>
              <a:rPr sz="2200" spc="10">
                <a:solidFill>
                  <a:prstClr val="black"/>
                </a:solidFill>
                <a:latin typeface="Carlito"/>
                <a:cs typeface="Carlito"/>
              </a:rPr>
              <a:t> </a:t>
            </a:r>
            <a:r>
              <a:rPr sz="2200" spc="-15">
                <a:solidFill>
                  <a:prstClr val="black"/>
                </a:solidFill>
                <a:latin typeface="Carlito"/>
                <a:cs typeface="Carlito"/>
              </a:rPr>
              <a:t>code…</a:t>
            </a:r>
            <a:endParaRPr sz="2200">
              <a:solidFill>
                <a:prstClr val="black"/>
              </a:solidFill>
              <a:latin typeface="Carlito"/>
              <a:cs typeface="Carlito"/>
            </a:endParaRPr>
          </a:p>
        </p:txBody>
      </p:sp>
    </p:spTree>
    <p:extLst>
      <p:ext uri="{BB962C8B-B14F-4D97-AF65-F5344CB8AC3E}">
        <p14:creationId xmlns:p14="http://schemas.microsoft.com/office/powerpoint/2010/main" val="3236734389"/>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945358" y="787736"/>
            <a:ext cx="300595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err="1">
                <a:solidFill>
                  <a:prstClr val="black"/>
                </a:solidFill>
              </a:rPr>
              <a:t>System.out.println in Java</a:t>
            </a:r>
          </a:p>
        </p:txBody>
      </p:sp>
      <p:sp>
        <p:nvSpPr>
          <p:cNvPr id="6" name="Rectangle 5"/>
          <p:cNvSpPr/>
          <p:nvPr/>
        </p:nvSpPr>
        <p:spPr>
          <a:xfrm>
            <a:off x="1369325" y="1471138"/>
            <a:ext cx="6096000" cy="415498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Java System.out.println() is used to print an argument that is passed to it. The statement can be broken into 3 parts which can be understood separately as:</a:t>
            </a:r>
          </a:p>
          <a:p>
            <a:pPr/>
            <a:endParaRPr lang="en-US">
              <a:solidFill>
                <a:prstClr val="black"/>
              </a:solidFill>
            </a:endParaRPr>
          </a:p>
          <a:p>
            <a:pPr marL="285750" indent="-285750">
              <a:buFont typeface="Arial" pitchFamily="34" charset="0"/>
              <a:buChar char="•"/>
            </a:pPr>
            <a:r>
              <a:rPr lang="en-US" sz="1600" b="1">
                <a:solidFill>
                  <a:prstClr val="black"/>
                </a:solidFill>
              </a:rPr>
              <a:t>System: </a:t>
            </a:r>
            <a:r>
              <a:rPr lang="en-US" sz="1600">
                <a:solidFill>
                  <a:prstClr val="black"/>
                </a:solidFill>
              </a:rPr>
              <a:t>It is a final class defined in the java.lang package.</a:t>
            </a:r>
          </a:p>
          <a:p>
            <a:pPr marL="285750" indent="-285750">
              <a:buFont typeface="Arial" pitchFamily="34" charset="0"/>
              <a:buChar char="•"/>
            </a:pPr>
            <a:endParaRPr lang="en-US" sz="1600">
              <a:solidFill>
                <a:prstClr val="black"/>
              </a:solidFill>
            </a:endParaRPr>
          </a:p>
          <a:p>
            <a:pPr marL="285750" indent="-285750">
              <a:buFont typeface="Arial" pitchFamily="34" charset="0"/>
              <a:buChar char="•"/>
            </a:pPr>
            <a:r>
              <a:rPr lang="en-US" sz="1600" b="1">
                <a:solidFill>
                  <a:prstClr val="black"/>
                </a:solidFill>
              </a:rPr>
              <a:t>out: </a:t>
            </a:r>
            <a:r>
              <a:rPr lang="en-US" sz="1600">
                <a:solidFill>
                  <a:prstClr val="black"/>
                </a:solidFill>
              </a:rPr>
              <a:t>This is an instance of PrintStream type, which is a public and static member field of the System class.</a:t>
            </a:r>
          </a:p>
          <a:p>
            <a:pPr marL="285750" indent="-285750">
              <a:buFont typeface="Arial" pitchFamily="34" charset="0"/>
              <a:buChar char="•"/>
            </a:pPr>
            <a:endParaRPr lang="en-US" sz="1600">
              <a:solidFill>
                <a:prstClr val="black"/>
              </a:solidFill>
            </a:endParaRPr>
          </a:p>
          <a:p>
            <a:pPr marL="285750" indent="-285750">
              <a:buFont typeface="Arial" pitchFamily="34" charset="0"/>
              <a:buChar char="•"/>
            </a:pPr>
            <a:r>
              <a:rPr lang="en-US" sz="1600" b="1" err="1">
                <a:solidFill>
                  <a:prstClr val="black"/>
                </a:solidFill>
              </a:rPr>
              <a:t>println(): </a:t>
            </a:r>
            <a:r>
              <a:rPr lang="en-US" sz="1600">
                <a:solidFill>
                  <a:prstClr val="black"/>
                </a:solidFill>
              </a:rPr>
              <a:t>As all instances of PrintStream class have a public method println(), hence we can invoke the same on out as well. This is an upgraded version of print(). It prints any argument passed to it and adds a new line to the output. We can assume that System.out represents the Standard Output Stream.</a:t>
            </a:r>
          </a:p>
        </p:txBody>
      </p:sp>
      <p:pic>
        <p:nvPicPr>
          <p:cNvPr id="7" name="Picture 6"/>
          <p:cNvPicPr>
            <a:picLocks noChangeAspect="1"/>
          </p:cNvPicPr>
          <p:nvPr/>
        </p:nvPicPr>
        <p:blipFill>
          <a:blip r:embed="rId2"/>
          <a:srcRect l="7717" r="6752" b="15460"/>
          <a:stretch>
            <a:fillRect/>
          </a:stretch>
        </p:blipFill>
        <p:spPr>
          <a:xfrm>
            <a:off x="7438031" y="1651379"/>
            <a:ext cx="4107976" cy="3343702"/>
          </a:xfrm>
          <a:prstGeom prst="rect">
            <a:avLst/>
          </a:prstGeom>
        </p:spPr>
      </p:pic>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48883415"/>
      </p:ext>
    </p:extLst>
  </p:cSld>
  <p:clrMapOvr>
    <a:masterClrMapping/>
  </p:clrMapOvr>
  <p:transition/>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275511"/>
            <a:ext cx="3429000"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5"/>
              <a:t>Multiple </a:t>
            </a:r>
            <a:r>
              <a:rPr sz="2800" b="1" spc="-20"/>
              <a:t>catch</a:t>
            </a:r>
            <a:r>
              <a:rPr sz="2800" b="1" spc="-50"/>
              <a:t> </a:t>
            </a:r>
            <a:r>
              <a:rPr sz="2800" b="1" spc="-5"/>
              <a:t>block:</a:t>
            </a:r>
            <a:endParaRPr sz="2800" b="1"/>
          </a:p>
        </p:txBody>
      </p:sp>
      <p:sp>
        <p:nvSpPr>
          <p:cNvPr id="3" name="object 3"/>
          <p:cNvSpPr txBox="1"/>
          <p:nvPr/>
        </p:nvSpPr>
        <p:spPr>
          <a:xfrm>
            <a:off x="1447801" y="955172"/>
            <a:ext cx="8686166" cy="5711179"/>
          </a:xfrm>
          <a:prstGeom prst="rect">
            <a:avLst/>
          </a:prstGeom>
        </p:spPr>
        <p:txBody>
          <a:bodyPr vert="horz" wrap="square" lIns="0" tIns="1797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3535" algn="just">
              <a:spcBef>
                <a:spcPts val="1415"/>
              </a:spcBef>
              <a:buFont typeface="Wingdings"/>
              <a:buChar char=""/>
              <a:tabLst>
                <a:tab pos="356235"/>
              </a:tabLst>
            </a:pPr>
            <a:r>
              <a:rPr sz="2200" spc="-5">
                <a:solidFill>
                  <a:prstClr val="black"/>
                </a:solidFill>
                <a:latin typeface="Carlito"/>
                <a:cs typeface="Carlito"/>
              </a:rPr>
              <a:t>If</a:t>
            </a:r>
            <a:r>
              <a:rPr sz="2200" spc="235">
                <a:solidFill>
                  <a:prstClr val="black"/>
                </a:solidFill>
                <a:latin typeface="Carlito"/>
                <a:cs typeface="Carlito"/>
              </a:rPr>
              <a:t> </a:t>
            </a:r>
            <a:r>
              <a:rPr sz="2200" spc="-10">
                <a:solidFill>
                  <a:prstClr val="black"/>
                </a:solidFill>
                <a:latin typeface="Carlito"/>
                <a:cs typeface="Carlito"/>
              </a:rPr>
              <a:t>more</a:t>
            </a:r>
            <a:r>
              <a:rPr sz="2200" spc="235">
                <a:solidFill>
                  <a:prstClr val="black"/>
                </a:solidFill>
                <a:latin typeface="Carlito"/>
                <a:cs typeface="Carlito"/>
              </a:rPr>
              <a:t> </a:t>
            </a:r>
            <a:r>
              <a:rPr sz="2200" spc="-5">
                <a:solidFill>
                  <a:prstClr val="black"/>
                </a:solidFill>
                <a:latin typeface="Carlito"/>
                <a:cs typeface="Carlito"/>
              </a:rPr>
              <a:t>than</a:t>
            </a:r>
            <a:r>
              <a:rPr sz="2200" spc="235">
                <a:solidFill>
                  <a:prstClr val="black"/>
                </a:solidFill>
                <a:latin typeface="Carlito"/>
                <a:cs typeface="Carlito"/>
              </a:rPr>
              <a:t> </a:t>
            </a:r>
            <a:r>
              <a:rPr sz="2200" spc="-5">
                <a:solidFill>
                  <a:prstClr val="black"/>
                </a:solidFill>
                <a:latin typeface="Carlito"/>
                <a:cs typeface="Carlito"/>
              </a:rPr>
              <a:t>one</a:t>
            </a:r>
            <a:r>
              <a:rPr sz="2200" spc="235">
                <a:solidFill>
                  <a:prstClr val="black"/>
                </a:solidFill>
                <a:latin typeface="Carlito"/>
                <a:cs typeface="Carlito"/>
              </a:rPr>
              <a:t> </a:t>
            </a:r>
            <a:r>
              <a:rPr sz="2200" spc="-15">
                <a:solidFill>
                  <a:prstClr val="black"/>
                </a:solidFill>
                <a:latin typeface="Carlito"/>
                <a:cs typeface="Carlito"/>
              </a:rPr>
              <a:t>exception</a:t>
            </a:r>
            <a:r>
              <a:rPr sz="2200" spc="225">
                <a:solidFill>
                  <a:prstClr val="black"/>
                </a:solidFill>
                <a:latin typeface="Carlito"/>
                <a:cs typeface="Carlito"/>
              </a:rPr>
              <a:t> </a:t>
            </a:r>
            <a:r>
              <a:rPr sz="2200" spc="-15">
                <a:solidFill>
                  <a:prstClr val="black"/>
                </a:solidFill>
                <a:latin typeface="Carlito"/>
                <a:cs typeface="Carlito"/>
              </a:rPr>
              <a:t>can</a:t>
            </a:r>
            <a:r>
              <a:rPr sz="2200" spc="240">
                <a:solidFill>
                  <a:prstClr val="black"/>
                </a:solidFill>
                <a:latin typeface="Carlito"/>
                <a:cs typeface="Carlito"/>
              </a:rPr>
              <a:t> </a:t>
            </a:r>
            <a:r>
              <a:rPr sz="2200" spc="-40">
                <a:solidFill>
                  <a:prstClr val="black"/>
                </a:solidFill>
                <a:latin typeface="Carlito"/>
                <a:cs typeface="Carlito"/>
              </a:rPr>
              <a:t>occur,</a:t>
            </a:r>
            <a:r>
              <a:rPr sz="2200" spc="240">
                <a:solidFill>
                  <a:prstClr val="black"/>
                </a:solidFill>
                <a:latin typeface="Carlito"/>
                <a:cs typeface="Carlito"/>
              </a:rPr>
              <a:t> </a:t>
            </a:r>
            <a:r>
              <a:rPr sz="2200" spc="-5">
                <a:solidFill>
                  <a:prstClr val="black"/>
                </a:solidFill>
                <a:latin typeface="Carlito"/>
                <a:cs typeface="Carlito"/>
              </a:rPr>
              <a:t>then</a:t>
            </a:r>
            <a:r>
              <a:rPr sz="2200" spc="229">
                <a:solidFill>
                  <a:prstClr val="black"/>
                </a:solidFill>
                <a:latin typeface="Carlito"/>
                <a:cs typeface="Carlito"/>
              </a:rPr>
              <a:t> </a:t>
            </a:r>
            <a:r>
              <a:rPr sz="2200" spc="-10">
                <a:solidFill>
                  <a:prstClr val="black"/>
                </a:solidFill>
                <a:latin typeface="Carlito"/>
                <a:cs typeface="Carlito"/>
              </a:rPr>
              <a:t>we</a:t>
            </a:r>
            <a:r>
              <a:rPr sz="2200" spc="235">
                <a:solidFill>
                  <a:prstClr val="black"/>
                </a:solidFill>
                <a:latin typeface="Carlito"/>
                <a:cs typeface="Carlito"/>
              </a:rPr>
              <a:t> </a:t>
            </a:r>
            <a:r>
              <a:rPr sz="2200" spc="-5">
                <a:solidFill>
                  <a:prstClr val="black"/>
                </a:solidFill>
                <a:latin typeface="Carlito"/>
                <a:cs typeface="Carlito"/>
              </a:rPr>
              <a:t>use</a:t>
            </a:r>
            <a:r>
              <a:rPr sz="2200" spc="250">
                <a:solidFill>
                  <a:prstClr val="black"/>
                </a:solidFill>
                <a:latin typeface="Carlito"/>
                <a:cs typeface="Carlito"/>
              </a:rPr>
              <a:t> </a:t>
            </a:r>
            <a:r>
              <a:rPr sz="2200" spc="-5">
                <a:solidFill>
                  <a:prstClr val="black"/>
                </a:solidFill>
                <a:latin typeface="Carlito"/>
                <a:cs typeface="Carlito"/>
              </a:rPr>
              <a:t>multiple</a:t>
            </a:r>
            <a:r>
              <a:rPr sz="2200" spc="229">
                <a:solidFill>
                  <a:prstClr val="black"/>
                </a:solidFill>
                <a:latin typeface="Carlito"/>
                <a:cs typeface="Carlito"/>
              </a:rPr>
              <a:t> </a:t>
            </a:r>
            <a:r>
              <a:rPr sz="2200" spc="-20">
                <a:solidFill>
                  <a:prstClr val="black"/>
                </a:solidFill>
                <a:latin typeface="Carlito"/>
                <a:cs typeface="Carlito"/>
              </a:rPr>
              <a:t>catch</a:t>
            </a:r>
            <a:endParaRPr sz="2200">
              <a:solidFill>
                <a:prstClr val="black"/>
              </a:solidFill>
              <a:latin typeface="Carlito"/>
              <a:cs typeface="Carlito"/>
            </a:endParaRPr>
          </a:p>
          <a:p>
            <a:pPr marL="355600">
              <a:spcBef>
                <a:spcPts val="1320"/>
              </a:spcBef>
            </a:pPr>
            <a:r>
              <a:rPr sz="2200" spc="-10">
                <a:solidFill>
                  <a:prstClr val="black"/>
                </a:solidFill>
                <a:latin typeface="Carlito"/>
                <a:cs typeface="Carlito"/>
              </a:rPr>
              <a:t>blocks</a:t>
            </a:r>
            <a:endParaRPr sz="2200">
              <a:solidFill>
                <a:prstClr val="black"/>
              </a:solidFill>
              <a:latin typeface="Carlito"/>
              <a:cs typeface="Carlito"/>
            </a:endParaRPr>
          </a:p>
          <a:p>
            <a:pPr marL="355600" marR="5080" indent="-343535" algn="just">
              <a:lnSpc>
                <a:spcPct val="150000"/>
              </a:lnSpc>
              <a:spcBef>
                <a:spcPts val="530"/>
              </a:spcBef>
              <a:buFont typeface="Wingdings"/>
              <a:buChar char=""/>
              <a:tabLst>
                <a:tab pos="356235"/>
              </a:tabLst>
            </a:pPr>
            <a:r>
              <a:rPr sz="2200" spc="-5">
                <a:solidFill>
                  <a:prstClr val="black"/>
                </a:solidFill>
                <a:latin typeface="Carlito"/>
                <a:cs typeface="Carlito"/>
              </a:rPr>
              <a:t>When an </a:t>
            </a:r>
            <a:r>
              <a:rPr sz="2200" spc="-15">
                <a:solidFill>
                  <a:prstClr val="black"/>
                </a:solidFill>
                <a:latin typeface="Carlito"/>
                <a:cs typeface="Carlito"/>
              </a:rPr>
              <a:t>exception </a:t>
            </a:r>
            <a:r>
              <a:rPr sz="2200" spc="-5">
                <a:solidFill>
                  <a:prstClr val="black"/>
                </a:solidFill>
                <a:latin typeface="Carlito"/>
                <a:cs typeface="Carlito"/>
              </a:rPr>
              <a:t>is </a:t>
            </a:r>
            <a:r>
              <a:rPr sz="2200" spc="-10">
                <a:solidFill>
                  <a:prstClr val="black"/>
                </a:solidFill>
                <a:latin typeface="Carlito"/>
                <a:cs typeface="Carlito"/>
              </a:rPr>
              <a:t>thrown, </a:t>
            </a:r>
            <a:r>
              <a:rPr sz="2200" spc="-5">
                <a:solidFill>
                  <a:prstClr val="black"/>
                </a:solidFill>
                <a:latin typeface="Carlito"/>
                <a:cs typeface="Carlito"/>
              </a:rPr>
              <a:t>each </a:t>
            </a:r>
            <a:r>
              <a:rPr sz="2200" b="1" spc="-15">
                <a:solidFill>
                  <a:prstClr val="black"/>
                </a:solidFill>
                <a:latin typeface="Carlito"/>
                <a:cs typeface="Carlito"/>
              </a:rPr>
              <a:t>catch </a:t>
            </a:r>
            <a:r>
              <a:rPr sz="2200" spc="-15">
                <a:solidFill>
                  <a:prstClr val="black"/>
                </a:solidFill>
                <a:latin typeface="Carlito"/>
                <a:cs typeface="Carlito"/>
              </a:rPr>
              <a:t>statement </a:t>
            </a:r>
            <a:r>
              <a:rPr sz="2200" spc="-5">
                <a:solidFill>
                  <a:prstClr val="black"/>
                </a:solidFill>
                <a:latin typeface="Carlito"/>
                <a:cs typeface="Carlito"/>
              </a:rPr>
              <a:t>is inspected in  </a:t>
            </a:r>
            <a:r>
              <a:rPr sz="2200" spc="-40">
                <a:solidFill>
                  <a:prstClr val="black"/>
                </a:solidFill>
                <a:latin typeface="Carlito"/>
                <a:cs typeface="Carlito"/>
              </a:rPr>
              <a:t>order, </a:t>
            </a:r>
            <a:r>
              <a:rPr sz="2200" spc="-5">
                <a:solidFill>
                  <a:prstClr val="black"/>
                </a:solidFill>
                <a:latin typeface="Carlito"/>
                <a:cs typeface="Carlito"/>
              </a:rPr>
              <a:t>and </a:t>
            </a:r>
            <a:r>
              <a:rPr sz="2200" spc="-10">
                <a:solidFill>
                  <a:prstClr val="black"/>
                </a:solidFill>
                <a:latin typeface="Carlito"/>
                <a:cs typeface="Carlito"/>
              </a:rPr>
              <a:t>the </a:t>
            </a:r>
            <a:r>
              <a:rPr sz="2200" spc="-15">
                <a:solidFill>
                  <a:prstClr val="black"/>
                </a:solidFill>
                <a:latin typeface="Carlito"/>
                <a:cs typeface="Carlito"/>
              </a:rPr>
              <a:t>first </a:t>
            </a:r>
            <a:r>
              <a:rPr sz="2200" spc="-5">
                <a:solidFill>
                  <a:prstClr val="black"/>
                </a:solidFill>
                <a:latin typeface="Carlito"/>
                <a:cs typeface="Carlito"/>
              </a:rPr>
              <a:t>one whose type </a:t>
            </a:r>
            <a:r>
              <a:rPr sz="2200" spc="-10">
                <a:solidFill>
                  <a:prstClr val="black"/>
                </a:solidFill>
                <a:latin typeface="Carlito"/>
                <a:cs typeface="Carlito"/>
              </a:rPr>
              <a:t>matches that </a:t>
            </a:r>
            <a:r>
              <a:rPr sz="2200">
                <a:solidFill>
                  <a:prstClr val="black"/>
                </a:solidFill>
                <a:latin typeface="Carlito"/>
                <a:cs typeface="Carlito"/>
              </a:rPr>
              <a:t>of </a:t>
            </a:r>
            <a:r>
              <a:rPr sz="2200" spc="-5">
                <a:solidFill>
                  <a:prstClr val="black"/>
                </a:solidFill>
                <a:latin typeface="Carlito"/>
                <a:cs typeface="Carlito"/>
              </a:rPr>
              <a:t>the </a:t>
            </a:r>
            <a:r>
              <a:rPr sz="2200" spc="-15">
                <a:solidFill>
                  <a:prstClr val="black"/>
                </a:solidFill>
                <a:latin typeface="Carlito"/>
                <a:cs typeface="Carlito"/>
              </a:rPr>
              <a:t>exception </a:t>
            </a:r>
            <a:r>
              <a:rPr sz="2200" spc="-5">
                <a:solidFill>
                  <a:prstClr val="black"/>
                </a:solidFill>
                <a:latin typeface="Carlito"/>
                <a:cs typeface="Carlito"/>
              </a:rPr>
              <a:t>is  </a:t>
            </a:r>
            <a:r>
              <a:rPr sz="2200" spc="-25">
                <a:solidFill>
                  <a:prstClr val="black"/>
                </a:solidFill>
                <a:latin typeface="Carlito"/>
                <a:cs typeface="Carlito"/>
              </a:rPr>
              <a:t>executed</a:t>
            </a:r>
            <a:endParaRPr sz="2200">
              <a:solidFill>
                <a:prstClr val="black"/>
              </a:solidFill>
              <a:latin typeface="Carlito"/>
              <a:cs typeface="Carlito"/>
            </a:endParaRPr>
          </a:p>
          <a:p>
            <a:pPr marL="355600" indent="-343535" algn="just">
              <a:spcBef>
                <a:spcPts val="1850"/>
              </a:spcBef>
              <a:buFont typeface="Wingdings"/>
              <a:buChar char=""/>
              <a:tabLst>
                <a:tab pos="356235"/>
              </a:tabLst>
            </a:pPr>
            <a:r>
              <a:rPr sz="2200" spc="-10">
                <a:solidFill>
                  <a:prstClr val="black"/>
                </a:solidFill>
                <a:latin typeface="Carlito"/>
                <a:cs typeface="Carlito"/>
              </a:rPr>
              <a:t>After </a:t>
            </a:r>
            <a:r>
              <a:rPr sz="2200" spc="-5">
                <a:solidFill>
                  <a:prstClr val="black"/>
                </a:solidFill>
                <a:latin typeface="Carlito"/>
                <a:cs typeface="Carlito"/>
              </a:rPr>
              <a:t>one </a:t>
            </a:r>
            <a:r>
              <a:rPr sz="2200" b="1" spc="-20">
                <a:solidFill>
                  <a:prstClr val="black"/>
                </a:solidFill>
                <a:latin typeface="Carlito"/>
                <a:cs typeface="Carlito"/>
              </a:rPr>
              <a:t>catch </a:t>
            </a:r>
            <a:r>
              <a:rPr sz="2200" spc="-20">
                <a:solidFill>
                  <a:prstClr val="black"/>
                </a:solidFill>
                <a:latin typeface="Carlito"/>
                <a:cs typeface="Carlito"/>
              </a:rPr>
              <a:t>statement executes, </a:t>
            </a:r>
            <a:r>
              <a:rPr sz="2200" spc="-5">
                <a:solidFill>
                  <a:prstClr val="black"/>
                </a:solidFill>
                <a:latin typeface="Carlito"/>
                <a:cs typeface="Carlito"/>
              </a:rPr>
              <a:t>the </a:t>
            </a:r>
            <a:r>
              <a:rPr sz="2200" spc="-10">
                <a:solidFill>
                  <a:prstClr val="black"/>
                </a:solidFill>
                <a:latin typeface="Carlito"/>
                <a:cs typeface="Carlito"/>
              </a:rPr>
              <a:t>others are</a:t>
            </a:r>
            <a:r>
              <a:rPr sz="2200" spc="210">
                <a:solidFill>
                  <a:prstClr val="black"/>
                </a:solidFill>
                <a:latin typeface="Carlito"/>
                <a:cs typeface="Carlito"/>
              </a:rPr>
              <a:t> </a:t>
            </a:r>
            <a:r>
              <a:rPr sz="2200" spc="-5">
                <a:solidFill>
                  <a:prstClr val="black"/>
                </a:solidFill>
                <a:latin typeface="Carlito"/>
                <a:cs typeface="Carlito"/>
              </a:rPr>
              <a:t>bypassed</a:t>
            </a:r>
            <a:endParaRPr lang="en-US" sz="2200" spc="-5">
              <a:solidFill>
                <a:prstClr val="black"/>
              </a:solidFill>
              <a:latin typeface="Carlito"/>
              <a:cs typeface="Carlito"/>
            </a:endParaRPr>
          </a:p>
          <a:p>
            <a:pPr marL="355600" indent="-343535" algn="just">
              <a:spcBef>
                <a:spcPts val="1850"/>
              </a:spcBef>
              <a:buFont typeface="Wingdings"/>
              <a:buChar char=""/>
              <a:tabLst>
                <a:tab pos="356235"/>
              </a:tabLst>
            </a:pPr>
            <a:r>
              <a:rPr lang="en-US" sz="2400">
                <a:solidFill>
                  <a:prstClr val="black"/>
                </a:solidFill>
              </a:rPr>
              <a:t>All catch blocks must be ordered from most specific to most general, i.e. catch for ArithmeticException must come before catch for Exception.</a:t>
            </a:r>
          </a:p>
          <a:p>
            <a:pPr marL="355600" indent="-343535" algn="just">
              <a:spcBef>
                <a:spcPts val="1850"/>
              </a:spcBef>
              <a:buFont typeface="Wingdings"/>
              <a:buChar char=""/>
              <a:tabLst>
                <a:tab pos="356235"/>
              </a:tabLst>
            </a:pPr>
            <a:endParaRPr lang="en-US" sz="2200" spc="-5">
              <a:solidFill>
                <a:prstClr val="black"/>
              </a:solidFill>
              <a:latin typeface="Carlito"/>
              <a:cs typeface="Carlito"/>
            </a:endParaRPr>
          </a:p>
          <a:p>
            <a:pPr marL="355600" indent="-343535" algn="just">
              <a:spcBef>
                <a:spcPts val="1850"/>
              </a:spcBef>
              <a:buFont typeface="Wingdings"/>
              <a:buChar char=""/>
              <a:tabLst>
                <a:tab pos="356235"/>
              </a:tabLst>
            </a:pPr>
            <a:endParaRPr sz="2200">
              <a:solidFill>
                <a:prstClr val="black"/>
              </a:solidFill>
              <a:latin typeface="Carlito"/>
              <a:cs typeface="Carlito"/>
            </a:endParaRPr>
          </a:p>
        </p:txBody>
      </p:sp>
    </p:spTree>
    <p:extLst>
      <p:ext uri="{BB962C8B-B14F-4D97-AF65-F5344CB8AC3E}">
        <p14:creationId xmlns:p14="http://schemas.microsoft.com/office/powerpoint/2010/main" val="849745968"/>
      </p:ext>
    </p:extLst>
  </p:cSld>
  <p:clrMapOvr>
    <a:masterClrMapping/>
  </p:clrMapOvr>
  <p:transition/>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347502"/>
            <a:ext cx="808012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0">
                <a:latin typeface="Carlito"/>
                <a:cs typeface="Carlito"/>
              </a:rPr>
              <a:t>Multiple </a:t>
            </a:r>
            <a:r>
              <a:rPr sz="2800" b="1" spc="-20">
                <a:latin typeface="Carlito"/>
                <a:cs typeface="Carlito"/>
              </a:rPr>
              <a:t>Catch </a:t>
            </a:r>
            <a:r>
              <a:rPr sz="2800" b="1" spc="-15">
                <a:latin typeface="Carlito"/>
                <a:cs typeface="Carlito"/>
              </a:rPr>
              <a:t>Exceptions</a:t>
            </a:r>
            <a:r>
              <a:rPr sz="2800" b="1" spc="105">
                <a:latin typeface="Carlito"/>
                <a:cs typeface="Carlito"/>
              </a:rPr>
              <a:t> </a:t>
            </a:r>
            <a:r>
              <a:rPr sz="2800" b="1" spc="-25">
                <a:latin typeface="Carlito"/>
                <a:cs typeface="Carlito"/>
              </a:rPr>
              <a:t>–Syntax</a:t>
            </a:r>
            <a:endParaRPr sz="2800" b="1">
              <a:latin typeface="Carlito"/>
              <a:cs typeface="Carlito"/>
            </a:endParaRPr>
          </a:p>
        </p:txBody>
      </p:sp>
      <p:sp>
        <p:nvSpPr>
          <p:cNvPr id="3" name="object 3"/>
          <p:cNvSpPr txBox="1"/>
          <p:nvPr/>
        </p:nvSpPr>
        <p:spPr>
          <a:xfrm>
            <a:off x="1892300" y="775868"/>
            <a:ext cx="4805680" cy="4875694"/>
          </a:xfrm>
          <a:prstGeom prst="rect">
            <a:avLst/>
          </a:prstGeom>
        </p:spPr>
        <p:txBody>
          <a:bodyPr vert="horz" wrap="square" lIns="0" tIns="508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0"/>
              </a:spcBef>
            </a:pPr>
            <a:r>
              <a:rPr sz="2200">
                <a:solidFill>
                  <a:prstClr val="black"/>
                </a:solidFill>
                <a:latin typeface="Carlito"/>
                <a:cs typeface="Carlito"/>
              </a:rPr>
              <a:t>try</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Code </a:t>
            </a:r>
            <a:r>
              <a:rPr sz="2200" spc="-10">
                <a:solidFill>
                  <a:prstClr val="black"/>
                </a:solidFill>
                <a:latin typeface="Carlito"/>
                <a:cs typeface="Carlito"/>
              </a:rPr>
              <a:t>which might </a:t>
            </a:r>
            <a:r>
              <a:rPr sz="2200" spc="-15">
                <a:solidFill>
                  <a:prstClr val="black"/>
                </a:solidFill>
                <a:latin typeface="Carlito"/>
                <a:cs typeface="Carlito"/>
              </a:rPr>
              <a:t>throw </a:t>
            </a:r>
            <a:r>
              <a:rPr sz="2200">
                <a:solidFill>
                  <a:prstClr val="black"/>
                </a:solidFill>
                <a:latin typeface="Carlito"/>
                <a:cs typeface="Carlito"/>
              </a:rPr>
              <a:t>an</a:t>
            </a:r>
            <a:r>
              <a:rPr sz="2200" spc="3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object1)</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7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5"/>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object2)</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4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538582444"/>
      </p:ext>
    </p:extLst>
  </p:cSld>
  <p:clrMapOvr>
    <a:masterClrMapping/>
  </p:clrMapOvr>
  <p:transition/>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81000" y="0"/>
            <a:ext cx="808012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0">
                <a:latin typeface="Carlito"/>
                <a:cs typeface="Carlito"/>
              </a:rPr>
              <a:t>Multiple </a:t>
            </a:r>
            <a:r>
              <a:rPr sz="2800" b="1" spc="-20">
                <a:latin typeface="Carlito"/>
                <a:cs typeface="Carlito"/>
              </a:rPr>
              <a:t>Catch </a:t>
            </a:r>
            <a:r>
              <a:rPr sz="2800" b="1" spc="-15" smtClean="0">
                <a:latin typeface="Carlito"/>
                <a:cs typeface="Carlito"/>
              </a:rPr>
              <a:t>Exceptions</a:t>
            </a:r>
            <a:endParaRPr sz="2800" b="1">
              <a:latin typeface="Carlito"/>
              <a:cs typeface="Carlito"/>
            </a:endParaRPr>
          </a:p>
        </p:txBody>
      </p:sp>
      <p:sp>
        <p:nvSpPr>
          <p:cNvPr id="4" name="Rectangle 3"/>
          <p:cNvSpPr/>
          <p:nvPr/>
        </p:nvSpPr>
        <p:spPr>
          <a:xfrm>
            <a:off x="381000" y="533400"/>
            <a:ext cx="10896600" cy="646330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MultipleCatchBlock1 {  </a:t>
            </a:r>
          </a:p>
          <a:p>
            <a:pPr/>
            <a:r>
              <a:rPr lang="en-US">
                <a:solidFill>
                  <a:prstClr val="black"/>
                </a:solidFill>
              </a:rPr>
              <a:t>  </a:t>
            </a:r>
          </a:p>
          <a:p>
            <a:pPr/>
            <a:r>
              <a:rPr lang="en-US">
                <a:solidFill>
                  <a:prstClr val="black"/>
                </a:solidFill>
              </a:rPr>
              <a:t>    public static void main(String[] args) {  </a:t>
            </a:r>
          </a:p>
          <a:p>
            <a:pPr/>
            <a:r>
              <a:rPr lang="en-US">
                <a:solidFill>
                  <a:prstClr val="black"/>
                </a:solidFill>
              </a:rPr>
              <a:t>          </a:t>
            </a:r>
          </a:p>
          <a:p>
            <a:pPr/>
            <a:r>
              <a:rPr lang="en-US">
                <a:solidFill>
                  <a:prstClr val="black"/>
                </a:solidFill>
              </a:rPr>
              <a:t>           try{    </a:t>
            </a:r>
          </a:p>
          <a:p>
            <a:pPr/>
            <a:r>
              <a:rPr lang="en-US">
                <a:solidFill>
                  <a:prstClr val="black"/>
                </a:solidFill>
              </a:rPr>
              <a:t>                int a[]=new int[5];    </a:t>
            </a:r>
          </a:p>
          <a:p>
            <a:pPr/>
            <a:r>
              <a:rPr lang="en-US">
                <a:solidFill>
                  <a:prstClr val="black"/>
                </a:solidFill>
              </a:rPr>
              <a:t>                a[5]=30/0;    </a:t>
            </a:r>
          </a:p>
          <a:p>
            <a:pPr/>
            <a:r>
              <a:rPr lang="en-US">
                <a:solidFill>
                  <a:prstClr val="black"/>
                </a:solidFill>
              </a:rPr>
              <a:t>               }    </a:t>
            </a:r>
          </a:p>
          <a:p>
            <a:pPr/>
            <a:r>
              <a:rPr lang="en-US">
                <a:solidFill>
                  <a:prstClr val="black"/>
                </a:solidFill>
              </a:rPr>
              <a:t>               catch(ArithmeticException e)  </a:t>
            </a:r>
          </a:p>
          <a:p>
            <a:pPr/>
            <a:r>
              <a:rPr lang="en-US">
                <a:solidFill>
                  <a:prstClr val="black"/>
                </a:solidFill>
              </a:rPr>
              <a:t>                  {  </a:t>
            </a:r>
          </a:p>
          <a:p>
            <a:pPr/>
            <a:r>
              <a:rPr lang="en-US">
                <a:solidFill>
                  <a:prstClr val="black"/>
                </a:solidFill>
              </a:rPr>
              <a:t>                   System.out.println("Arithmetic Exception occurs");  </a:t>
            </a:r>
          </a:p>
          <a:p>
            <a:pPr/>
            <a:r>
              <a:rPr lang="en-US">
                <a:solidFill>
                  <a:prstClr val="black"/>
                </a:solidFill>
              </a:rPr>
              <a:t>                  }    </a:t>
            </a:r>
          </a:p>
          <a:p>
            <a:pPr/>
            <a:r>
              <a:rPr lang="en-US">
                <a:solidFill>
                  <a:prstClr val="black"/>
                </a:solidFill>
              </a:rPr>
              <a:t>               catch(ArrayIndexOutOfBoundsException e)  </a:t>
            </a:r>
          </a:p>
          <a:p>
            <a:pPr/>
            <a:r>
              <a:rPr lang="en-US">
                <a:solidFill>
                  <a:prstClr val="black"/>
                </a:solidFill>
              </a:rPr>
              <a:t>                  {  </a:t>
            </a:r>
          </a:p>
          <a:p>
            <a:pPr/>
            <a:r>
              <a:rPr lang="en-US">
                <a:solidFill>
                  <a:prstClr val="black"/>
                </a:solidFill>
              </a:rPr>
              <a:t>                   System.out.println("ArrayIndexOutOfBounds Exception occurs");  </a:t>
            </a:r>
          </a:p>
          <a:p>
            <a:pPr/>
            <a:r>
              <a:rPr lang="en-US">
                <a:solidFill>
                  <a:prstClr val="black"/>
                </a:solidFill>
              </a:rPr>
              <a:t>                  }    </a:t>
            </a:r>
          </a:p>
          <a:p>
            <a:pPr/>
            <a:r>
              <a:rPr lang="en-US">
                <a:solidFill>
                  <a:prstClr val="black"/>
                </a:solidFill>
              </a:rPr>
              <a:t>               catch(Exception e)  </a:t>
            </a:r>
          </a:p>
          <a:p>
            <a:pPr/>
            <a:r>
              <a:rPr lang="en-US">
                <a:solidFill>
                  <a:prstClr val="black"/>
                </a:solidFill>
              </a:rPr>
              <a:t>                  {  </a:t>
            </a:r>
          </a:p>
          <a:p>
            <a:pPr/>
            <a:r>
              <a:rPr lang="en-US">
                <a:solidFill>
                  <a:prstClr val="black"/>
                </a:solidFill>
              </a:rPr>
              <a:t>                   System.out.println("Parent Exception occurs");  </a:t>
            </a:r>
          </a:p>
          <a:p>
            <a:pPr/>
            <a:r>
              <a:rPr lang="en-US">
                <a:solidFill>
                  <a:prstClr val="black"/>
                </a:solidFill>
              </a:rPr>
              <a:t>                  }             </a:t>
            </a:r>
          </a:p>
          <a:p>
            <a:pPr/>
            <a:r>
              <a:rPr lang="en-US">
                <a:solidFill>
                  <a:prstClr val="black"/>
                </a:solidFill>
              </a:rPr>
              <a:t>               System.out.println("rest of the code");    </a:t>
            </a:r>
          </a:p>
          <a:p>
            <a:pPr/>
            <a:r>
              <a:rPr lang="en-US">
                <a:solidFill>
                  <a:prstClr val="black"/>
                </a:solidFill>
              </a:rPr>
              <a:t>    }  </a:t>
            </a:r>
          </a:p>
          <a:p>
            <a:pPr/>
            <a:r>
              <a:rPr lang="en-US">
                <a:solidFill>
                  <a:prstClr val="black"/>
                </a:solidFill>
              </a:rPr>
              <a:t>} </a:t>
            </a:r>
          </a:p>
        </p:txBody>
      </p:sp>
      <p:sp>
        <p:nvSpPr>
          <p:cNvPr id="5" name="Rectangle 4"/>
          <p:cNvSpPr/>
          <p:nvPr/>
        </p:nvSpPr>
        <p:spPr>
          <a:xfrm>
            <a:off x="8382000" y="1981200"/>
            <a:ext cx="4191000"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Output:</a:t>
            </a:r>
          </a:p>
          <a:p>
            <a:pPr/>
            <a:r>
              <a:rPr lang="en-US">
                <a:solidFill>
                  <a:prstClr val="black"/>
                </a:solidFill>
              </a:rPr>
              <a:t>Arithmetic Exception occurs</a:t>
            </a:r>
          </a:p>
          <a:p>
            <a:pPr/>
            <a:r>
              <a:rPr lang="en-US">
                <a:solidFill>
                  <a:prstClr val="black"/>
                </a:solidFill>
              </a:rPr>
              <a:t>rest of the code</a:t>
            </a:r>
          </a:p>
        </p:txBody>
      </p:sp>
    </p:spTree>
    <p:extLst>
      <p:ext uri="{BB962C8B-B14F-4D97-AF65-F5344CB8AC3E}">
        <p14:creationId xmlns:p14="http://schemas.microsoft.com/office/powerpoint/2010/main" val="2344648371"/>
      </p:ext>
    </p:extLst>
  </p:cSld>
  <p:clrMapOvr>
    <a:masterClrMapping/>
  </p:clrMapOvr>
  <p:transition/>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228600"/>
            <a:ext cx="3801110" cy="998350"/>
          </a:xfrm>
          <a:prstGeom prst="rect">
            <a:avLst/>
          </a:prstGeom>
        </p:spPr>
        <p:txBody>
          <a:bodyPr vert="horz" wrap="square" lIns="0" tIns="13335" rIns="0" bIns="0" rtlCol="0" anchor="ctr">
            <a:spAutoFit/>
          </a:bodyPr>
          <a:lstStyle>
            <a:defPPr/>
          </a:lstStyle>
          <a:p>
            <a:pPr marL="12700">
              <a:lnSpc>
                <a:spcPct val="100000"/>
              </a:lnSpc>
              <a:spcBef>
                <a:spcPts val="105"/>
              </a:spcBef>
            </a:pPr>
            <a:r>
              <a:rPr sz="3200" spc="-15"/>
              <a:t>Nested </a:t>
            </a:r>
            <a:r>
              <a:rPr sz="3200" spc="5"/>
              <a:t>try</a:t>
            </a:r>
            <a:r>
              <a:rPr sz="3200" spc="-55"/>
              <a:t> </a:t>
            </a:r>
            <a:r>
              <a:rPr sz="3200" spc="-15"/>
              <a:t>Statements</a:t>
            </a:r>
            <a:endParaRPr sz="3200"/>
          </a:p>
        </p:txBody>
      </p:sp>
      <p:sp>
        <p:nvSpPr>
          <p:cNvPr id="3" name="object 3"/>
          <p:cNvSpPr txBox="1">
            <a:spLocks noGrp="1"/>
          </p:cNvSpPr>
          <p:nvPr>
            <p:ph idx="1"/>
          </p:nvPr>
        </p:nvSpPr>
        <p:spPr>
          <a:xfrm>
            <a:off x="533400" y="2677361"/>
            <a:ext cx="10394707" cy="1502334"/>
          </a:xfrm>
          <a:prstGeom prst="rect">
            <a:avLst/>
          </a:prstGeom>
        </p:spPr>
        <p:txBody>
          <a:bodyPr vert="horz" wrap="square" lIns="0" tIns="12065" rIns="0" bIns="0" rtlCol="0" anchor="ctr">
            <a:spAutoFit/>
          </a:bodyPr>
          <a:lstStyle>
            <a:defPPr/>
          </a:lstStyle>
          <a:p>
            <a:pPr marL="419100" indent="-405765">
              <a:lnSpc>
                <a:spcPct val="100000"/>
              </a:lnSpc>
              <a:spcBef>
                <a:spcPts val="95"/>
              </a:spcBef>
              <a:buFont typeface="Wingdings"/>
              <a:buChar char=""/>
              <a:tabLst>
                <a:tab pos="419100"/>
                <a:tab pos="419734"/>
              </a:tabLst>
            </a:pPr>
            <a:r>
              <a:rPr sz="2400" spc="-5"/>
              <a:t>A </a:t>
            </a:r>
            <a:r>
              <a:rPr sz="2400" b="1" spc="-5">
                <a:latin typeface="Carlito"/>
                <a:cs typeface="Carlito"/>
              </a:rPr>
              <a:t>try </a:t>
            </a:r>
            <a:r>
              <a:rPr sz="2400" spc="-20"/>
              <a:t>statement </a:t>
            </a:r>
            <a:r>
              <a:rPr sz="2400" spc="-15"/>
              <a:t>can </a:t>
            </a:r>
            <a:r>
              <a:rPr sz="2400" spc="-5"/>
              <a:t>be inside the block of another</a:t>
            </a:r>
            <a:r>
              <a:rPr sz="2400" spc="114"/>
              <a:t> </a:t>
            </a:r>
            <a:r>
              <a:rPr sz="2400"/>
              <a:t>try</a:t>
            </a:r>
          </a:p>
          <a:p>
            <a:pPr marL="419100" marR="7620" indent="-405765">
              <a:spcBef>
                <a:spcPts val="95"/>
              </a:spcBef>
              <a:buFont typeface="Wingdings"/>
              <a:buChar char=""/>
              <a:tabLst>
                <a:tab pos="419100"/>
                <a:tab pos="419734"/>
              </a:tabLst>
            </a:pPr>
            <a:r>
              <a:rPr lang="en-US" sz="2400" spc="-5"/>
              <a:t>Sometimes a situation may arise where a part of a block may cause one error and the entire block itself may cause another error. In such cases, exception handlers have to be nested.</a:t>
            </a:r>
            <a:endParaRPr sz="2400" spc="-5"/>
          </a:p>
        </p:txBody>
      </p:sp>
    </p:spTree>
    <p:extLst>
      <p:ext uri="{BB962C8B-B14F-4D97-AF65-F5344CB8AC3E}">
        <p14:creationId xmlns:p14="http://schemas.microsoft.com/office/powerpoint/2010/main" val="1793827"/>
      </p:ext>
    </p:extLst>
  </p:cSld>
  <p:clrMapOvr>
    <a:masterClrMapping/>
  </p:clrMapOvr>
  <p:transition/>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2365045" y="874268"/>
            <a:ext cx="6321755" cy="542905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a:solidFill>
                  <a:prstClr val="black"/>
                </a:solidFill>
                <a:latin typeface="Carlito"/>
                <a:cs typeface="Carlito"/>
              </a:rPr>
              <a:t>try</a:t>
            </a:r>
          </a:p>
          <a:p>
            <a:pPr marL="12700"/>
            <a:r>
              <a:rPr sz="2200" spc="-5">
                <a:solidFill>
                  <a:prstClr val="black"/>
                </a:solidFill>
                <a:latin typeface="Carlito"/>
                <a:cs typeface="Carlito"/>
              </a:rPr>
              <a:t>{</a:t>
            </a:r>
            <a:endParaRPr sz="2200">
              <a:solidFill>
                <a:prstClr val="black"/>
              </a:solidFill>
              <a:latin typeface="Carlito"/>
              <a:cs typeface="Carlito"/>
            </a:endParaRPr>
          </a:p>
          <a:p>
            <a:pPr marL="266700"/>
            <a:r>
              <a:rPr sz="2200" spc="-20">
                <a:solidFill>
                  <a:prstClr val="black"/>
                </a:solidFill>
                <a:latin typeface="Carlito"/>
                <a:cs typeface="Carlito"/>
              </a:rPr>
              <a:t>statement</a:t>
            </a:r>
            <a:r>
              <a:rPr sz="2200" spc="10">
                <a:solidFill>
                  <a:prstClr val="black"/>
                </a:solidFill>
                <a:latin typeface="Carlito"/>
                <a:cs typeface="Carlito"/>
              </a:rPr>
              <a:t> </a:t>
            </a:r>
            <a:r>
              <a:rPr sz="2200" spc="-5">
                <a:solidFill>
                  <a:prstClr val="black"/>
                </a:solidFill>
                <a:latin typeface="Carlito"/>
                <a:cs typeface="Carlito"/>
              </a:rPr>
              <a:t>1;</a:t>
            </a:r>
            <a:endParaRPr sz="2200">
              <a:solidFill>
                <a:prstClr val="black"/>
              </a:solidFill>
              <a:latin typeface="Carlito"/>
              <a:cs typeface="Carlito"/>
            </a:endParaRPr>
          </a:p>
          <a:p>
            <a:pPr marL="266700" marR="640715"/>
            <a:r>
              <a:rPr sz="2200" spc="-20">
                <a:solidFill>
                  <a:prstClr val="black"/>
                </a:solidFill>
                <a:latin typeface="Carlito"/>
                <a:cs typeface="Carlito"/>
              </a:rPr>
              <a:t>statement </a:t>
            </a:r>
            <a:r>
              <a:rPr sz="2200" spc="-5">
                <a:solidFill>
                  <a:prstClr val="black"/>
                </a:solidFill>
                <a:latin typeface="Carlito"/>
                <a:cs typeface="Carlito"/>
              </a:rPr>
              <a:t>2; </a:t>
            </a:r>
            <a:endParaRPr lang="en-US" sz="2200" spc="-5">
              <a:solidFill>
                <a:prstClr val="black"/>
              </a:solidFill>
              <a:latin typeface="Carlito"/>
              <a:cs typeface="Carlito"/>
            </a:endParaRPr>
          </a:p>
          <a:p>
            <a:pPr marL="266700" marR="640715"/>
            <a:r>
              <a:rPr sz="2200" spc="-5">
                <a:solidFill>
                  <a:prstClr val="black"/>
                </a:solidFill>
                <a:latin typeface="Carlito"/>
                <a:cs typeface="Carlito"/>
              </a:rPr>
              <a:t> </a:t>
            </a:r>
            <a:r>
              <a:rPr sz="2200">
                <a:solidFill>
                  <a:prstClr val="black"/>
                </a:solidFill>
                <a:latin typeface="Carlito"/>
                <a:cs typeface="Carlito"/>
              </a:rPr>
              <a:t>try</a:t>
            </a:r>
          </a:p>
          <a:p>
            <a:pPr marL="266700"/>
            <a:r>
              <a:rPr sz="2200" spc="-5">
                <a:solidFill>
                  <a:prstClr val="black"/>
                </a:solidFill>
                <a:latin typeface="Carlito"/>
                <a:cs typeface="Carlito"/>
              </a:rPr>
              <a:t>{</a:t>
            </a:r>
            <a:endParaRPr sz="2200">
              <a:solidFill>
                <a:prstClr val="black"/>
              </a:solidFill>
              <a:latin typeface="Carlito"/>
              <a:cs typeface="Carlito"/>
            </a:endParaRPr>
          </a:p>
          <a:p>
            <a:pPr marL="520065">
              <a:spcBef>
                <a:spcPts val="5"/>
              </a:spcBef>
            </a:pPr>
            <a:r>
              <a:rPr sz="2200" spc="-20">
                <a:solidFill>
                  <a:prstClr val="black"/>
                </a:solidFill>
                <a:latin typeface="Carlito"/>
                <a:cs typeface="Carlito"/>
              </a:rPr>
              <a:t>statement </a:t>
            </a:r>
            <a:r>
              <a:rPr sz="2200" spc="-5">
                <a:solidFill>
                  <a:prstClr val="black"/>
                </a:solidFill>
                <a:latin typeface="Carlito"/>
                <a:cs typeface="Carlito"/>
              </a:rPr>
              <a:t>1;</a:t>
            </a:r>
            <a:endParaRPr sz="2200">
              <a:solidFill>
                <a:prstClr val="black"/>
              </a:solidFill>
              <a:latin typeface="Carlito"/>
              <a:cs typeface="Carlito"/>
            </a:endParaRPr>
          </a:p>
          <a:p>
            <a:pPr marL="520065"/>
            <a:r>
              <a:rPr sz="2200" spc="-20">
                <a:solidFill>
                  <a:prstClr val="black"/>
                </a:solidFill>
                <a:latin typeface="Carlito"/>
                <a:cs typeface="Carlito"/>
              </a:rPr>
              <a:t>statement </a:t>
            </a:r>
            <a:r>
              <a:rPr sz="2200" spc="-5">
                <a:solidFill>
                  <a:prstClr val="black"/>
                </a:solidFill>
                <a:latin typeface="Carlito"/>
                <a:cs typeface="Carlito"/>
              </a:rPr>
              <a:t>2;</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266700"/>
            <a:r>
              <a:rPr sz="2200" spc="-15">
                <a:solidFill>
                  <a:prstClr val="black"/>
                </a:solidFill>
                <a:latin typeface="Carlito"/>
                <a:cs typeface="Carlito"/>
              </a:rPr>
              <a:t>catch(Exception</a:t>
            </a:r>
            <a:r>
              <a:rPr sz="2200" spc="-45">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catch(Exception</a:t>
            </a:r>
            <a:r>
              <a:rPr sz="2200" spc="15">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p:txBody>
      </p:sp>
      <p:sp>
        <p:nvSpPr>
          <p:cNvPr id="3" name="object 3"/>
          <p:cNvSpPr txBox="1">
            <a:spLocks noGrp="1"/>
          </p:cNvSpPr>
          <p:nvPr>
            <p:ph type="title"/>
          </p:nvPr>
        </p:nvSpPr>
        <p:spPr>
          <a:xfrm>
            <a:off x="762000" y="184666"/>
            <a:ext cx="4800600" cy="504625"/>
          </a:xfrm>
          <a:prstGeom prst="rect">
            <a:avLst/>
          </a:prstGeom>
        </p:spPr>
        <p:txBody>
          <a:bodyPr vert="horz" wrap="square" lIns="0" tIns="12065" rIns="0" bIns="0" rtlCol="0" anchor="ctr">
            <a:spAutoFit/>
          </a:bodyPr>
          <a:lstStyle>
            <a:defPPr/>
          </a:lstStyle>
          <a:p>
            <a:pPr marL="12700">
              <a:lnSpc>
                <a:spcPct val="100000"/>
              </a:lnSpc>
              <a:spcBef>
                <a:spcPts val="95"/>
              </a:spcBef>
            </a:pPr>
            <a:r>
              <a:rPr sz="3200" b="1" spc="-15"/>
              <a:t>Nested </a:t>
            </a:r>
            <a:r>
              <a:rPr sz="3200" b="1" spc="-50"/>
              <a:t>Try</a:t>
            </a:r>
            <a:r>
              <a:rPr sz="3200" b="1" spc="10"/>
              <a:t> </a:t>
            </a:r>
            <a:r>
              <a:rPr sz="3200" b="1" spc="-5"/>
              <a:t>Block</a:t>
            </a:r>
            <a:endParaRPr sz="3200" b="1"/>
          </a:p>
        </p:txBody>
      </p:sp>
    </p:spTree>
    <p:extLst>
      <p:ext uri="{BB962C8B-B14F-4D97-AF65-F5344CB8AC3E}">
        <p14:creationId xmlns:p14="http://schemas.microsoft.com/office/powerpoint/2010/main" val="25041823"/>
      </p:ext>
    </p:extLst>
  </p:cSld>
  <p:clrMapOvr>
    <a:masterClrMapping/>
  </p:clrMapOvr>
  <p:transition/>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0" name="Rectangle 9"/>
          <p:cNvSpPr/>
          <p:nvPr/>
        </p:nvSpPr>
        <p:spPr>
          <a:xfrm>
            <a:off x="152400" y="381000"/>
            <a:ext cx="6096000" cy="452431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Excep6</a:t>
            </a:r>
          </a:p>
          <a:p>
            <a:pPr/>
            <a:r>
              <a:rPr lang="en-US">
                <a:solidFill>
                  <a:prstClr val="black"/>
                </a:solidFill>
              </a:rPr>
              <a:t>{</a:t>
            </a:r>
          </a:p>
          <a:p>
            <a:pPr/>
            <a:r>
              <a:rPr lang="en-US">
                <a:solidFill>
                  <a:prstClr val="black"/>
                </a:solidFill>
              </a:rPr>
              <a:t>public static void main(String args[])</a:t>
            </a:r>
          </a:p>
          <a:p>
            <a:pPr/>
            <a:r>
              <a:rPr lang="en-US">
                <a:solidFill>
                  <a:prstClr val="black"/>
                </a:solidFill>
              </a:rPr>
              <a:t>{</a:t>
            </a:r>
          </a:p>
          <a:p>
            <a:pPr/>
            <a:r>
              <a:rPr lang="en-US">
                <a:solidFill>
                  <a:prstClr val="black"/>
                </a:solidFill>
              </a:rPr>
              <a:t>try</a:t>
            </a:r>
          </a:p>
          <a:p>
            <a:pPr/>
            <a:r>
              <a:rPr lang="en-US">
                <a:solidFill>
                  <a:prstClr val="black"/>
                </a:solidFill>
              </a:rPr>
              <a:t>	{</a:t>
            </a:r>
          </a:p>
          <a:p>
            <a:pPr/>
            <a:r>
              <a:rPr lang="en-US">
                <a:solidFill>
                  <a:prstClr val="black"/>
                </a:solidFill>
              </a:rPr>
              <a:t>	try</a:t>
            </a:r>
          </a:p>
          <a:p>
            <a:pPr/>
            <a:r>
              <a:rPr lang="en-US">
                <a:solidFill>
                  <a:prstClr val="black"/>
                </a:solidFill>
              </a:rPr>
              <a:t>		{</a:t>
            </a:r>
          </a:p>
          <a:p>
            <a:pPr/>
            <a:r>
              <a:rPr lang="en-US">
                <a:solidFill>
                  <a:prstClr val="black"/>
                </a:solidFill>
              </a:rPr>
              <a:t>		System.out.println("going to divide");</a:t>
            </a:r>
          </a:p>
          <a:p>
            <a:pPr/>
            <a:r>
              <a:rPr lang="en-US">
                <a:solidFill>
                  <a:prstClr val="black"/>
                </a:solidFill>
              </a:rPr>
              <a:t>		int b =39/0;</a:t>
            </a:r>
          </a:p>
          <a:p>
            <a:pPr/>
            <a:r>
              <a:rPr lang="en-US">
                <a:solidFill>
                  <a:prstClr val="black"/>
                </a:solidFill>
              </a:rPr>
              <a:t>		}</a:t>
            </a:r>
          </a:p>
          <a:p>
            <a:pPr/>
            <a:r>
              <a:rPr lang="en-US">
                <a:solidFill>
                  <a:prstClr val="black"/>
                </a:solidFill>
              </a:rPr>
              <a:t>		catch(ArithmeticException e)</a:t>
            </a:r>
          </a:p>
          <a:p>
            <a:pPr/>
            <a:r>
              <a:rPr lang="en-US">
                <a:solidFill>
                  <a:prstClr val="black"/>
                </a:solidFill>
              </a:rPr>
              <a:t>		{</a:t>
            </a:r>
          </a:p>
          <a:p>
            <a:pPr/>
            <a:r>
              <a:rPr lang="en-US">
                <a:solidFill>
                  <a:prstClr val="black"/>
                </a:solidFill>
              </a:rPr>
              <a:t>		System.out.println(e);</a:t>
            </a:r>
          </a:p>
          <a:p>
            <a:pPr/>
            <a:r>
              <a:rPr lang="en-US">
                <a:solidFill>
                  <a:prstClr val="black"/>
                </a:solidFill>
              </a:rPr>
              <a:t>		}</a:t>
            </a:r>
          </a:p>
          <a:p>
            <a:pPr/>
            <a:r>
              <a:rPr lang="en-US">
                <a:solidFill>
                  <a:prstClr val="black"/>
                </a:solidFill>
              </a:rPr>
              <a:t>	</a:t>
            </a:r>
            <a:endParaRPr lang="en-US">
              <a:solidFill>
                <a:prstClr val="black"/>
              </a:solidFill>
            </a:endParaRPr>
          </a:p>
        </p:txBody>
      </p:sp>
      <p:sp>
        <p:nvSpPr>
          <p:cNvPr id="11" name="Rectangle 10"/>
          <p:cNvSpPr/>
          <p:nvPr/>
        </p:nvSpPr>
        <p:spPr>
          <a:xfrm>
            <a:off x="5638800" y="1524000"/>
            <a:ext cx="6172200" cy="50783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try</a:t>
            </a:r>
          </a:p>
          <a:p>
            <a:pPr/>
            <a:r>
              <a:rPr lang="en-US">
                <a:solidFill>
                  <a:prstClr val="black"/>
                </a:solidFill>
              </a:rPr>
              <a:t>		{</a:t>
            </a:r>
          </a:p>
          <a:p>
            <a:pPr/>
            <a:r>
              <a:rPr lang="en-US">
                <a:solidFill>
                  <a:prstClr val="black"/>
                </a:solidFill>
              </a:rPr>
              <a:t>		int a[]=new int[5];</a:t>
            </a:r>
          </a:p>
          <a:p>
            <a:pPr/>
            <a:r>
              <a:rPr lang="en-US">
                <a:solidFill>
                  <a:prstClr val="black"/>
                </a:solidFill>
              </a:rPr>
              <a:t>		a[5]=4;</a:t>
            </a:r>
          </a:p>
          <a:p>
            <a:pPr/>
            <a:r>
              <a:rPr lang="en-US">
                <a:solidFill>
                  <a:prstClr val="black"/>
                </a:solidFill>
              </a:rPr>
              <a:t>		}</a:t>
            </a:r>
          </a:p>
          <a:p>
            <a:pPr/>
            <a:r>
              <a:rPr lang="en-US">
                <a:solidFill>
                  <a:prstClr val="black"/>
                </a:solidFill>
              </a:rPr>
              <a:t>		catch(ArrayIndexOutOfBoundsException e)</a:t>
            </a:r>
          </a:p>
          <a:p>
            <a:pPr/>
            <a:r>
              <a:rPr lang="en-US">
                <a:solidFill>
                  <a:prstClr val="black"/>
                </a:solidFill>
              </a:rPr>
              <a:t>		{</a:t>
            </a:r>
          </a:p>
          <a:p>
            <a:pPr/>
            <a:r>
              <a:rPr lang="en-US">
                <a:solidFill>
                  <a:prstClr val="black"/>
                </a:solidFill>
              </a:rPr>
              <a:t>		System.out.println(e);</a:t>
            </a:r>
          </a:p>
          <a:p>
            <a:pPr/>
            <a:r>
              <a:rPr lang="en-US">
                <a:solidFill>
                  <a:prstClr val="black"/>
                </a:solidFill>
              </a:rPr>
              <a:t>		}</a:t>
            </a:r>
          </a:p>
          <a:p>
            <a:pPr/>
            <a:r>
              <a:rPr lang="en-US">
                <a:solidFill>
                  <a:prstClr val="black"/>
                </a:solidFill>
              </a:rPr>
              <a:t>	System.out.println("other statement");</a:t>
            </a:r>
          </a:p>
          <a:p>
            <a:pPr/>
            <a:r>
              <a:rPr lang="en-US">
                <a:solidFill>
                  <a:prstClr val="black"/>
                </a:solidFill>
              </a:rPr>
              <a:t>	}</a:t>
            </a:r>
          </a:p>
          <a:p>
            <a:pPr/>
            <a:r>
              <a:rPr lang="en-US">
                <a:solidFill>
                  <a:prstClr val="black"/>
                </a:solidFill>
              </a:rPr>
              <a:t>	catch(Exception e)</a:t>
            </a:r>
          </a:p>
          <a:p>
            <a:pPr/>
            <a:r>
              <a:rPr lang="en-US">
                <a:solidFill>
                  <a:prstClr val="black"/>
                </a:solidFill>
              </a:rPr>
              <a:t>	{</a:t>
            </a:r>
          </a:p>
          <a:p>
            <a:pPr/>
            <a:r>
              <a:rPr lang="en-US">
                <a:solidFill>
                  <a:prstClr val="black"/>
                </a:solidFill>
              </a:rPr>
              <a:t>	System.out.println("handeled");</a:t>
            </a:r>
          </a:p>
          <a:p>
            <a:pPr/>
            <a:r>
              <a:rPr lang="en-US">
                <a:solidFill>
                  <a:prstClr val="black"/>
                </a:solidFill>
              </a:rPr>
              <a:t>	}</a:t>
            </a:r>
          </a:p>
          <a:p>
            <a:pPr/>
            <a:r>
              <a:rPr lang="en-US" err="1">
                <a:solidFill>
                  <a:prstClr val="black"/>
                </a:solidFill>
              </a:rPr>
              <a:t>System.out.println("normal flow..");</a:t>
            </a:r>
          </a:p>
          <a:p>
            <a:pPr/>
            <a:r>
              <a:rPr lang="en-US">
                <a:solidFill>
                  <a:prstClr val="black"/>
                </a:solidFill>
              </a:rPr>
              <a:t>}</a:t>
            </a:r>
          </a:p>
          <a:p>
            <a:pPr/>
            <a:r>
              <a:rPr lang="en-US">
                <a:solidFill>
                  <a:prstClr val="black"/>
                </a:solidFill>
              </a:rPr>
              <a:t>}</a:t>
            </a:r>
            <a:endParaRPr lang="en-US">
              <a:solidFill>
                <a:prstClr val="black"/>
              </a:solidFill>
            </a:endParaRPr>
          </a:p>
        </p:txBody>
      </p:sp>
    </p:spTree>
    <p:extLst>
      <p:ext uri="{BB962C8B-B14F-4D97-AF65-F5344CB8AC3E}">
        <p14:creationId xmlns:p14="http://schemas.microsoft.com/office/powerpoint/2010/main" val="705633289"/>
      </p:ext>
    </p:extLst>
  </p:cSld>
  <p:clrMapOvr>
    <a:masterClrMapping/>
  </p:clrMapOvr>
  <p:transition/>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09600" y="268884"/>
            <a:ext cx="9870440" cy="5073184"/>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200" b="1" spc="-5">
                <a:solidFill>
                  <a:prstClr val="black"/>
                </a:solidFill>
                <a:latin typeface="Carlito"/>
                <a:cs typeface="Carlito"/>
              </a:rPr>
              <a:t>Finally </a:t>
            </a:r>
            <a:r>
              <a:rPr sz="2200" b="1" spc="-10">
                <a:solidFill>
                  <a:prstClr val="black"/>
                </a:solidFill>
                <a:latin typeface="Carlito"/>
                <a:cs typeface="Carlito"/>
              </a:rPr>
              <a:t>block</a:t>
            </a:r>
            <a:endParaRPr sz="2200">
              <a:solidFill>
                <a:prstClr val="black"/>
              </a:solidFill>
              <a:latin typeface="Carlito"/>
              <a:cs typeface="Carlito"/>
            </a:endParaRPr>
          </a:p>
          <a:p>
            <a:pPr marL="814069" lvl="1" indent="-344805">
              <a:spcBef>
                <a:spcPts val="1320"/>
              </a:spcBef>
              <a:buFont typeface="Wingdings"/>
              <a:buChar char=""/>
              <a:tabLst>
                <a:tab pos="814705"/>
              </a:tabLst>
            </a:pPr>
            <a:r>
              <a:rPr sz="2200" spc="-5">
                <a:solidFill>
                  <a:prstClr val="black"/>
                </a:solidFill>
                <a:latin typeface="Carlito"/>
                <a:cs typeface="Carlito"/>
              </a:rPr>
              <a:t>is a </a:t>
            </a:r>
            <a:r>
              <a:rPr sz="2200" spc="-10">
                <a:solidFill>
                  <a:prstClr val="black"/>
                </a:solidFill>
                <a:latin typeface="Carlito"/>
                <a:cs typeface="Carlito"/>
              </a:rPr>
              <a:t>block that </a:t>
            </a:r>
            <a:r>
              <a:rPr sz="2200" spc="-5">
                <a:solidFill>
                  <a:prstClr val="black"/>
                </a:solidFill>
                <a:latin typeface="Carlito"/>
                <a:cs typeface="Carlito"/>
              </a:rPr>
              <a:t>is </a:t>
            </a:r>
            <a:r>
              <a:rPr sz="2200" spc="-20">
                <a:solidFill>
                  <a:prstClr val="black"/>
                </a:solidFill>
                <a:latin typeface="Carlito"/>
                <a:cs typeface="Carlito"/>
              </a:rPr>
              <a:t>always</a:t>
            </a:r>
            <a:r>
              <a:rPr sz="2200" spc="15">
                <a:solidFill>
                  <a:prstClr val="black"/>
                </a:solidFill>
                <a:latin typeface="Carlito"/>
                <a:cs typeface="Carlito"/>
              </a:rPr>
              <a:t> </a:t>
            </a:r>
            <a:r>
              <a:rPr sz="2200" spc="-20">
                <a:solidFill>
                  <a:prstClr val="black"/>
                </a:solidFill>
                <a:latin typeface="Carlito"/>
                <a:cs typeface="Carlito"/>
              </a:rPr>
              <a:t>executed.</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00">
                <a:solidFill>
                  <a:prstClr val="black"/>
                </a:solidFill>
                <a:latin typeface="Carlito"/>
                <a:cs typeface="Carlito"/>
              </a:rPr>
              <a:t>To </a:t>
            </a:r>
            <a:r>
              <a:rPr sz="2200" spc="-15">
                <a:solidFill>
                  <a:prstClr val="black"/>
                </a:solidFill>
                <a:latin typeface="Carlito"/>
                <a:cs typeface="Carlito"/>
              </a:rPr>
              <a:t>perform </a:t>
            </a:r>
            <a:r>
              <a:rPr sz="2200" spc="-5">
                <a:solidFill>
                  <a:prstClr val="black"/>
                </a:solidFill>
                <a:latin typeface="Carlito"/>
                <a:cs typeface="Carlito"/>
              </a:rPr>
              <a:t>some </a:t>
            </a:r>
            <a:r>
              <a:rPr sz="2200" spc="-10">
                <a:solidFill>
                  <a:prstClr val="black"/>
                </a:solidFill>
                <a:latin typeface="Carlito"/>
                <a:cs typeface="Carlito"/>
              </a:rPr>
              <a:t>important </a:t>
            </a:r>
            <a:r>
              <a:rPr sz="2200" spc="-15">
                <a:solidFill>
                  <a:prstClr val="black"/>
                </a:solidFill>
                <a:latin typeface="Carlito"/>
                <a:cs typeface="Carlito"/>
              </a:rPr>
              <a:t>tasks </a:t>
            </a:r>
            <a:r>
              <a:rPr sz="2200" spc="-10">
                <a:solidFill>
                  <a:prstClr val="black"/>
                </a:solidFill>
                <a:latin typeface="Carlito"/>
                <a:cs typeface="Carlito"/>
              </a:rPr>
              <a:t>such </a:t>
            </a:r>
            <a:r>
              <a:rPr sz="2200" spc="-5">
                <a:solidFill>
                  <a:prstClr val="black"/>
                </a:solidFill>
                <a:latin typeface="Carlito"/>
                <a:cs typeface="Carlito"/>
              </a:rPr>
              <a:t>as closing </a:t>
            </a:r>
            <a:r>
              <a:rPr sz="2200" spc="-10">
                <a:solidFill>
                  <a:prstClr val="black"/>
                </a:solidFill>
                <a:latin typeface="Carlito"/>
                <a:cs typeface="Carlito"/>
              </a:rPr>
              <a:t>connection, </a:t>
            </a:r>
            <a:r>
              <a:rPr sz="2200" spc="-15">
                <a:solidFill>
                  <a:prstClr val="black"/>
                </a:solidFill>
                <a:latin typeface="Carlito"/>
                <a:cs typeface="Carlito"/>
              </a:rPr>
              <a:t>stream</a:t>
            </a:r>
            <a:r>
              <a:rPr sz="2200" spc="285">
                <a:solidFill>
                  <a:prstClr val="black"/>
                </a:solidFill>
                <a:latin typeface="Carlito"/>
                <a:cs typeface="Carlito"/>
              </a:rPr>
              <a:t> </a:t>
            </a:r>
            <a:r>
              <a:rPr sz="2200" spc="-15">
                <a:solidFill>
                  <a:prstClr val="black"/>
                </a:solidFill>
                <a:latin typeface="Carlito"/>
                <a:cs typeface="Carlito"/>
              </a:rPr>
              <a:t>etc.</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5">
                <a:solidFill>
                  <a:prstClr val="black"/>
                </a:solidFill>
                <a:latin typeface="Carlito"/>
                <a:cs typeface="Carlito"/>
              </a:rPr>
              <a:t>Used </a:t>
            </a:r>
            <a:r>
              <a:rPr sz="2200" spc="-20">
                <a:solidFill>
                  <a:prstClr val="black"/>
                </a:solidFill>
                <a:latin typeface="Carlito"/>
                <a:cs typeface="Carlito"/>
              </a:rPr>
              <a:t>to </a:t>
            </a:r>
            <a:r>
              <a:rPr sz="2200" spc="-10">
                <a:solidFill>
                  <a:prstClr val="black"/>
                </a:solidFill>
                <a:latin typeface="Carlito"/>
                <a:cs typeface="Carlito"/>
              </a:rPr>
              <a:t>put </a:t>
            </a:r>
            <a:r>
              <a:rPr sz="2200" spc="-5">
                <a:solidFill>
                  <a:prstClr val="black"/>
                </a:solidFill>
                <a:latin typeface="Carlito"/>
                <a:cs typeface="Carlito"/>
              </a:rPr>
              <a:t>"cleanup" </a:t>
            </a:r>
            <a:r>
              <a:rPr sz="2200" spc="-15">
                <a:solidFill>
                  <a:prstClr val="black"/>
                </a:solidFill>
                <a:latin typeface="Carlito"/>
                <a:cs typeface="Carlito"/>
              </a:rPr>
              <a:t>code </a:t>
            </a:r>
            <a:r>
              <a:rPr sz="2200" spc="-5">
                <a:solidFill>
                  <a:prstClr val="black"/>
                </a:solidFill>
                <a:latin typeface="Carlito"/>
                <a:cs typeface="Carlito"/>
              </a:rPr>
              <a:t>such as closing a </a:t>
            </a:r>
            <a:r>
              <a:rPr sz="2200" spc="-10">
                <a:solidFill>
                  <a:prstClr val="black"/>
                </a:solidFill>
                <a:latin typeface="Carlito"/>
                <a:cs typeface="Carlito"/>
              </a:rPr>
              <a:t>file, </a:t>
            </a:r>
            <a:r>
              <a:rPr sz="2200" spc="-5">
                <a:solidFill>
                  <a:prstClr val="black"/>
                </a:solidFill>
                <a:latin typeface="Carlito"/>
                <a:cs typeface="Carlito"/>
              </a:rPr>
              <a:t>closing </a:t>
            </a:r>
            <a:r>
              <a:rPr sz="2200" spc="-10">
                <a:solidFill>
                  <a:prstClr val="black"/>
                </a:solidFill>
                <a:latin typeface="Carlito"/>
                <a:cs typeface="Carlito"/>
              </a:rPr>
              <a:t>connection</a:t>
            </a:r>
            <a:r>
              <a:rPr sz="2200" spc="175">
                <a:solidFill>
                  <a:prstClr val="black"/>
                </a:solidFill>
                <a:latin typeface="Carlito"/>
                <a:cs typeface="Carlito"/>
              </a:rPr>
              <a:t> </a:t>
            </a:r>
            <a:r>
              <a:rPr sz="2200" spc="-15">
                <a:solidFill>
                  <a:prstClr val="black"/>
                </a:solidFill>
                <a:latin typeface="Carlito"/>
                <a:cs typeface="Carlito"/>
              </a:rPr>
              <a:t>etc.</a:t>
            </a:r>
            <a:endParaRPr sz="2200">
              <a:solidFill>
                <a:prstClr val="black"/>
              </a:solidFill>
              <a:latin typeface="Carlito"/>
              <a:cs typeface="Carlito"/>
            </a:endParaRPr>
          </a:p>
          <a:p>
            <a:pPr marL="356870" marR="5080" indent="-344805">
              <a:lnSpc>
                <a:spcPct val="150000"/>
              </a:lnSpc>
              <a:buFont typeface="Wingdings"/>
              <a:buChar char=""/>
              <a:tabLst>
                <a:tab pos="357505"/>
              </a:tabLst>
            </a:pPr>
            <a:r>
              <a:rPr sz="2200" spc="-10">
                <a:solidFill>
                  <a:prstClr val="black"/>
                </a:solidFill>
                <a:latin typeface="Carlito"/>
                <a:cs typeface="Carlito"/>
              </a:rPr>
              <a:t>Finally </a:t>
            </a:r>
            <a:r>
              <a:rPr sz="2200" spc="-15">
                <a:solidFill>
                  <a:prstClr val="black"/>
                </a:solidFill>
                <a:latin typeface="Carlito"/>
                <a:cs typeface="Carlito"/>
              </a:rPr>
              <a:t>creates </a:t>
            </a:r>
            <a:r>
              <a:rPr sz="2200" spc="-5">
                <a:solidFill>
                  <a:prstClr val="black"/>
                </a:solidFill>
                <a:latin typeface="Carlito"/>
                <a:cs typeface="Carlito"/>
              </a:rPr>
              <a:t>a </a:t>
            </a:r>
            <a:r>
              <a:rPr sz="2200" spc="-10">
                <a:solidFill>
                  <a:prstClr val="black"/>
                </a:solidFill>
                <a:latin typeface="Carlito"/>
                <a:cs typeface="Carlito"/>
              </a:rPr>
              <a:t>block </a:t>
            </a:r>
            <a:r>
              <a:rPr sz="2200">
                <a:solidFill>
                  <a:prstClr val="black"/>
                </a:solidFill>
                <a:latin typeface="Carlito"/>
                <a:cs typeface="Carlito"/>
              </a:rPr>
              <a:t>of </a:t>
            </a:r>
            <a:r>
              <a:rPr sz="2200" spc="-15">
                <a:solidFill>
                  <a:prstClr val="black"/>
                </a:solidFill>
                <a:latin typeface="Carlito"/>
                <a:cs typeface="Carlito"/>
              </a:rPr>
              <a:t>code </a:t>
            </a:r>
            <a:r>
              <a:rPr sz="2200" spc="-10">
                <a:solidFill>
                  <a:prstClr val="black"/>
                </a:solidFill>
                <a:latin typeface="Carlito"/>
                <a:cs typeface="Carlito"/>
              </a:rPr>
              <a:t>that </a:t>
            </a:r>
            <a:r>
              <a:rPr sz="2200" spc="-5">
                <a:solidFill>
                  <a:prstClr val="black"/>
                </a:solidFill>
                <a:latin typeface="Carlito"/>
                <a:cs typeface="Carlito"/>
              </a:rPr>
              <a:t>will be </a:t>
            </a:r>
            <a:r>
              <a:rPr sz="2200" spc="-20">
                <a:solidFill>
                  <a:prstClr val="black"/>
                </a:solidFill>
                <a:latin typeface="Carlito"/>
                <a:cs typeface="Carlito"/>
              </a:rPr>
              <a:t>executed </a:t>
            </a:r>
            <a:r>
              <a:rPr sz="2200" spc="-15">
                <a:solidFill>
                  <a:prstClr val="black"/>
                </a:solidFill>
                <a:latin typeface="Carlito"/>
                <a:cs typeface="Carlito"/>
              </a:rPr>
              <a:t>after </a:t>
            </a:r>
            <a:r>
              <a:rPr sz="2200" spc="-5">
                <a:solidFill>
                  <a:prstClr val="black"/>
                </a:solidFill>
                <a:latin typeface="Carlito"/>
                <a:cs typeface="Carlito"/>
              </a:rPr>
              <a:t>a </a:t>
            </a:r>
            <a:r>
              <a:rPr sz="2200" spc="-15">
                <a:solidFill>
                  <a:prstClr val="black"/>
                </a:solidFill>
                <a:latin typeface="Carlito"/>
                <a:cs typeface="Carlito"/>
              </a:rPr>
              <a:t>try/catch </a:t>
            </a:r>
            <a:r>
              <a:rPr sz="2200" spc="-5">
                <a:solidFill>
                  <a:prstClr val="black"/>
                </a:solidFill>
                <a:latin typeface="Carlito"/>
                <a:cs typeface="Carlito"/>
              </a:rPr>
              <a:t>block  </a:t>
            </a:r>
            <a:r>
              <a:rPr sz="2200" spc="-10">
                <a:solidFill>
                  <a:prstClr val="black"/>
                </a:solidFill>
                <a:latin typeface="Carlito"/>
                <a:cs typeface="Carlito"/>
              </a:rPr>
              <a:t>has</a:t>
            </a:r>
            <a:r>
              <a:rPr sz="2200" spc="-5">
                <a:solidFill>
                  <a:prstClr val="black"/>
                </a:solidFill>
                <a:latin typeface="Carlito"/>
                <a:cs typeface="Carlito"/>
              </a:rPr>
              <a:t> </a:t>
            </a:r>
            <a:r>
              <a:rPr sz="2200" spc="-15">
                <a:solidFill>
                  <a:prstClr val="black"/>
                </a:solidFill>
                <a:latin typeface="Carlito"/>
                <a:cs typeface="Carlito"/>
              </a:rPr>
              <a:t>completed</a:t>
            </a:r>
            <a:endParaRPr sz="2200">
              <a:solidFill>
                <a:prstClr val="black"/>
              </a:solidFill>
              <a:latin typeface="Carlito"/>
              <a:cs typeface="Carlito"/>
            </a:endParaRPr>
          </a:p>
          <a:p>
            <a:pPr marL="356870" indent="-344805">
              <a:spcBef>
                <a:spcPts val="1325"/>
              </a:spcBef>
              <a:buFont typeface="Wingdings"/>
              <a:buChar char=""/>
              <a:tabLst>
                <a:tab pos="357505"/>
              </a:tabLst>
            </a:pPr>
            <a:r>
              <a:rPr sz="2200" spc="-10">
                <a:solidFill>
                  <a:prstClr val="black"/>
                </a:solidFill>
                <a:latin typeface="Carlito"/>
                <a:cs typeface="Carlito"/>
              </a:rPr>
              <a:t>Finally block </a:t>
            </a:r>
            <a:r>
              <a:rPr sz="2200" spc="-5">
                <a:solidFill>
                  <a:prstClr val="black"/>
                </a:solidFill>
                <a:latin typeface="Carlito"/>
                <a:cs typeface="Carlito"/>
              </a:rPr>
              <a:t>will be </a:t>
            </a:r>
            <a:r>
              <a:rPr sz="2200" spc="-20">
                <a:solidFill>
                  <a:prstClr val="black"/>
                </a:solidFill>
                <a:latin typeface="Carlito"/>
                <a:cs typeface="Carlito"/>
              </a:rPr>
              <a:t>executed </a:t>
            </a:r>
            <a:r>
              <a:rPr sz="2200" spc="-5">
                <a:solidFill>
                  <a:prstClr val="black"/>
                </a:solidFill>
                <a:latin typeface="Carlito"/>
                <a:cs typeface="Carlito"/>
              </a:rPr>
              <a:t>whether or </a:t>
            </a:r>
            <a:r>
              <a:rPr sz="2200" spc="-10">
                <a:solidFill>
                  <a:prstClr val="black"/>
                </a:solidFill>
                <a:latin typeface="Carlito"/>
                <a:cs typeface="Carlito"/>
              </a:rPr>
              <a:t>not </a:t>
            </a:r>
            <a:r>
              <a:rPr sz="2200" spc="-5">
                <a:solidFill>
                  <a:prstClr val="black"/>
                </a:solidFill>
                <a:latin typeface="Carlito"/>
                <a:cs typeface="Carlito"/>
              </a:rPr>
              <a:t>an </a:t>
            </a:r>
            <a:r>
              <a:rPr sz="2200" spc="-15">
                <a:solidFill>
                  <a:prstClr val="black"/>
                </a:solidFill>
                <a:latin typeface="Carlito"/>
                <a:cs typeface="Carlito"/>
              </a:rPr>
              <a:t>exception </a:t>
            </a:r>
            <a:r>
              <a:rPr sz="2200" spc="-5">
                <a:solidFill>
                  <a:prstClr val="black"/>
                </a:solidFill>
                <a:latin typeface="Carlito"/>
                <a:cs typeface="Carlito"/>
              </a:rPr>
              <a:t>is</a:t>
            </a:r>
            <a:r>
              <a:rPr sz="2200" spc="140">
                <a:solidFill>
                  <a:prstClr val="black"/>
                </a:solidFill>
                <a:latin typeface="Carlito"/>
                <a:cs typeface="Carlito"/>
              </a:rPr>
              <a:t> </a:t>
            </a:r>
            <a:r>
              <a:rPr sz="2200" spc="-15">
                <a:solidFill>
                  <a:prstClr val="black"/>
                </a:solidFill>
                <a:latin typeface="Carlito"/>
                <a:cs typeface="Carlito"/>
              </a:rPr>
              <a:t>thrown.</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5">
                <a:solidFill>
                  <a:prstClr val="black"/>
                </a:solidFill>
                <a:latin typeface="Carlito"/>
                <a:cs typeface="Carlito"/>
              </a:rPr>
              <a:t>Each </a:t>
            </a:r>
            <a:r>
              <a:rPr sz="2200">
                <a:solidFill>
                  <a:prstClr val="black"/>
                </a:solidFill>
                <a:latin typeface="Carlito"/>
                <a:cs typeface="Carlito"/>
              </a:rPr>
              <a:t>try </a:t>
            </a:r>
            <a:r>
              <a:rPr sz="2200" spc="-5">
                <a:solidFill>
                  <a:prstClr val="black"/>
                </a:solidFill>
                <a:latin typeface="Carlito"/>
                <a:cs typeface="Carlito"/>
              </a:rPr>
              <a:t>clause </a:t>
            </a:r>
            <a:r>
              <a:rPr sz="2200" spc="-10">
                <a:solidFill>
                  <a:prstClr val="black"/>
                </a:solidFill>
                <a:latin typeface="Carlito"/>
                <a:cs typeface="Carlito"/>
              </a:rPr>
              <a:t>requires </a:t>
            </a:r>
            <a:r>
              <a:rPr sz="2200" spc="-15">
                <a:solidFill>
                  <a:prstClr val="black"/>
                </a:solidFill>
                <a:latin typeface="Carlito"/>
                <a:cs typeface="Carlito"/>
              </a:rPr>
              <a:t>at </a:t>
            </a:r>
            <a:r>
              <a:rPr sz="2200" spc="-5">
                <a:solidFill>
                  <a:prstClr val="black"/>
                </a:solidFill>
                <a:latin typeface="Carlito"/>
                <a:cs typeface="Carlito"/>
              </a:rPr>
              <a:t>least one </a:t>
            </a:r>
            <a:r>
              <a:rPr sz="2200" spc="-20">
                <a:solidFill>
                  <a:prstClr val="black"/>
                </a:solidFill>
                <a:latin typeface="Carlito"/>
                <a:cs typeface="Carlito"/>
              </a:rPr>
              <a:t>catch </a:t>
            </a:r>
            <a:r>
              <a:rPr sz="2200">
                <a:solidFill>
                  <a:prstClr val="black"/>
                </a:solidFill>
                <a:latin typeface="Carlito"/>
                <a:cs typeface="Carlito"/>
              </a:rPr>
              <a:t>or </a:t>
            </a:r>
            <a:r>
              <a:rPr sz="2200" spc="-10">
                <a:solidFill>
                  <a:prstClr val="black"/>
                </a:solidFill>
                <a:latin typeface="Carlito"/>
                <a:cs typeface="Carlito"/>
              </a:rPr>
              <a:t>finally</a:t>
            </a:r>
            <a:r>
              <a:rPr sz="2200" spc="35">
                <a:solidFill>
                  <a:prstClr val="black"/>
                </a:solidFill>
                <a:latin typeface="Carlito"/>
                <a:cs typeface="Carlito"/>
              </a:rPr>
              <a:t> </a:t>
            </a:r>
            <a:r>
              <a:rPr sz="2200" spc="-5">
                <a:solidFill>
                  <a:prstClr val="black"/>
                </a:solidFill>
                <a:latin typeface="Carlito"/>
                <a:cs typeface="Carlito"/>
              </a:rPr>
              <a:t>clause.</a:t>
            </a:r>
            <a:endParaRPr sz="2200">
              <a:solidFill>
                <a:prstClr val="black"/>
              </a:solidFill>
              <a:latin typeface="Carlito"/>
              <a:cs typeface="Carlito"/>
            </a:endParaRPr>
          </a:p>
          <a:p>
            <a:pPr marL="356870" indent="-344805">
              <a:spcBef>
                <a:spcPts val="1320"/>
              </a:spcBef>
              <a:buFont typeface="Wingdings" pitchFamily="2" charset="2"/>
              <a:buChar char="Ø"/>
              <a:tabLst>
                <a:tab pos="357505"/>
              </a:tabLst>
            </a:pPr>
            <a:r>
              <a:rPr sz="2000" b="1" spc="-10">
                <a:solidFill>
                  <a:prstClr val="black"/>
                </a:solidFill>
                <a:latin typeface="Carlito"/>
                <a:cs typeface="Carlito"/>
              </a:rPr>
              <a:t>Note: </a:t>
            </a:r>
            <a:r>
              <a:rPr sz="2000" spc="-20">
                <a:solidFill>
                  <a:prstClr val="black"/>
                </a:solidFill>
                <a:latin typeface="Carlito"/>
                <a:cs typeface="Carlito"/>
              </a:rPr>
              <a:t>Before </a:t>
            </a:r>
            <a:r>
              <a:rPr sz="2000" spc="-10">
                <a:solidFill>
                  <a:prstClr val="black"/>
                </a:solidFill>
                <a:latin typeface="Carlito"/>
                <a:cs typeface="Carlito"/>
              </a:rPr>
              <a:t>terminating </a:t>
            </a:r>
            <a:r>
              <a:rPr sz="2000" spc="-5">
                <a:solidFill>
                  <a:prstClr val="black"/>
                </a:solidFill>
                <a:latin typeface="Carlito"/>
                <a:cs typeface="Carlito"/>
              </a:rPr>
              <a:t>the </a:t>
            </a:r>
            <a:r>
              <a:rPr sz="2000" spc="-15">
                <a:solidFill>
                  <a:prstClr val="black"/>
                </a:solidFill>
                <a:latin typeface="Carlito"/>
                <a:cs typeface="Carlito"/>
              </a:rPr>
              <a:t>program, </a:t>
            </a:r>
            <a:r>
              <a:rPr sz="2000" spc="-5">
                <a:solidFill>
                  <a:prstClr val="black"/>
                </a:solidFill>
                <a:latin typeface="Carlito"/>
                <a:cs typeface="Carlito"/>
              </a:rPr>
              <a:t>JVM </a:t>
            </a:r>
            <a:r>
              <a:rPr sz="2000" spc="-20">
                <a:solidFill>
                  <a:prstClr val="black"/>
                </a:solidFill>
                <a:latin typeface="Carlito"/>
                <a:cs typeface="Carlito"/>
              </a:rPr>
              <a:t>executes </a:t>
            </a:r>
            <a:r>
              <a:rPr sz="2000" spc="-10">
                <a:solidFill>
                  <a:prstClr val="black"/>
                </a:solidFill>
                <a:latin typeface="Carlito"/>
                <a:cs typeface="Carlito"/>
              </a:rPr>
              <a:t>finally block(if</a:t>
            </a:r>
            <a:r>
              <a:rPr sz="2000" spc="215">
                <a:solidFill>
                  <a:prstClr val="black"/>
                </a:solidFill>
                <a:latin typeface="Carlito"/>
                <a:cs typeface="Carlito"/>
              </a:rPr>
              <a:t> </a:t>
            </a:r>
            <a:r>
              <a:rPr sz="2000" spc="-10">
                <a:solidFill>
                  <a:prstClr val="black"/>
                </a:solidFill>
                <a:latin typeface="Carlito"/>
                <a:cs typeface="Carlito"/>
              </a:rPr>
              <a:t>any).</a:t>
            </a:r>
            <a:endParaRPr sz="2000">
              <a:solidFill>
                <a:prstClr val="black"/>
              </a:solidFill>
              <a:latin typeface="Carlito"/>
              <a:cs typeface="Carlito"/>
            </a:endParaRPr>
          </a:p>
          <a:p>
            <a:pPr marL="356870" indent="-344805">
              <a:spcBef>
                <a:spcPts val="1320"/>
              </a:spcBef>
              <a:buFont typeface="Wingdings" pitchFamily="2" charset="2"/>
              <a:buChar char="Ø"/>
              <a:tabLst>
                <a:tab pos="357505"/>
              </a:tabLst>
            </a:pPr>
            <a:r>
              <a:rPr sz="2000" b="1" spc="-10">
                <a:solidFill>
                  <a:prstClr val="black"/>
                </a:solidFill>
                <a:latin typeface="Carlito"/>
                <a:cs typeface="Carlito"/>
              </a:rPr>
              <a:t>Note: </a:t>
            </a:r>
            <a:r>
              <a:rPr sz="2000" spc="-10">
                <a:solidFill>
                  <a:prstClr val="black"/>
                </a:solidFill>
                <a:latin typeface="Carlito"/>
                <a:cs typeface="Carlito"/>
              </a:rPr>
              <a:t>finally must </a:t>
            </a:r>
            <a:r>
              <a:rPr sz="2000" spc="-5">
                <a:solidFill>
                  <a:prstClr val="black"/>
                </a:solidFill>
                <a:latin typeface="Carlito"/>
                <a:cs typeface="Carlito"/>
              </a:rPr>
              <a:t>be </a:t>
            </a:r>
            <a:r>
              <a:rPr sz="2000" spc="-15">
                <a:solidFill>
                  <a:prstClr val="black"/>
                </a:solidFill>
                <a:latin typeface="Carlito"/>
                <a:cs typeface="Carlito"/>
              </a:rPr>
              <a:t>followed </a:t>
            </a:r>
            <a:r>
              <a:rPr sz="2000" spc="-10">
                <a:solidFill>
                  <a:prstClr val="black"/>
                </a:solidFill>
                <a:latin typeface="Carlito"/>
                <a:cs typeface="Carlito"/>
              </a:rPr>
              <a:t>by </a:t>
            </a:r>
            <a:r>
              <a:rPr sz="2000" spc="-5">
                <a:solidFill>
                  <a:prstClr val="black"/>
                </a:solidFill>
                <a:latin typeface="Carlito"/>
                <a:cs typeface="Carlito"/>
              </a:rPr>
              <a:t>try or </a:t>
            </a:r>
            <a:r>
              <a:rPr sz="2000" spc="-20">
                <a:solidFill>
                  <a:prstClr val="black"/>
                </a:solidFill>
                <a:latin typeface="Carlito"/>
                <a:cs typeface="Carlito"/>
              </a:rPr>
              <a:t>catch</a:t>
            </a:r>
            <a:r>
              <a:rPr sz="2000" spc="125">
                <a:solidFill>
                  <a:prstClr val="black"/>
                </a:solidFill>
                <a:latin typeface="Carlito"/>
                <a:cs typeface="Carlito"/>
              </a:rPr>
              <a:t> </a:t>
            </a:r>
            <a:r>
              <a:rPr sz="2000" spc="-10">
                <a:solidFill>
                  <a:prstClr val="black"/>
                </a:solidFill>
                <a:latin typeface="Carlito"/>
                <a:cs typeface="Carlito"/>
              </a:rPr>
              <a:t>block.</a:t>
            </a:r>
            <a:endParaRPr sz="2000">
              <a:solidFill>
                <a:prstClr val="black"/>
              </a:solidFill>
              <a:latin typeface="Carlito"/>
              <a:cs typeface="Carlito"/>
            </a:endParaRPr>
          </a:p>
        </p:txBody>
      </p:sp>
    </p:spTree>
    <p:extLst>
      <p:ext uri="{BB962C8B-B14F-4D97-AF65-F5344CB8AC3E}">
        <p14:creationId xmlns:p14="http://schemas.microsoft.com/office/powerpoint/2010/main" val="570024488"/>
      </p:ext>
    </p:extLst>
  </p:cSld>
  <p:clrMapOvr>
    <a:masterClrMapping/>
  </p:clrMapOvr>
  <p:transition/>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2362200" y="152399"/>
            <a:ext cx="7696200" cy="6549093"/>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Tree>
    <p:extLst>
      <p:ext uri="{BB962C8B-B14F-4D97-AF65-F5344CB8AC3E}">
        <p14:creationId xmlns:p14="http://schemas.microsoft.com/office/powerpoint/2010/main" val="1748248460"/>
      </p:ext>
    </p:extLst>
  </p:cSld>
  <p:clrMapOvr>
    <a:masterClrMapping/>
  </p:clrMapOvr>
  <p:transition/>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828800" y="-1467"/>
            <a:ext cx="8912859" cy="6783267"/>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5">
                <a:solidFill>
                  <a:prstClr val="black"/>
                </a:solidFill>
                <a:latin typeface="Carlito"/>
                <a:cs typeface="Carlito"/>
              </a:rPr>
              <a:t>class</a:t>
            </a:r>
            <a:r>
              <a:rPr sz="2200" spc="-10">
                <a:solidFill>
                  <a:prstClr val="black"/>
                </a:solidFill>
                <a:latin typeface="Carlito"/>
                <a:cs typeface="Carlito"/>
              </a:rPr>
              <a:t> Simple</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10">
                <a:solidFill>
                  <a:prstClr val="black"/>
                </a:solidFill>
                <a:latin typeface="Carlito"/>
                <a:cs typeface="Carlito"/>
              </a:rPr>
              <a:t> </a:t>
            </a:r>
            <a:r>
              <a:rPr sz="2200" spc="-5">
                <a:solidFill>
                  <a:prstClr val="black"/>
                </a:solidFill>
                <a:latin typeface="Carlito"/>
                <a:cs typeface="Carlito"/>
              </a:rPr>
              <a:t>args[])</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469900" lvl="1"/>
            <a:r>
              <a:rPr sz="2200">
                <a:solidFill>
                  <a:prstClr val="black"/>
                </a:solidFill>
                <a:latin typeface="Carlito"/>
                <a:cs typeface="Carlito"/>
              </a:rPr>
              <a:t>try</a:t>
            </a: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marR="3231515" lvl="1"/>
            <a:r>
              <a:rPr sz="2200" spc="-15">
                <a:solidFill>
                  <a:prstClr val="black"/>
                </a:solidFill>
                <a:latin typeface="Carlito"/>
                <a:cs typeface="Carlito"/>
              </a:rPr>
              <a:t>int </a:t>
            </a:r>
            <a:r>
              <a:rPr sz="2200" spc="-10">
                <a:solidFill>
                  <a:prstClr val="black"/>
                </a:solidFill>
                <a:latin typeface="Carlito"/>
                <a:cs typeface="Carlito"/>
              </a:rPr>
              <a:t>data=25/0;</a:t>
            </a:r>
            <a:endParaRPr lang="en-US" sz="2200" spc="-10">
              <a:solidFill>
                <a:prstClr val="black"/>
              </a:solidFill>
              <a:latin typeface="Carlito"/>
              <a:cs typeface="Carlito"/>
            </a:endParaRPr>
          </a:p>
          <a:p>
            <a:pPr marL="469900" marR="3231515" lvl="1"/>
            <a:r>
              <a:rPr sz="2200" spc="-15" err="1">
                <a:solidFill>
                  <a:prstClr val="black"/>
                </a:solidFill>
                <a:latin typeface="Carlito"/>
                <a:cs typeface="Carlito"/>
              </a:rPr>
              <a:t>System.out.println(data);</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5">
                <a:solidFill>
                  <a:prstClr val="black"/>
                </a:solidFill>
                <a:latin typeface="Carlito"/>
                <a:cs typeface="Carlito"/>
              </a:rPr>
              <a:t>catch(ArithmeticException</a:t>
            </a:r>
            <a:r>
              <a:rPr sz="2200" spc="40">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469900" lvl="1">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System.out.println(e);</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finally</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System.out.println("finally </a:t>
            </a:r>
            <a:r>
              <a:rPr sz="2200" spc="-5">
                <a:solidFill>
                  <a:prstClr val="black"/>
                </a:solidFill>
                <a:latin typeface="Carlito"/>
                <a:cs typeface="Carlito"/>
              </a:rPr>
              <a:t>block is </a:t>
            </a:r>
            <a:r>
              <a:rPr sz="2200" spc="-15">
                <a:solidFill>
                  <a:prstClr val="black"/>
                </a:solidFill>
                <a:latin typeface="Carlito"/>
                <a:cs typeface="Carlito"/>
              </a:rPr>
              <a:t>always</a:t>
            </a:r>
            <a:r>
              <a:rPr sz="2200" spc="50">
                <a:solidFill>
                  <a:prstClr val="black"/>
                </a:solidFill>
                <a:latin typeface="Carlito"/>
                <a:cs typeface="Carlito"/>
              </a:rPr>
              <a:t> </a:t>
            </a:r>
            <a:r>
              <a:rPr sz="2200" spc="-15">
                <a:solidFill>
                  <a:prstClr val="black"/>
                </a:solidFill>
                <a:latin typeface="Carlito"/>
                <a:cs typeface="Carlito"/>
              </a:rPr>
              <a:t>executed");</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System.out.println("rest </a:t>
            </a:r>
            <a:r>
              <a:rPr sz="2200">
                <a:solidFill>
                  <a:prstClr val="black"/>
                </a:solidFill>
                <a:latin typeface="Carlito"/>
                <a:cs typeface="Carlito"/>
              </a:rPr>
              <a:t>of </a:t>
            </a:r>
            <a:r>
              <a:rPr sz="2200" spc="-5">
                <a:solidFill>
                  <a:prstClr val="black"/>
                </a:solidFill>
                <a:latin typeface="Carlito"/>
                <a:cs typeface="Carlito"/>
              </a:rPr>
              <a:t>the</a:t>
            </a:r>
            <a:r>
              <a:rPr sz="2200" spc="7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r>
              <a:rPr sz="2200" spc="-5">
                <a:solidFill>
                  <a:prstClr val="black"/>
                </a:solidFill>
                <a:latin typeface="Carlito"/>
                <a:cs typeface="Carlito"/>
              </a:rPr>
              <a:t>}</a:t>
            </a:r>
            <a:endParaRPr lang="en-US" sz="2200" spc="-5">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2035986182"/>
      </p:ext>
    </p:extLst>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endParaRPr lang="en-US"/>
          </a:p>
        </p:txBody>
      </p:sp>
      <p:sp>
        <p:nvSpPr>
          <p:cNvPr id="3" name="Subtitle 2"/>
          <p:cNvSpPr>
            <a:spLocks noGrp="1"/>
          </p:cNvSpPr>
          <p:nvPr>
            <p:ph type="subTitle" idx="1"/>
          </p:nvPr>
        </p:nvSpPr>
        <p:spPr/>
        <p:txBody>
          <a:bodyPr/>
          <a:lstStyle>
            <a:defPPr/>
          </a:lstStyle>
          <a:p>
            <a:pPr/>
            <a:endParaRPr lang="en-US"/>
          </a:p>
        </p:txBody>
      </p:sp>
    </p:spTree>
    <p:extLst>
      <p:ext uri="{BB962C8B-B14F-4D97-AF65-F5344CB8AC3E}">
        <p14:creationId xmlns:p14="http://schemas.microsoft.com/office/powerpoint/2010/main" val="1508250656"/>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defPPr/>
          </a:lstStyle>
          <a:p>
            <a:br>
              <a:rPr lang="en-US" sz="2800"/>
            </a:br>
            <a:r>
              <a:rPr lang="en-US" sz="2800" b="1"/>
              <a:t>Evolution of OOP</a:t>
            </a:r>
            <a:endParaRPr lang="en-US" sz="2800"/>
          </a:p>
        </p:txBody>
      </p:sp>
      <p:sp>
        <p:nvSpPr>
          <p:cNvPr id="3" name="Content Placeholder 2"/>
          <p:cNvSpPr>
            <a:spLocks noGrp="1"/>
          </p:cNvSpPr>
          <p:nvPr>
            <p:ph idx="1"/>
          </p:nvPr>
        </p:nvSpPr>
        <p:spPr>
          <a:xfrm>
            <a:off x="2589212" y="1719253"/>
            <a:ext cx="8915400" cy="4049486"/>
          </a:xfrm>
          <a:gradFill flip="none" rotWithShape="1">
            <a:gsLst>
              <a:gs pos="1000">
                <a:srgbClr val="EEEEEE"/>
              </a:gs>
              <a:gs pos="0">
                <a:schemeClr val="bg1">
                  <a:lumMod val="85000"/>
                </a:schemeClr>
              </a:gs>
              <a:gs pos="100000">
                <a:schemeClr val="bg1"/>
              </a:gs>
            </a:gsLst>
            <a:lin ang="0" scaled="0"/>
          </a:gradFill>
        </p:spPr>
        <p:txBody>
          <a:bodyPr>
            <a:normAutofit/>
          </a:bodyPr>
          <a:lstStyle>
            <a:defPPr/>
          </a:lstStyle>
          <a:p>
            <a:r>
              <a:rPr lang="en-US" b="1"/>
              <a:t>Machine language</a:t>
            </a:r>
          </a:p>
          <a:p>
            <a:pPr lvl="1">
              <a:buFont typeface="Century Gothic" panose="020b0502020202020204" pitchFamily="34" charset="0"/>
              <a:buChar char="―"/>
            </a:pPr>
            <a:r>
              <a:rPr lang="en-US" b="1"/>
              <a:t>0 1 1 0 1 1 0</a:t>
            </a:r>
          </a:p>
          <a:p>
            <a:r>
              <a:rPr lang="en-US" b="1"/>
              <a:t>Assembly Language</a:t>
            </a:r>
          </a:p>
          <a:p>
            <a:pPr marL="685800" lvl="2">
              <a:buFont typeface="Century Gothic" panose="020b0502020202020204" pitchFamily="34" charset="0"/>
              <a:buChar char="―"/>
            </a:pPr>
            <a:r>
              <a:rPr lang="en-US" b="1"/>
              <a:t> MOV A, B</a:t>
            </a:r>
          </a:p>
          <a:p>
            <a:pPr lvl="0">
              <a:buClr>
                <a:srgbClr val="A53010"/>
              </a:buClr>
            </a:pPr>
            <a:r>
              <a:rPr lang="en-US" b="1">
                <a:solidFill>
                  <a:prstClr val="black">
                    <a:lumMod val="75000"/>
                    <a:lumOff val="25000"/>
                  </a:prstClr>
                </a:solidFill>
              </a:rPr>
              <a:t>High Level Language</a:t>
            </a:r>
          </a:p>
          <a:p>
            <a:pPr lvl="1">
              <a:buFont typeface="Wingdings" pitchFamily="2" charset="2"/>
              <a:buChar char="q"/>
            </a:pPr>
            <a:r>
              <a:rPr lang="en-US" b="1"/>
              <a:t>Procedural Programming Approach</a:t>
            </a:r>
          </a:p>
          <a:p>
            <a:pPr marL="1143000" lvl="3">
              <a:buFont typeface="Century Gothic" panose="020b0502020202020204" pitchFamily="34" charset="0"/>
              <a:buChar char="―"/>
            </a:pPr>
            <a:r>
              <a:rPr lang="en-US" sz="1600" b="1"/>
              <a:t>C, PASCAL</a:t>
            </a:r>
          </a:p>
          <a:p>
            <a:pPr lvl="1">
              <a:buFont typeface="Wingdings" pitchFamily="2" charset="2"/>
              <a:buChar char="q"/>
            </a:pPr>
            <a:r>
              <a:rPr lang="en-US" b="1"/>
              <a:t>Object Oriented Programming Approach</a:t>
            </a:r>
          </a:p>
          <a:p>
            <a:pPr marL="1143000" lvl="3">
              <a:buFont typeface="Century Gothic" panose="020b0502020202020204" pitchFamily="34" charset="0"/>
              <a:buChar char="―"/>
            </a:pPr>
            <a:r>
              <a:rPr lang="en-US" sz="1600" b="1"/>
              <a:t> C++, JAVA</a:t>
            </a:r>
          </a:p>
          <a:p>
            <a:pPr marL="0" indent="0">
              <a:buNone/>
            </a:pPr>
            <a:endParaRPr lang="en-US"/>
          </a:p>
        </p:txBody>
      </p:sp>
    </p:spTree>
    <p:extLst>
      <p:ext uri="{BB962C8B-B14F-4D97-AF65-F5344CB8AC3E}">
        <p14:creationId xmlns:p14="http://schemas.microsoft.com/office/powerpoint/2010/main" val="454647889"/>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098" name="Picture 2" descr="https://www.atnyla.com/library/java/overview-of-Java-language/compilation-and-execution-process/compilation-process1.png"/>
          <p:cNvPicPr>
            <a:picLocks noChangeAspect="1" noChangeArrowheads="1"/>
          </p:cNvPicPr>
          <p:nvPr/>
        </p:nvPicPr>
        <p:blipFill>
          <a:blip r:embed="rId2">
            <a:extLst>
              <a:ext uri="{28A0092B-C50C-407E-A947-70E740481C1C}">
                <a14:useLocalDpi xmlns:a14="http://schemas.microsoft.com/office/drawing/2010/main" val="0"/>
              </a:ext>
            </a:extLst>
          </a:blip>
          <a:srcRect l="8519" t="-792" r="8251" b="-1245"/>
          <a:stretch>
            <a:fillRect/>
          </a:stretch>
        </p:blipFill>
        <p:spPr bwMode="auto">
          <a:xfrm>
            <a:off x="1730326" y="126610"/>
            <a:ext cx="9847385" cy="679078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2606356867"/>
      </p:ext>
    </p:extLst>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4" name="AutoShape 2" descr="Exception Handling in Java | Exception Handler, Example - Scientech Eas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7" name="Rectangle 6"/>
          <p:cNvSpPr/>
          <p:nvPr/>
        </p:nvSpPr>
        <p:spPr>
          <a:xfrm>
            <a:off x="228600" y="1143000"/>
            <a:ext cx="11277600"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err="1">
                <a:solidFill>
                  <a:prstClr val="black"/>
                </a:solidFill>
              </a:rPr>
              <a:t>Realtime Example of Exception in Java</a:t>
            </a:r>
          </a:p>
          <a:p>
            <a:pPr/>
            <a:r>
              <a:rPr lang="en-US">
                <a:solidFill>
                  <a:prstClr val="black"/>
                </a:solidFill>
              </a:rPr>
              <a:t>1. Suppose you are watching a video on Youtube, suddenly, internet connectivity is disconnected or not working. In this case, you are not able to continue watching the video on Youtube. This interruption is nothing but an exception.</a:t>
            </a:r>
          </a:p>
        </p:txBody>
      </p:sp>
      <p:pic>
        <p:nvPicPr>
          <p:cNvPr id="8" name="Picture 7"/>
          <p:cNvPicPr>
            <a:picLocks noChangeAspect="1"/>
          </p:cNvPicPr>
          <p:nvPr/>
        </p:nvPicPr>
        <p:blipFill>
          <a:blip r:embed="rId2"/>
          <a:stretch>
            <a:fillRect/>
          </a:stretch>
        </p:blipFill>
        <p:spPr>
          <a:xfrm>
            <a:off x="5943600" y="2514600"/>
            <a:ext cx="6248400" cy="3810000"/>
          </a:xfrm>
          <a:prstGeom prst="rect">
            <a:avLst/>
          </a:prstGeom>
        </p:spPr>
      </p:pic>
      <p:sp>
        <p:nvSpPr>
          <p:cNvPr id="9" name="Rectangle 8"/>
          <p:cNvSpPr/>
          <p:nvPr/>
        </p:nvSpPr>
        <p:spPr>
          <a:xfrm>
            <a:off x="304800" y="2743200"/>
            <a:ext cx="52578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2. Suppose a person is traveling by car from Mumbai to Pune. After traveling mid-distance, the tire of his car is punctured. This unexpected or unwanted event is nothing but an exception.</a:t>
            </a:r>
          </a:p>
          <a:p>
            <a:pPr/>
            <a:endParaRPr lang="en-US">
              <a:solidFill>
                <a:prstClr val="black"/>
              </a:solidFill>
            </a:endParaRPr>
          </a:p>
          <a:p>
            <a:pPr/>
            <a:r>
              <a:rPr lang="en-US">
                <a:solidFill>
                  <a:prstClr val="black"/>
                </a:solidFill>
              </a:rPr>
              <a:t>The car owner always keeps an extra tire as an alternative on a long-distance journey. He changes the punctured tire by a new tire. After changing the tire, he continues the rest of the journey. This alternative way is called exception handling.</a:t>
            </a:r>
          </a:p>
          <a:p>
            <a:pPr/>
            <a:endParaRPr lang="en-US">
              <a:solidFill>
                <a:prstClr val="black"/>
              </a:solidFill>
            </a:endParaRPr>
          </a:p>
        </p:txBody>
      </p:sp>
    </p:spTree>
    <p:extLst>
      <p:ext uri="{BB962C8B-B14F-4D97-AF65-F5344CB8AC3E}">
        <p14:creationId xmlns:p14="http://schemas.microsoft.com/office/powerpoint/2010/main" val="3721299048"/>
      </p:ext>
    </p:extLst>
  </p:cSld>
  <p:clrMapOvr>
    <a:masterClrMapping/>
  </p:clrMapOvr>
  <p:transition/>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4" name="AutoShape 2" descr="Exception Handling in Java | Exception Handler, Example - Scientech Eas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p:txBody>
      </p:sp>
      <p:sp>
        <p:nvSpPr>
          <p:cNvPr id="7" name="Rectangle 6"/>
          <p:cNvSpPr/>
          <p:nvPr/>
        </p:nvSpPr>
        <p:spPr>
          <a:xfrm>
            <a:off x="228600" y="1143000"/>
            <a:ext cx="11277600"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r>
              <a:rPr lang="en-US">
                <a:solidFill>
                  <a:prstClr val="black"/>
                </a:solidFill>
              </a:rPr>
              <a:t> </a:t>
            </a:r>
          </a:p>
          <a:p>
            <a:pPr/>
            <a:r>
              <a:rPr lang="en-US">
                <a:solidFill>
                  <a:prstClr val="black"/>
                </a:solidFill>
              </a:rPr>
              <a:t>Similarly, when we create a java program and it is compiled successfully, even exceptions might occur at runtime due to errors in the program logic. This exception must be handled to maintain the normal execution flow of the program.</a:t>
            </a:r>
          </a:p>
          <a:p>
            <a:pPr/>
            <a:endParaRPr lang="en-US">
              <a:solidFill>
                <a:prstClr val="black"/>
              </a:solidFill>
            </a:endParaRPr>
          </a:p>
          <a:p>
            <a:pPr/>
            <a:r>
              <a:rPr lang="en-US">
                <a:solidFill>
                  <a:prstClr val="black"/>
                </a:solidFill>
              </a:rPr>
              <a:t>If this exception is not handled suitably, the rest of code in the program will not be executed. To handle runtime exception, the exceptional handling technique is used in java programming.</a:t>
            </a:r>
          </a:p>
        </p:txBody>
      </p:sp>
    </p:spTree>
    <p:extLst>
      <p:ext uri="{BB962C8B-B14F-4D97-AF65-F5344CB8AC3E}">
        <p14:creationId xmlns:p14="http://schemas.microsoft.com/office/powerpoint/2010/main" val="3127628240"/>
      </p:ext>
    </p:extLst>
  </p:cSld>
  <p:clrMapOvr>
    <a:masterClrMapping/>
  </p:clrMapOvr>
  <p:transition/>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609600" y="0"/>
            <a:ext cx="5598795" cy="1243289"/>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20"/>
              <a:t>Exception </a:t>
            </a:r>
            <a:r>
              <a:rPr sz="4000" spc="-5"/>
              <a:t>Handling in</a:t>
            </a:r>
            <a:r>
              <a:rPr sz="4000" spc="55"/>
              <a:t> </a:t>
            </a:r>
            <a:r>
              <a:rPr sz="4000" spc="-40"/>
              <a:t>Java</a:t>
            </a:r>
            <a:endParaRPr sz="4000"/>
          </a:p>
        </p:txBody>
      </p:sp>
      <p:sp>
        <p:nvSpPr>
          <p:cNvPr id="3" name="object 3"/>
          <p:cNvSpPr txBox="1"/>
          <p:nvPr/>
        </p:nvSpPr>
        <p:spPr>
          <a:xfrm>
            <a:off x="762000" y="1219200"/>
            <a:ext cx="10744200" cy="4562146"/>
          </a:xfrm>
          <a:prstGeom prst="rect">
            <a:avLst/>
          </a:prstGeom>
        </p:spPr>
        <p:txBody>
          <a:bodyPr vert="horz" wrap="square" lIns="0" tIns="1797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indent="-457834">
              <a:spcBef>
                <a:spcPts val="1415"/>
              </a:spcBef>
              <a:buFont typeface="Wingdings"/>
              <a:buChar char=""/>
              <a:tabLst>
                <a:tab pos="469900"/>
                <a:tab pos="470534"/>
              </a:tabLst>
            </a:pPr>
            <a:r>
              <a:rPr sz="2200" b="1" spc="-15">
                <a:solidFill>
                  <a:prstClr val="black"/>
                </a:solidFill>
                <a:latin typeface="Carlito"/>
                <a:cs typeface="Carlito"/>
              </a:rPr>
              <a:t>Exception</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5">
                <a:solidFill>
                  <a:prstClr val="black"/>
                </a:solidFill>
                <a:latin typeface="Carlito"/>
                <a:cs typeface="Carlito"/>
              </a:rPr>
              <a:t>is an abnormal </a:t>
            </a:r>
            <a:r>
              <a:rPr sz="2200" spc="-10">
                <a:solidFill>
                  <a:prstClr val="black"/>
                </a:solidFill>
                <a:latin typeface="Carlito"/>
                <a:cs typeface="Carlito"/>
              </a:rPr>
              <a:t>condition that </a:t>
            </a:r>
            <a:r>
              <a:rPr sz="2200">
                <a:solidFill>
                  <a:prstClr val="black"/>
                </a:solidFill>
                <a:latin typeface="Carlito"/>
                <a:cs typeface="Carlito"/>
              </a:rPr>
              <a:t>arises </a:t>
            </a:r>
            <a:r>
              <a:rPr sz="2200" spc="-15">
                <a:solidFill>
                  <a:prstClr val="black"/>
                </a:solidFill>
                <a:latin typeface="Carlito"/>
                <a:cs typeface="Carlito"/>
              </a:rPr>
              <a:t>at </a:t>
            </a:r>
            <a:r>
              <a:rPr sz="2200" spc="-5">
                <a:solidFill>
                  <a:prstClr val="black"/>
                </a:solidFill>
                <a:latin typeface="Carlito"/>
                <a:cs typeface="Carlito"/>
              </a:rPr>
              <a:t>run</a:t>
            </a:r>
            <a:r>
              <a:rPr sz="2200" spc="15">
                <a:solidFill>
                  <a:prstClr val="black"/>
                </a:solidFill>
                <a:latin typeface="Carlito"/>
                <a:cs typeface="Carlito"/>
              </a:rPr>
              <a:t> </a:t>
            </a:r>
            <a:r>
              <a:rPr sz="2200" spc="-5">
                <a:solidFill>
                  <a:prstClr val="black"/>
                </a:solidFill>
                <a:latin typeface="Carlito"/>
                <a:cs typeface="Carlito"/>
              </a:rPr>
              <a:t>time</a:t>
            </a:r>
            <a:endParaRPr sz="2200">
              <a:solidFill>
                <a:prstClr val="black"/>
              </a:solidFill>
              <a:latin typeface="Carlito"/>
              <a:cs typeface="Carlito"/>
            </a:endParaRPr>
          </a:p>
          <a:p>
            <a:pPr marL="1111250" lvl="1" indent="-410209">
              <a:spcBef>
                <a:spcPts val="1325"/>
              </a:spcBef>
              <a:buFont typeface="Wingdings"/>
              <a:buChar char=""/>
              <a:tabLst>
                <a:tab pos="1111250"/>
                <a:tab pos="1111885"/>
              </a:tabLst>
            </a:pPr>
            <a:r>
              <a:rPr sz="2200" spc="-25">
                <a:solidFill>
                  <a:prstClr val="black"/>
                </a:solidFill>
                <a:latin typeface="Carlito"/>
                <a:cs typeface="Carlito"/>
              </a:rPr>
              <a:t>Event </a:t>
            </a:r>
            <a:r>
              <a:rPr sz="2200" spc="-10">
                <a:solidFill>
                  <a:prstClr val="black"/>
                </a:solidFill>
                <a:latin typeface="Carlito"/>
                <a:cs typeface="Carlito"/>
              </a:rPr>
              <a:t>that disrupts </a:t>
            </a:r>
            <a:r>
              <a:rPr sz="2200" spc="-5">
                <a:solidFill>
                  <a:prstClr val="black"/>
                </a:solidFill>
                <a:latin typeface="Carlito"/>
                <a:cs typeface="Carlito"/>
              </a:rPr>
              <a:t>the normal </a:t>
            </a:r>
            <a:r>
              <a:rPr sz="2200" spc="-10">
                <a:solidFill>
                  <a:prstClr val="black"/>
                </a:solidFill>
                <a:latin typeface="Carlito"/>
                <a:cs typeface="Carlito"/>
              </a:rPr>
              <a:t>flow </a:t>
            </a:r>
            <a:r>
              <a:rPr sz="2200" spc="-5">
                <a:solidFill>
                  <a:prstClr val="black"/>
                </a:solidFill>
                <a:latin typeface="Carlito"/>
                <a:cs typeface="Carlito"/>
              </a:rPr>
              <a:t>of the</a:t>
            </a:r>
            <a:r>
              <a:rPr sz="2200" spc="70">
                <a:solidFill>
                  <a:prstClr val="black"/>
                </a:solidFill>
                <a:latin typeface="Carlito"/>
                <a:cs typeface="Carlito"/>
              </a:rPr>
              <a:t> </a:t>
            </a:r>
            <a:r>
              <a:rPr sz="2200" spc="-15">
                <a:solidFill>
                  <a:prstClr val="black"/>
                </a:solidFill>
                <a:latin typeface="Carlito"/>
                <a:cs typeface="Carlito"/>
              </a:rPr>
              <a:t>program.</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5">
                <a:solidFill>
                  <a:prstClr val="black"/>
                </a:solidFill>
                <a:latin typeface="Carlito"/>
                <a:cs typeface="Carlito"/>
              </a:rPr>
              <a:t>It is an </a:t>
            </a:r>
            <a:r>
              <a:rPr sz="2200" spc="-10">
                <a:solidFill>
                  <a:prstClr val="black"/>
                </a:solidFill>
                <a:latin typeface="Carlito"/>
                <a:cs typeface="Carlito"/>
              </a:rPr>
              <a:t>object </a:t>
            </a:r>
            <a:r>
              <a:rPr sz="2200" spc="-5">
                <a:solidFill>
                  <a:prstClr val="black"/>
                </a:solidFill>
                <a:latin typeface="Carlito"/>
                <a:cs typeface="Carlito"/>
              </a:rPr>
              <a:t>which is </a:t>
            </a:r>
            <a:r>
              <a:rPr sz="2200" spc="-15">
                <a:solidFill>
                  <a:prstClr val="black"/>
                </a:solidFill>
                <a:latin typeface="Carlito"/>
                <a:cs typeface="Carlito"/>
              </a:rPr>
              <a:t>thrown at</a:t>
            </a:r>
            <a:r>
              <a:rPr sz="2200" spc="2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469900" indent="-457834">
              <a:spcBef>
                <a:spcPts val="1320"/>
              </a:spcBef>
              <a:buFont typeface="Wingdings"/>
              <a:buChar char=""/>
              <a:tabLst>
                <a:tab pos="469900"/>
                <a:tab pos="470534"/>
              </a:tabLst>
            </a:pPr>
            <a:r>
              <a:rPr sz="2200" b="1" spc="-15">
                <a:solidFill>
                  <a:prstClr val="black"/>
                </a:solidFill>
                <a:latin typeface="Carlito"/>
                <a:cs typeface="Carlito"/>
              </a:rPr>
              <a:t>Exception</a:t>
            </a:r>
            <a:r>
              <a:rPr sz="2200" b="1" spc="30">
                <a:solidFill>
                  <a:prstClr val="black"/>
                </a:solidFill>
                <a:latin typeface="Carlito"/>
                <a:cs typeface="Carlito"/>
              </a:rPr>
              <a:t> </a:t>
            </a:r>
            <a:r>
              <a:rPr sz="2200" b="1" spc="-10">
                <a:solidFill>
                  <a:prstClr val="black"/>
                </a:solidFill>
                <a:latin typeface="Carlito"/>
                <a:cs typeface="Carlito"/>
              </a:rPr>
              <a:t>Handling</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10">
                <a:solidFill>
                  <a:prstClr val="black"/>
                </a:solidFill>
                <a:latin typeface="Carlito"/>
                <a:cs typeface="Carlito"/>
              </a:rPr>
              <a:t>Handling </a:t>
            </a:r>
            <a:r>
              <a:rPr sz="2200" spc="-5">
                <a:solidFill>
                  <a:prstClr val="black"/>
                </a:solidFill>
                <a:latin typeface="Carlito"/>
                <a:cs typeface="Carlito"/>
              </a:rPr>
              <a:t>is a </a:t>
            </a:r>
            <a:r>
              <a:rPr sz="2200" spc="-10">
                <a:solidFill>
                  <a:prstClr val="black"/>
                </a:solidFill>
                <a:latin typeface="Carlito"/>
                <a:cs typeface="Carlito"/>
              </a:rPr>
              <a:t>mechanism </a:t>
            </a:r>
            <a:r>
              <a:rPr sz="2200" spc="-20">
                <a:solidFill>
                  <a:prstClr val="black"/>
                </a:solidFill>
                <a:latin typeface="Carlito"/>
                <a:cs typeface="Carlito"/>
              </a:rPr>
              <a:t>to </a:t>
            </a:r>
            <a:r>
              <a:rPr sz="2200" spc="-10">
                <a:solidFill>
                  <a:prstClr val="black"/>
                </a:solidFill>
                <a:latin typeface="Carlito"/>
                <a:cs typeface="Carlito"/>
              </a:rPr>
              <a:t>handle runtime</a:t>
            </a:r>
            <a:r>
              <a:rPr sz="2200" spc="185">
                <a:solidFill>
                  <a:prstClr val="black"/>
                </a:solidFill>
                <a:latin typeface="Carlito"/>
                <a:cs typeface="Carlito"/>
              </a:rPr>
              <a:t> </a:t>
            </a:r>
            <a:r>
              <a:rPr sz="2200" spc="-10">
                <a:solidFill>
                  <a:prstClr val="black"/>
                </a:solidFill>
                <a:latin typeface="Carlito"/>
                <a:cs typeface="Carlito"/>
              </a:rPr>
              <a:t>errors.</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5">
                <a:solidFill>
                  <a:prstClr val="black"/>
                </a:solidFill>
                <a:latin typeface="Carlito"/>
                <a:cs typeface="Carlito"/>
              </a:rPr>
              <a:t>Normal </a:t>
            </a:r>
            <a:r>
              <a:rPr sz="2200" spc="-10">
                <a:solidFill>
                  <a:prstClr val="black"/>
                </a:solidFill>
                <a:latin typeface="Carlito"/>
                <a:cs typeface="Carlito"/>
              </a:rPr>
              <a:t>flow </a:t>
            </a:r>
            <a:r>
              <a:rPr sz="2200">
                <a:solidFill>
                  <a:prstClr val="black"/>
                </a:solidFill>
                <a:latin typeface="Carlito"/>
                <a:cs typeface="Carlito"/>
              </a:rPr>
              <a:t>of </a:t>
            </a:r>
            <a:r>
              <a:rPr sz="2200" spc="-5">
                <a:solidFill>
                  <a:prstClr val="black"/>
                </a:solidFill>
                <a:latin typeface="Carlito"/>
                <a:cs typeface="Carlito"/>
              </a:rPr>
              <a:t>the </a:t>
            </a:r>
            <a:r>
              <a:rPr sz="2200" spc="-10">
                <a:solidFill>
                  <a:prstClr val="black"/>
                </a:solidFill>
                <a:latin typeface="Carlito"/>
                <a:cs typeface="Carlito"/>
              </a:rPr>
              <a:t>application </a:t>
            </a:r>
            <a:r>
              <a:rPr sz="2200" spc="-15">
                <a:solidFill>
                  <a:prstClr val="black"/>
                </a:solidFill>
                <a:latin typeface="Carlito"/>
                <a:cs typeface="Carlito"/>
              </a:rPr>
              <a:t>can </a:t>
            </a:r>
            <a:r>
              <a:rPr sz="2200" spc="-5">
                <a:solidFill>
                  <a:prstClr val="black"/>
                </a:solidFill>
                <a:latin typeface="Carlito"/>
                <a:cs typeface="Carlito"/>
              </a:rPr>
              <a:t>be</a:t>
            </a:r>
            <a:r>
              <a:rPr sz="2200" spc="40">
                <a:solidFill>
                  <a:prstClr val="black"/>
                </a:solidFill>
                <a:latin typeface="Carlito"/>
                <a:cs typeface="Carlito"/>
              </a:rPr>
              <a:t> </a:t>
            </a:r>
            <a:r>
              <a:rPr sz="2200" spc="-10">
                <a:solidFill>
                  <a:prstClr val="black"/>
                </a:solidFill>
                <a:latin typeface="Carlito"/>
                <a:cs typeface="Carlito"/>
              </a:rPr>
              <a:t>maintained.</a:t>
            </a:r>
            <a:endParaRPr sz="2200">
              <a:solidFill>
                <a:prstClr val="black"/>
              </a:solidFill>
              <a:latin typeface="Carlito"/>
              <a:cs typeface="Carlito"/>
            </a:endParaRPr>
          </a:p>
          <a:p>
            <a:pPr marL="1047750" lvl="1" indent="-346075">
              <a:spcBef>
                <a:spcPts val="1325"/>
              </a:spcBef>
              <a:buFont typeface="Wingdings"/>
              <a:buChar char=""/>
              <a:tabLst>
                <a:tab pos="1047750"/>
              </a:tabLst>
            </a:pPr>
            <a:r>
              <a:rPr sz="2200" spc="-5">
                <a:solidFill>
                  <a:prstClr val="black"/>
                </a:solidFill>
                <a:latin typeface="Carlito"/>
                <a:cs typeface="Carlito"/>
              </a:rPr>
              <a:t>It is an </a:t>
            </a:r>
            <a:r>
              <a:rPr sz="2200" spc="-10">
                <a:solidFill>
                  <a:prstClr val="black"/>
                </a:solidFill>
                <a:latin typeface="Carlito"/>
                <a:cs typeface="Carlito"/>
              </a:rPr>
              <a:t>object </a:t>
            </a:r>
            <a:r>
              <a:rPr sz="2200" spc="-5">
                <a:solidFill>
                  <a:prstClr val="black"/>
                </a:solidFill>
                <a:latin typeface="Carlito"/>
                <a:cs typeface="Carlito"/>
              </a:rPr>
              <a:t>which is </a:t>
            </a:r>
            <a:r>
              <a:rPr sz="2200" spc="-15">
                <a:solidFill>
                  <a:prstClr val="black"/>
                </a:solidFill>
                <a:latin typeface="Carlito"/>
                <a:cs typeface="Carlito"/>
              </a:rPr>
              <a:t>thrown at</a:t>
            </a:r>
            <a:r>
              <a:rPr sz="2200" spc="2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1047750" lvl="1" indent="-346075">
              <a:spcBef>
                <a:spcPts val="1320"/>
              </a:spcBef>
              <a:buFont typeface="Wingdings"/>
              <a:buChar char=""/>
              <a:tabLst>
                <a:tab pos="1047750"/>
              </a:tabLst>
            </a:pPr>
            <a:r>
              <a:rPr sz="2200" spc="-15">
                <a:solidFill>
                  <a:prstClr val="black"/>
                </a:solidFill>
                <a:latin typeface="Carlito"/>
                <a:cs typeface="Carlito"/>
              </a:rPr>
              <a:t>Exception </a:t>
            </a:r>
            <a:r>
              <a:rPr sz="2200" spc="-10">
                <a:solidFill>
                  <a:prstClr val="black"/>
                </a:solidFill>
                <a:latin typeface="Carlito"/>
                <a:cs typeface="Carlito"/>
              </a:rPr>
              <a:t>handling done </a:t>
            </a:r>
            <a:r>
              <a:rPr sz="2200" spc="-5">
                <a:solidFill>
                  <a:prstClr val="black"/>
                </a:solidFill>
                <a:latin typeface="Carlito"/>
                <a:cs typeface="Carlito"/>
              </a:rPr>
              <a:t>with the </a:t>
            </a:r>
            <a:r>
              <a:rPr sz="2200" b="1" spc="-20">
                <a:solidFill>
                  <a:prstClr val="black"/>
                </a:solidFill>
                <a:latin typeface="Carlito"/>
                <a:cs typeface="Carlito"/>
              </a:rPr>
              <a:t>exception</a:t>
            </a:r>
            <a:r>
              <a:rPr sz="2200" b="1" spc="110">
                <a:solidFill>
                  <a:prstClr val="black"/>
                </a:solidFill>
                <a:latin typeface="Carlito"/>
                <a:cs typeface="Carlito"/>
              </a:rPr>
              <a:t> </a:t>
            </a:r>
            <a:r>
              <a:rPr sz="2200" b="1" spc="-5">
                <a:solidFill>
                  <a:prstClr val="black"/>
                </a:solidFill>
                <a:latin typeface="Carlito"/>
                <a:cs typeface="Carlito"/>
              </a:rPr>
              <a:t>object.</a:t>
            </a:r>
            <a:endParaRPr sz="2200">
              <a:solidFill>
                <a:prstClr val="black"/>
              </a:solidFill>
              <a:latin typeface="Carlito"/>
              <a:cs typeface="Carlito"/>
            </a:endParaRPr>
          </a:p>
        </p:txBody>
      </p:sp>
    </p:spTree>
    <p:extLst>
      <p:ext uri="{BB962C8B-B14F-4D97-AF65-F5344CB8AC3E}">
        <p14:creationId xmlns:p14="http://schemas.microsoft.com/office/powerpoint/2010/main" val="1744638063"/>
      </p:ext>
    </p:extLst>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219200" y="1503934"/>
            <a:ext cx="9140190" cy="360547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15">
                <a:solidFill>
                  <a:prstClr val="black"/>
                </a:solidFill>
                <a:latin typeface="Carlito"/>
                <a:cs typeface="Carlito"/>
              </a:rPr>
              <a:t>There </a:t>
            </a:r>
            <a:r>
              <a:rPr sz="2200" spc="-10">
                <a:solidFill>
                  <a:prstClr val="black"/>
                </a:solidFill>
                <a:latin typeface="Carlito"/>
                <a:cs typeface="Carlito"/>
              </a:rPr>
              <a:t>are three </a:t>
            </a:r>
            <a:r>
              <a:rPr sz="2200" spc="-15">
                <a:solidFill>
                  <a:prstClr val="black"/>
                </a:solidFill>
                <a:latin typeface="Carlito"/>
                <a:cs typeface="Carlito"/>
              </a:rPr>
              <a:t>categories </a:t>
            </a:r>
            <a:r>
              <a:rPr sz="2200">
                <a:solidFill>
                  <a:prstClr val="black"/>
                </a:solidFill>
                <a:latin typeface="Carlito"/>
                <a:cs typeface="Carlito"/>
              </a:rPr>
              <a:t>of</a:t>
            </a:r>
            <a:r>
              <a:rPr sz="2200" spc="95">
                <a:solidFill>
                  <a:prstClr val="black"/>
                </a:solidFill>
                <a:latin typeface="Carlito"/>
                <a:cs typeface="Carlito"/>
              </a:rPr>
              <a:t> </a:t>
            </a:r>
            <a:r>
              <a:rPr sz="2200" spc="-15">
                <a:solidFill>
                  <a:prstClr val="black"/>
                </a:solidFill>
                <a:latin typeface="Carlito"/>
                <a:cs typeface="Carlito"/>
              </a:rPr>
              <a:t>errors:</a:t>
            </a:r>
            <a:endParaRPr sz="2200">
              <a:solidFill>
                <a:prstClr val="black"/>
              </a:solidFill>
              <a:latin typeface="Carlito"/>
              <a:cs typeface="Carlito"/>
            </a:endParaRPr>
          </a:p>
          <a:p>
            <a:pPr marL="477520" marR="5080" indent="-300990">
              <a:lnSpc>
                <a:spcPct val="150000"/>
              </a:lnSpc>
              <a:spcBef>
                <a:spcPts val="530"/>
              </a:spcBef>
              <a:buFont typeface="Wingdings"/>
              <a:buChar char=""/>
              <a:tabLst>
                <a:tab pos="478155"/>
              </a:tabLst>
            </a:pPr>
            <a:r>
              <a:rPr sz="2200" i="1" spc="-20">
                <a:solidFill>
                  <a:prstClr val="black"/>
                </a:solidFill>
                <a:latin typeface="Carlito"/>
                <a:cs typeface="Carlito"/>
              </a:rPr>
              <a:t>Syntax </a:t>
            </a:r>
            <a:r>
              <a:rPr sz="2200" i="1" spc="-5">
                <a:solidFill>
                  <a:prstClr val="black"/>
                </a:solidFill>
                <a:latin typeface="Carlito"/>
                <a:cs typeface="Carlito"/>
              </a:rPr>
              <a:t>errors - </a:t>
            </a:r>
            <a:r>
              <a:rPr sz="2200" spc="-5">
                <a:solidFill>
                  <a:prstClr val="black"/>
                </a:solidFill>
                <a:latin typeface="Carlito"/>
                <a:cs typeface="Carlito"/>
              </a:rPr>
              <a:t>arise </a:t>
            </a:r>
            <a:r>
              <a:rPr sz="2200" spc="-10">
                <a:solidFill>
                  <a:prstClr val="black"/>
                </a:solidFill>
                <a:latin typeface="Carlito"/>
                <a:cs typeface="Carlito"/>
              </a:rPr>
              <a:t>because </a:t>
            </a:r>
            <a:r>
              <a:rPr sz="2200">
                <a:solidFill>
                  <a:prstClr val="black"/>
                </a:solidFill>
                <a:latin typeface="Carlito"/>
                <a:cs typeface="Carlito"/>
              </a:rPr>
              <a:t>the </a:t>
            </a:r>
            <a:r>
              <a:rPr sz="2200" spc="-5">
                <a:solidFill>
                  <a:prstClr val="black"/>
                </a:solidFill>
                <a:latin typeface="Carlito"/>
                <a:cs typeface="Carlito"/>
              </a:rPr>
              <a:t>rules </a:t>
            </a:r>
            <a:r>
              <a:rPr sz="2200">
                <a:solidFill>
                  <a:prstClr val="black"/>
                </a:solidFill>
                <a:latin typeface="Carlito"/>
                <a:cs typeface="Carlito"/>
              </a:rPr>
              <a:t>of </a:t>
            </a:r>
            <a:r>
              <a:rPr sz="2200" spc="-5">
                <a:solidFill>
                  <a:prstClr val="black"/>
                </a:solidFill>
                <a:latin typeface="Carlito"/>
                <a:cs typeface="Carlito"/>
              </a:rPr>
              <a:t>the language </a:t>
            </a:r>
            <a:r>
              <a:rPr sz="2200" spc="-20">
                <a:solidFill>
                  <a:prstClr val="black"/>
                </a:solidFill>
                <a:latin typeface="Carlito"/>
                <a:cs typeface="Carlito"/>
              </a:rPr>
              <a:t>have </a:t>
            </a:r>
            <a:r>
              <a:rPr sz="2200" spc="-10">
                <a:solidFill>
                  <a:prstClr val="black"/>
                </a:solidFill>
                <a:latin typeface="Carlito"/>
                <a:cs typeface="Carlito"/>
              </a:rPr>
              <a:t>not been  </a:t>
            </a:r>
            <a:r>
              <a:rPr sz="2200" spc="-15">
                <a:solidFill>
                  <a:prstClr val="black"/>
                </a:solidFill>
                <a:latin typeface="Carlito"/>
                <a:cs typeface="Carlito"/>
              </a:rPr>
              <a:t>followed. </a:t>
            </a:r>
            <a:r>
              <a:rPr sz="2200" spc="-10">
                <a:solidFill>
                  <a:prstClr val="black"/>
                </a:solidFill>
                <a:latin typeface="Carlito"/>
                <a:cs typeface="Carlito"/>
              </a:rPr>
              <a:t>They are </a:t>
            </a:r>
            <a:r>
              <a:rPr sz="2200" spc="-15">
                <a:solidFill>
                  <a:prstClr val="black"/>
                </a:solidFill>
                <a:latin typeface="Carlito"/>
                <a:cs typeface="Carlito"/>
              </a:rPr>
              <a:t>detected </a:t>
            </a:r>
            <a:r>
              <a:rPr sz="2200" spc="-10">
                <a:solidFill>
                  <a:prstClr val="black"/>
                </a:solidFill>
                <a:latin typeface="Carlito"/>
                <a:cs typeface="Carlito"/>
              </a:rPr>
              <a:t>by </a:t>
            </a:r>
            <a:r>
              <a:rPr sz="2200" spc="-5">
                <a:solidFill>
                  <a:prstClr val="black"/>
                </a:solidFill>
                <a:latin typeface="Carlito"/>
                <a:cs typeface="Carlito"/>
              </a:rPr>
              <a:t>the</a:t>
            </a:r>
            <a:r>
              <a:rPr sz="2200" spc="114">
                <a:solidFill>
                  <a:prstClr val="black"/>
                </a:solidFill>
                <a:latin typeface="Carlito"/>
                <a:cs typeface="Carlito"/>
              </a:rPr>
              <a:t> </a:t>
            </a:r>
            <a:r>
              <a:rPr sz="2200" spc="-30">
                <a:solidFill>
                  <a:prstClr val="black"/>
                </a:solidFill>
                <a:latin typeface="Carlito"/>
                <a:cs typeface="Carlito"/>
              </a:rPr>
              <a:t>compiler.</a:t>
            </a:r>
            <a:endParaRPr sz="2200">
              <a:solidFill>
                <a:prstClr val="black"/>
              </a:solidFill>
              <a:latin typeface="Carlito"/>
              <a:cs typeface="Carlito"/>
            </a:endParaRPr>
          </a:p>
          <a:p>
            <a:pPr marL="477520" indent="-300990">
              <a:spcBef>
                <a:spcPts val="1850"/>
              </a:spcBef>
              <a:buFont typeface="Wingdings"/>
              <a:buChar char=""/>
              <a:tabLst>
                <a:tab pos="478155"/>
                <a:tab pos="1632585"/>
                <a:tab pos="2513965"/>
                <a:tab pos="2807970"/>
                <a:tab pos="3642995"/>
                <a:tab pos="4466590"/>
                <a:tab pos="5054600"/>
                <a:tab pos="6229985"/>
                <a:tab pos="6614159"/>
                <a:tab pos="7700645"/>
                <a:tab pos="8058784"/>
              </a:tabLst>
            </a:pPr>
            <a:r>
              <a:rPr sz="2200" i="1" spc="-5">
                <a:solidFill>
                  <a:prstClr val="black"/>
                </a:solidFill>
                <a:latin typeface="Carlito"/>
                <a:cs typeface="Carlito"/>
              </a:rPr>
              <a:t>R</a:t>
            </a:r>
            <a:r>
              <a:rPr sz="2200" i="1" spc="-15">
                <a:solidFill>
                  <a:prstClr val="black"/>
                </a:solidFill>
                <a:latin typeface="Carlito"/>
                <a:cs typeface="Carlito"/>
              </a:rPr>
              <a:t>u</a:t>
            </a:r>
            <a:r>
              <a:rPr sz="2200" i="1" spc="-35">
                <a:solidFill>
                  <a:prstClr val="black"/>
                </a:solidFill>
                <a:latin typeface="Carlito"/>
                <a:cs typeface="Carlito"/>
              </a:rPr>
              <a:t>n</a:t>
            </a:r>
            <a:r>
              <a:rPr sz="2200" i="1" spc="-5">
                <a:solidFill>
                  <a:prstClr val="black"/>
                </a:solidFill>
                <a:latin typeface="Carlito"/>
                <a:cs typeface="Carlito"/>
              </a:rPr>
              <a:t>time</a:t>
            </a:r>
            <a:r>
              <a:rPr sz="2200" i="1">
                <a:solidFill>
                  <a:prstClr val="black"/>
                </a:solidFill>
                <a:latin typeface="Carlito"/>
                <a:cs typeface="Carlito"/>
              </a:rPr>
              <a:t>	</a:t>
            </a:r>
            <a:r>
              <a:rPr sz="2200" i="1" spc="-15">
                <a:solidFill>
                  <a:prstClr val="black"/>
                </a:solidFill>
                <a:latin typeface="Carlito"/>
                <a:cs typeface="Carlito"/>
              </a:rPr>
              <a:t>e</a:t>
            </a:r>
            <a:r>
              <a:rPr sz="2200" i="1" spc="-5">
                <a:solidFill>
                  <a:prstClr val="black"/>
                </a:solidFill>
                <a:latin typeface="Carlito"/>
                <a:cs typeface="Carlito"/>
              </a:rPr>
              <a:t>rrors</a:t>
            </a:r>
            <a:r>
              <a:rPr sz="2200" i="1">
                <a:solidFill>
                  <a:prstClr val="black"/>
                </a:solidFill>
                <a:latin typeface="Carlito"/>
                <a:cs typeface="Carlito"/>
              </a:rPr>
              <a:t>	</a:t>
            </a:r>
            <a:r>
              <a:rPr sz="2200" i="1" spc="-5">
                <a:solidFill>
                  <a:prstClr val="black"/>
                </a:solidFill>
                <a:latin typeface="Carlito"/>
                <a:cs typeface="Carlito"/>
              </a:rPr>
              <a:t>-</a:t>
            </a:r>
            <a:r>
              <a:rPr sz="2200" i="1">
                <a:solidFill>
                  <a:prstClr val="black"/>
                </a:solidFill>
                <a:latin typeface="Carlito"/>
                <a:cs typeface="Carlito"/>
              </a:rPr>
              <a:t>	</a:t>
            </a:r>
            <a:r>
              <a:rPr sz="2200" spc="-10">
                <a:solidFill>
                  <a:prstClr val="black"/>
                </a:solidFill>
                <a:latin typeface="Carlito"/>
                <a:cs typeface="Carlito"/>
              </a:rPr>
              <a:t>occ</a:t>
            </a:r>
            <a:r>
              <a:rPr sz="2200" spc="-15">
                <a:solidFill>
                  <a:prstClr val="black"/>
                </a:solidFill>
                <a:latin typeface="Carlito"/>
                <a:cs typeface="Carlito"/>
              </a:rPr>
              <a:t>u</a:t>
            </a:r>
            <a:r>
              <a:rPr sz="2200" spc="-5">
                <a:solidFill>
                  <a:prstClr val="black"/>
                </a:solidFill>
                <a:latin typeface="Carlito"/>
                <a:cs typeface="Carlito"/>
              </a:rPr>
              <a:t>r</a:t>
            </a:r>
            <a:r>
              <a:rPr sz="2200">
                <a:solidFill>
                  <a:prstClr val="black"/>
                </a:solidFill>
                <a:latin typeface="Carlito"/>
                <a:cs typeface="Carlito"/>
              </a:rPr>
              <a:t>	</a:t>
            </a:r>
            <a:r>
              <a:rPr sz="2200" spc="-5">
                <a:solidFill>
                  <a:prstClr val="black"/>
                </a:solidFill>
                <a:latin typeface="Carlito"/>
                <a:cs typeface="Carlito"/>
              </a:rPr>
              <a:t>while</a:t>
            </a:r>
            <a:r>
              <a:rPr sz="2200">
                <a:solidFill>
                  <a:prstClr val="black"/>
                </a:solidFill>
                <a:latin typeface="Carlito"/>
                <a:cs typeface="Carlito"/>
              </a:rPr>
              <a:t>	</a:t>
            </a:r>
            <a:r>
              <a:rPr sz="2200" spc="-5">
                <a:solidFill>
                  <a:prstClr val="black"/>
                </a:solidFill>
                <a:latin typeface="Carlito"/>
                <a:cs typeface="Carlito"/>
              </a:rPr>
              <a:t>t</a:t>
            </a:r>
            <a:r>
              <a:rPr sz="2200" spc="-15">
                <a:solidFill>
                  <a:prstClr val="black"/>
                </a:solidFill>
                <a:latin typeface="Carlito"/>
                <a:cs typeface="Carlito"/>
              </a:rPr>
              <a:t>h</a:t>
            </a:r>
            <a:r>
              <a:rPr sz="2200" spc="-5">
                <a:solidFill>
                  <a:prstClr val="black"/>
                </a:solidFill>
                <a:latin typeface="Carlito"/>
                <a:cs typeface="Carlito"/>
              </a:rPr>
              <a:t>e</a:t>
            </a:r>
            <a:r>
              <a:rPr sz="2200">
                <a:solidFill>
                  <a:prstClr val="black"/>
                </a:solidFill>
                <a:latin typeface="Carlito"/>
                <a:cs typeface="Carlito"/>
              </a:rPr>
              <a:t>	</a:t>
            </a:r>
            <a:r>
              <a:rPr sz="2200" spc="-10">
                <a:solidFill>
                  <a:prstClr val="black"/>
                </a:solidFill>
                <a:latin typeface="Carlito"/>
                <a:cs typeface="Carlito"/>
              </a:rPr>
              <a:t>p</a:t>
            </a:r>
            <a:r>
              <a:rPr sz="2200" spc="-45">
                <a:solidFill>
                  <a:prstClr val="black"/>
                </a:solidFill>
                <a:latin typeface="Carlito"/>
                <a:cs typeface="Carlito"/>
              </a:rPr>
              <a:t>r</a:t>
            </a:r>
            <a:r>
              <a:rPr sz="2200" spc="-10">
                <a:solidFill>
                  <a:prstClr val="black"/>
                </a:solidFill>
                <a:latin typeface="Carlito"/>
                <a:cs typeface="Carlito"/>
              </a:rPr>
              <a:t>og</a:t>
            </a:r>
            <a:r>
              <a:rPr sz="2200" spc="-55">
                <a:solidFill>
                  <a:prstClr val="black"/>
                </a:solidFill>
                <a:latin typeface="Carlito"/>
                <a:cs typeface="Carlito"/>
              </a:rPr>
              <a:t>r</a:t>
            </a:r>
            <a:r>
              <a:rPr sz="2200" spc="-5">
                <a:solidFill>
                  <a:prstClr val="black"/>
                </a:solidFill>
                <a:latin typeface="Carlito"/>
                <a:cs typeface="Carlito"/>
              </a:rPr>
              <a:t>am</a:t>
            </a:r>
            <a:r>
              <a:rPr sz="2200">
                <a:solidFill>
                  <a:prstClr val="black"/>
                </a:solidFill>
                <a:latin typeface="Carlito"/>
                <a:cs typeface="Carlito"/>
              </a:rPr>
              <a:t>	</a:t>
            </a:r>
            <a:r>
              <a:rPr sz="2200" spc="-10">
                <a:solidFill>
                  <a:prstClr val="black"/>
                </a:solidFill>
                <a:latin typeface="Carlito"/>
                <a:cs typeface="Carlito"/>
              </a:rPr>
              <a:t>i</a:t>
            </a:r>
            <a:r>
              <a:rPr sz="2200" spc="-5">
                <a:solidFill>
                  <a:prstClr val="black"/>
                </a:solidFill>
                <a:latin typeface="Carlito"/>
                <a:cs typeface="Carlito"/>
              </a:rPr>
              <a:t>s</a:t>
            </a:r>
            <a:r>
              <a:rPr sz="2200">
                <a:solidFill>
                  <a:prstClr val="black"/>
                </a:solidFill>
                <a:latin typeface="Carlito"/>
                <a:cs typeface="Carlito"/>
              </a:rPr>
              <a:t>	</a:t>
            </a:r>
            <a:r>
              <a:rPr sz="2200" spc="-5">
                <a:solidFill>
                  <a:prstClr val="black"/>
                </a:solidFill>
                <a:latin typeface="Carlito"/>
                <a:cs typeface="Carlito"/>
              </a:rPr>
              <a:t>runn</a:t>
            </a:r>
            <a:r>
              <a:rPr sz="2200" spc="-15">
                <a:solidFill>
                  <a:prstClr val="black"/>
                </a:solidFill>
                <a:latin typeface="Carlito"/>
                <a:cs typeface="Carlito"/>
              </a:rPr>
              <a:t>i</a:t>
            </a:r>
            <a:r>
              <a:rPr sz="2200" spc="-10">
                <a:solidFill>
                  <a:prstClr val="black"/>
                </a:solidFill>
                <a:latin typeface="Carlito"/>
                <a:cs typeface="Carlito"/>
              </a:rPr>
              <a:t>n</a:t>
            </a:r>
            <a:r>
              <a:rPr sz="2200" spc="-5">
                <a:solidFill>
                  <a:prstClr val="black"/>
                </a:solidFill>
                <a:latin typeface="Carlito"/>
                <a:cs typeface="Carlito"/>
              </a:rPr>
              <a:t>g</a:t>
            </a:r>
            <a:r>
              <a:rPr sz="2200">
                <a:solidFill>
                  <a:prstClr val="black"/>
                </a:solidFill>
                <a:latin typeface="Carlito"/>
                <a:cs typeface="Carlito"/>
              </a:rPr>
              <a:t>	</a:t>
            </a:r>
            <a:r>
              <a:rPr sz="2200" spc="-10">
                <a:solidFill>
                  <a:prstClr val="black"/>
                </a:solidFill>
                <a:latin typeface="Carlito"/>
                <a:cs typeface="Carlito"/>
              </a:rPr>
              <a:t>i</a:t>
            </a:r>
            <a:r>
              <a:rPr sz="2200" spc="-5">
                <a:solidFill>
                  <a:prstClr val="black"/>
                </a:solidFill>
                <a:latin typeface="Carlito"/>
                <a:cs typeface="Carlito"/>
              </a:rPr>
              <a:t>f</a:t>
            </a:r>
            <a:r>
              <a:rPr sz="2200">
                <a:solidFill>
                  <a:prstClr val="black"/>
                </a:solidFill>
                <a:latin typeface="Carlito"/>
                <a:cs typeface="Carlito"/>
              </a:rPr>
              <a:t>	</a:t>
            </a:r>
            <a:r>
              <a:rPr sz="2200" spc="-5">
                <a:solidFill>
                  <a:prstClr val="black"/>
                </a:solidFill>
                <a:latin typeface="Carlito"/>
                <a:cs typeface="Carlito"/>
              </a:rPr>
              <a:t>the</a:t>
            </a:r>
            <a:endParaRPr sz="2200">
              <a:solidFill>
                <a:prstClr val="black"/>
              </a:solidFill>
              <a:latin typeface="Carlito"/>
              <a:cs typeface="Carlito"/>
            </a:endParaRPr>
          </a:p>
          <a:p>
            <a:pPr marL="477520">
              <a:spcBef>
                <a:spcPts val="1320"/>
              </a:spcBef>
            </a:pPr>
            <a:r>
              <a:rPr sz="2200" spc="-15">
                <a:solidFill>
                  <a:prstClr val="black"/>
                </a:solidFill>
                <a:latin typeface="Carlito"/>
                <a:cs typeface="Carlito"/>
              </a:rPr>
              <a:t>environment detects </a:t>
            </a:r>
            <a:r>
              <a:rPr sz="2200" spc="-5">
                <a:solidFill>
                  <a:prstClr val="black"/>
                </a:solidFill>
                <a:latin typeface="Carlito"/>
                <a:cs typeface="Carlito"/>
              </a:rPr>
              <a:t>an </a:t>
            </a:r>
            <a:r>
              <a:rPr sz="2200" spc="-15">
                <a:solidFill>
                  <a:prstClr val="black"/>
                </a:solidFill>
                <a:latin typeface="Carlito"/>
                <a:cs typeface="Carlito"/>
              </a:rPr>
              <a:t>operation </a:t>
            </a:r>
            <a:r>
              <a:rPr sz="2200" spc="-10">
                <a:solidFill>
                  <a:prstClr val="black"/>
                </a:solidFill>
                <a:latin typeface="Carlito"/>
                <a:cs typeface="Carlito"/>
              </a:rPr>
              <a:t>that </a:t>
            </a:r>
            <a:r>
              <a:rPr sz="2200" spc="-5">
                <a:solidFill>
                  <a:prstClr val="black"/>
                </a:solidFill>
                <a:latin typeface="Carlito"/>
                <a:cs typeface="Carlito"/>
              </a:rPr>
              <a:t>is impossible </a:t>
            </a:r>
            <a:r>
              <a:rPr sz="2200" spc="-20">
                <a:solidFill>
                  <a:prstClr val="black"/>
                </a:solidFill>
                <a:latin typeface="Carlito"/>
                <a:cs typeface="Carlito"/>
              </a:rPr>
              <a:t>to </a:t>
            </a:r>
            <a:r>
              <a:rPr sz="2200" spc="-5">
                <a:solidFill>
                  <a:prstClr val="black"/>
                </a:solidFill>
                <a:latin typeface="Carlito"/>
                <a:cs typeface="Carlito"/>
              </a:rPr>
              <a:t>carry</a:t>
            </a:r>
            <a:r>
              <a:rPr sz="2200" spc="165">
                <a:solidFill>
                  <a:prstClr val="black"/>
                </a:solidFill>
                <a:latin typeface="Carlito"/>
                <a:cs typeface="Carlito"/>
              </a:rPr>
              <a:t> </a:t>
            </a:r>
            <a:r>
              <a:rPr sz="2200" spc="-5">
                <a:solidFill>
                  <a:prstClr val="black"/>
                </a:solidFill>
                <a:latin typeface="Carlito"/>
                <a:cs typeface="Carlito"/>
              </a:rPr>
              <a:t>out.</a:t>
            </a:r>
            <a:endParaRPr sz="2200">
              <a:solidFill>
                <a:prstClr val="black"/>
              </a:solidFill>
              <a:latin typeface="Carlito"/>
              <a:cs typeface="Carlito"/>
            </a:endParaRPr>
          </a:p>
          <a:p>
            <a:pPr marL="477520" indent="-300990">
              <a:spcBef>
                <a:spcPts val="1850"/>
              </a:spcBef>
              <a:buFont typeface="Wingdings"/>
              <a:buChar char=""/>
              <a:tabLst>
                <a:tab pos="478155"/>
              </a:tabLst>
            </a:pPr>
            <a:r>
              <a:rPr sz="2200" i="1" spc="-10">
                <a:solidFill>
                  <a:prstClr val="black"/>
                </a:solidFill>
                <a:latin typeface="Carlito"/>
                <a:cs typeface="Carlito"/>
              </a:rPr>
              <a:t>Logic</a:t>
            </a:r>
            <a:r>
              <a:rPr sz="2200" i="1" spc="190">
                <a:solidFill>
                  <a:prstClr val="black"/>
                </a:solidFill>
                <a:latin typeface="Carlito"/>
                <a:cs typeface="Carlito"/>
              </a:rPr>
              <a:t> </a:t>
            </a:r>
            <a:r>
              <a:rPr sz="2200" i="1" spc="-5">
                <a:solidFill>
                  <a:prstClr val="black"/>
                </a:solidFill>
                <a:latin typeface="Carlito"/>
                <a:cs typeface="Carlito"/>
              </a:rPr>
              <a:t>errors</a:t>
            </a:r>
            <a:r>
              <a:rPr sz="2200" i="1" spc="190">
                <a:solidFill>
                  <a:prstClr val="black"/>
                </a:solidFill>
                <a:latin typeface="Carlito"/>
                <a:cs typeface="Carlito"/>
              </a:rPr>
              <a:t> </a:t>
            </a:r>
            <a:r>
              <a:rPr sz="2200" spc="-5">
                <a:solidFill>
                  <a:prstClr val="black"/>
                </a:solidFill>
                <a:latin typeface="Carlito"/>
                <a:cs typeface="Carlito"/>
              </a:rPr>
              <a:t>-</a:t>
            </a:r>
            <a:r>
              <a:rPr sz="2200" spc="190">
                <a:solidFill>
                  <a:prstClr val="black"/>
                </a:solidFill>
                <a:latin typeface="Carlito"/>
                <a:cs typeface="Carlito"/>
              </a:rPr>
              <a:t> </a:t>
            </a:r>
            <a:r>
              <a:rPr sz="2200" spc="-5">
                <a:solidFill>
                  <a:prstClr val="black"/>
                </a:solidFill>
                <a:latin typeface="Carlito"/>
                <a:cs typeface="Carlito"/>
              </a:rPr>
              <a:t>occur</a:t>
            </a:r>
            <a:r>
              <a:rPr sz="2200" spc="195">
                <a:solidFill>
                  <a:prstClr val="black"/>
                </a:solidFill>
                <a:latin typeface="Carlito"/>
                <a:cs typeface="Carlito"/>
              </a:rPr>
              <a:t> </a:t>
            </a:r>
            <a:r>
              <a:rPr sz="2200" spc="-5">
                <a:solidFill>
                  <a:prstClr val="black"/>
                </a:solidFill>
                <a:latin typeface="Carlito"/>
                <a:cs typeface="Carlito"/>
              </a:rPr>
              <a:t>when</a:t>
            </a:r>
            <a:r>
              <a:rPr sz="2200" spc="210">
                <a:solidFill>
                  <a:prstClr val="black"/>
                </a:solidFill>
                <a:latin typeface="Carlito"/>
                <a:cs typeface="Carlito"/>
              </a:rPr>
              <a:t> </a:t>
            </a:r>
            <a:r>
              <a:rPr sz="2200" spc="-5">
                <a:solidFill>
                  <a:prstClr val="black"/>
                </a:solidFill>
                <a:latin typeface="Carlito"/>
                <a:cs typeface="Carlito"/>
              </a:rPr>
              <a:t>a</a:t>
            </a:r>
            <a:r>
              <a:rPr sz="2200" spc="195">
                <a:solidFill>
                  <a:prstClr val="black"/>
                </a:solidFill>
                <a:latin typeface="Carlito"/>
                <a:cs typeface="Carlito"/>
              </a:rPr>
              <a:t> </a:t>
            </a:r>
            <a:r>
              <a:rPr sz="2200" spc="-20">
                <a:solidFill>
                  <a:prstClr val="black"/>
                </a:solidFill>
                <a:latin typeface="Carlito"/>
                <a:cs typeface="Carlito"/>
              </a:rPr>
              <a:t>program</a:t>
            </a:r>
            <a:r>
              <a:rPr sz="2200" spc="210">
                <a:solidFill>
                  <a:prstClr val="black"/>
                </a:solidFill>
                <a:latin typeface="Carlito"/>
                <a:cs typeface="Carlito"/>
              </a:rPr>
              <a:t> </a:t>
            </a:r>
            <a:r>
              <a:rPr sz="2200" spc="-5">
                <a:solidFill>
                  <a:prstClr val="black"/>
                </a:solidFill>
                <a:latin typeface="Carlito"/>
                <a:cs typeface="Carlito"/>
              </a:rPr>
              <a:t>doesn't</a:t>
            </a:r>
            <a:r>
              <a:rPr sz="2200" spc="200">
                <a:solidFill>
                  <a:prstClr val="black"/>
                </a:solidFill>
                <a:latin typeface="Carlito"/>
                <a:cs typeface="Carlito"/>
              </a:rPr>
              <a:t> </a:t>
            </a:r>
            <a:r>
              <a:rPr sz="2200" spc="-10">
                <a:solidFill>
                  <a:prstClr val="black"/>
                </a:solidFill>
                <a:latin typeface="Carlito"/>
                <a:cs typeface="Carlito"/>
              </a:rPr>
              <a:t>perform</a:t>
            </a:r>
            <a:r>
              <a:rPr sz="2200" spc="204">
                <a:solidFill>
                  <a:prstClr val="black"/>
                </a:solidFill>
                <a:latin typeface="Carlito"/>
                <a:cs typeface="Carlito"/>
              </a:rPr>
              <a:t> </a:t>
            </a:r>
            <a:r>
              <a:rPr sz="2200" spc="-5">
                <a:solidFill>
                  <a:prstClr val="black"/>
                </a:solidFill>
                <a:latin typeface="Carlito"/>
                <a:cs typeface="Carlito"/>
              </a:rPr>
              <a:t>the</a:t>
            </a:r>
            <a:r>
              <a:rPr sz="2200" spc="204">
                <a:solidFill>
                  <a:prstClr val="black"/>
                </a:solidFill>
                <a:latin typeface="Carlito"/>
                <a:cs typeface="Carlito"/>
              </a:rPr>
              <a:t> </a:t>
            </a:r>
            <a:r>
              <a:rPr sz="2200" spc="-25">
                <a:solidFill>
                  <a:prstClr val="black"/>
                </a:solidFill>
                <a:latin typeface="Carlito"/>
                <a:cs typeface="Carlito"/>
              </a:rPr>
              <a:t>way</a:t>
            </a:r>
            <a:r>
              <a:rPr sz="2200" spc="204">
                <a:solidFill>
                  <a:prstClr val="black"/>
                </a:solidFill>
                <a:latin typeface="Carlito"/>
                <a:cs typeface="Carlito"/>
              </a:rPr>
              <a:t> </a:t>
            </a:r>
            <a:r>
              <a:rPr sz="2200" spc="-5">
                <a:solidFill>
                  <a:prstClr val="black"/>
                </a:solidFill>
                <a:latin typeface="Carlito"/>
                <a:cs typeface="Carlito"/>
              </a:rPr>
              <a:t>it</a:t>
            </a:r>
            <a:r>
              <a:rPr sz="2200" spc="200">
                <a:solidFill>
                  <a:prstClr val="black"/>
                </a:solidFill>
                <a:latin typeface="Carlito"/>
                <a:cs typeface="Carlito"/>
              </a:rPr>
              <a:t> </a:t>
            </a:r>
            <a:r>
              <a:rPr sz="2200" spc="-10">
                <a:solidFill>
                  <a:prstClr val="black"/>
                </a:solidFill>
                <a:latin typeface="Carlito"/>
                <a:cs typeface="Carlito"/>
              </a:rPr>
              <a:t>was</a:t>
            </a:r>
            <a:endParaRPr sz="2200">
              <a:solidFill>
                <a:prstClr val="black"/>
              </a:solidFill>
              <a:latin typeface="Carlito"/>
              <a:cs typeface="Carlito"/>
            </a:endParaRPr>
          </a:p>
          <a:p>
            <a:pPr marL="477520">
              <a:spcBef>
                <a:spcPts val="1320"/>
              </a:spcBef>
            </a:pPr>
            <a:r>
              <a:rPr sz="2200" spc="-10">
                <a:solidFill>
                  <a:prstClr val="black"/>
                </a:solidFill>
                <a:latin typeface="Carlito"/>
                <a:cs typeface="Carlito"/>
              </a:rPr>
              <a:t>intended</a:t>
            </a:r>
            <a:r>
              <a:rPr sz="2200">
                <a:solidFill>
                  <a:prstClr val="black"/>
                </a:solidFill>
                <a:latin typeface="Carlito"/>
                <a:cs typeface="Carlito"/>
              </a:rPr>
              <a:t> </a:t>
            </a:r>
            <a:r>
              <a:rPr sz="2200" spc="-15">
                <a:solidFill>
                  <a:prstClr val="black"/>
                </a:solidFill>
                <a:latin typeface="Carlito"/>
                <a:cs typeface="Carlito"/>
              </a:rPr>
              <a:t>to.</a:t>
            </a:r>
            <a:endParaRPr sz="2200">
              <a:solidFill>
                <a:prstClr val="black"/>
              </a:solidFill>
              <a:latin typeface="Carlito"/>
              <a:cs typeface="Carlito"/>
            </a:endParaRPr>
          </a:p>
        </p:txBody>
      </p:sp>
      <p:sp>
        <p:nvSpPr>
          <p:cNvPr id="3" name="object 3"/>
          <p:cNvSpPr txBox="1">
            <a:spLocks noGrp="1"/>
          </p:cNvSpPr>
          <p:nvPr>
            <p:ph type="title"/>
          </p:nvPr>
        </p:nvSpPr>
        <p:spPr>
          <a:xfrm>
            <a:off x="990600" y="304800"/>
            <a:ext cx="4819649" cy="675185"/>
          </a:xfrm>
          <a:prstGeom prst="rect">
            <a:avLst/>
          </a:prstGeom>
        </p:spPr>
        <p:txBody>
          <a:bodyPr vert="horz" wrap="square" lIns="0" tIns="13335" rIns="0" bIns="0" rtlCol="0" anchor="ctr">
            <a:spAutoFit/>
          </a:bodyPr>
          <a:lstStyle>
            <a:defPPr/>
          </a:lstStyle>
          <a:p>
            <a:pPr marL="12700">
              <a:lnSpc>
                <a:spcPct val="100000"/>
              </a:lnSpc>
              <a:spcBef>
                <a:spcPts val="105"/>
              </a:spcBef>
            </a:pPr>
            <a:r>
              <a:rPr spc="-40">
                <a:latin typeface="Carlito"/>
                <a:cs typeface="Carlito"/>
              </a:rPr>
              <a:t>Types </a:t>
            </a:r>
            <a:r>
              <a:rPr>
                <a:latin typeface="Carlito"/>
                <a:cs typeface="Carlito"/>
              </a:rPr>
              <a:t>of</a:t>
            </a:r>
            <a:r>
              <a:rPr spc="-25">
                <a:latin typeface="Carlito"/>
                <a:cs typeface="Carlito"/>
              </a:rPr>
              <a:t> </a:t>
            </a:r>
            <a:r>
              <a:rPr spc="-30">
                <a:latin typeface="Carlito"/>
                <a:cs typeface="Carlito"/>
              </a:rPr>
              <a:t>Errors</a:t>
            </a:r>
            <a:endParaRPr>
              <a:latin typeface="Carlito"/>
              <a:cs typeface="Carlito"/>
            </a:endParaRPr>
          </a:p>
        </p:txBody>
      </p:sp>
    </p:spTree>
    <p:extLst>
      <p:ext uri="{BB962C8B-B14F-4D97-AF65-F5344CB8AC3E}">
        <p14:creationId xmlns:p14="http://schemas.microsoft.com/office/powerpoint/2010/main" val="2692735743"/>
      </p:ext>
    </p:extLst>
  </p:cSld>
  <p:clrMapOvr>
    <a:masterClrMapping/>
  </p:clrMapOvr>
  <p:transition/>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81000" y="304800"/>
            <a:ext cx="7086600" cy="675185"/>
          </a:xfrm>
          <a:prstGeom prst="rect">
            <a:avLst/>
          </a:prstGeom>
        </p:spPr>
        <p:txBody>
          <a:bodyPr vert="horz" wrap="square" lIns="0" tIns="13335" rIns="0" bIns="0" rtlCol="0" anchor="ctr">
            <a:spAutoFit/>
          </a:bodyPr>
          <a:lstStyle>
            <a:defPPr/>
          </a:lstStyle>
          <a:p>
            <a:pPr marL="12700">
              <a:lnSpc>
                <a:spcPct val="100000"/>
              </a:lnSpc>
              <a:spcBef>
                <a:spcPts val="105"/>
              </a:spcBef>
            </a:pPr>
            <a:r>
              <a:rPr spc="-15">
                <a:latin typeface="Carlito"/>
                <a:cs typeface="Carlito"/>
              </a:rPr>
              <a:t>Exception</a:t>
            </a:r>
            <a:r>
              <a:rPr spc="-45">
                <a:latin typeface="Carlito"/>
                <a:cs typeface="Carlito"/>
              </a:rPr>
              <a:t> </a:t>
            </a:r>
            <a:r>
              <a:rPr spc="-5">
                <a:latin typeface="Carlito"/>
                <a:cs typeface="Carlito"/>
              </a:rPr>
              <a:t>Classes</a:t>
            </a:r>
            <a:endParaRPr>
              <a:latin typeface="Carlito"/>
              <a:cs typeface="Carlito"/>
            </a:endParaRPr>
          </a:p>
        </p:txBody>
      </p:sp>
      <p:grpSp>
        <p:nvGrpSpPr>
          <p:cNvPr id="35" name="Group 34"/>
          <p:cNvGrpSpPr/>
          <p:nvPr/>
        </p:nvGrpSpPr>
        <p:grpSpPr>
          <a:xfrm>
            <a:off x="685800" y="838200"/>
            <a:ext cx="10363200" cy="5779913"/>
            <a:chOff x="2231341" y="1444657"/>
            <a:chExt cx="8059512" cy="4703277"/>
          </a:xfrm>
        </p:grpSpPr>
        <p:sp>
          <p:nvSpPr>
            <p:cNvPr id="3" name="object 3"/>
            <p:cNvSpPr txBox="1"/>
            <p:nvPr/>
          </p:nvSpPr>
          <p:spPr>
            <a:xfrm>
              <a:off x="6056034" y="4320308"/>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400" spc="-10">
                  <a:solidFill>
                    <a:prstClr val="black"/>
                  </a:solidFill>
                  <a:latin typeface="Times New Roman"/>
                  <a:cs typeface="Times New Roman"/>
                </a:rPr>
                <a:t>LinkageError</a:t>
              </a:r>
              <a:endParaRPr sz="1400">
                <a:solidFill>
                  <a:prstClr val="black"/>
                </a:solidFill>
                <a:latin typeface="Times New Roman"/>
                <a:cs typeface="Times New Roman"/>
              </a:endParaRPr>
            </a:p>
          </p:txBody>
        </p:sp>
        <p:sp>
          <p:nvSpPr>
            <p:cNvPr id="4" name="object 4"/>
            <p:cNvSpPr txBox="1"/>
            <p:nvPr/>
          </p:nvSpPr>
          <p:spPr>
            <a:xfrm>
              <a:off x="4690373" y="5141777"/>
              <a:ext cx="68262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400" spc="-5">
                  <a:solidFill>
                    <a:prstClr val="black"/>
                  </a:solidFill>
                  <a:latin typeface="Times New Roman"/>
                  <a:cs typeface="Times New Roman"/>
                </a:rPr>
                <a:t>Error</a:t>
              </a:r>
              <a:endParaRPr sz="1400">
                <a:solidFill>
                  <a:prstClr val="black"/>
                </a:solidFill>
                <a:latin typeface="Times New Roman"/>
                <a:cs typeface="Times New Roman"/>
              </a:endParaRPr>
            </a:p>
          </p:txBody>
        </p:sp>
        <p:sp>
          <p:nvSpPr>
            <p:cNvPr id="6" name="object 6"/>
            <p:cNvSpPr txBox="1"/>
            <p:nvPr/>
          </p:nvSpPr>
          <p:spPr>
            <a:xfrm>
              <a:off x="6056034" y="2540049"/>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400" spc="-5">
                  <a:solidFill>
                    <a:prstClr val="black"/>
                  </a:solidFill>
                  <a:latin typeface="Times New Roman"/>
                  <a:cs typeface="Times New Roman"/>
                </a:rPr>
                <a:t>AWTException</a:t>
              </a:r>
              <a:endParaRPr sz="1400">
                <a:solidFill>
                  <a:prstClr val="black"/>
                </a:solidFill>
                <a:latin typeface="Times New Roman"/>
                <a:cs typeface="Times New Roman"/>
              </a:endParaRPr>
            </a:p>
          </p:txBody>
        </p:sp>
        <p:sp>
          <p:nvSpPr>
            <p:cNvPr id="7" name="object 7"/>
            <p:cNvSpPr txBox="1"/>
            <p:nvPr/>
          </p:nvSpPr>
          <p:spPr>
            <a:xfrm>
              <a:off x="3324162" y="3635819"/>
              <a:ext cx="683260"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400" spc="-20">
                  <a:solidFill>
                    <a:prstClr val="black"/>
                  </a:solidFill>
                  <a:latin typeface="Times New Roman"/>
                  <a:cs typeface="Times New Roman"/>
                </a:rPr>
                <a:t>T</a:t>
              </a:r>
              <a:r>
                <a:rPr sz="1400" spc="5">
                  <a:solidFill>
                    <a:prstClr val="black"/>
                  </a:solidFill>
                  <a:latin typeface="Times New Roman"/>
                  <a:cs typeface="Times New Roman"/>
                </a:rPr>
                <a:t>h</a:t>
              </a:r>
              <a:r>
                <a:rPr sz="1400" spc="-5">
                  <a:solidFill>
                    <a:prstClr val="black"/>
                  </a:solidFill>
                  <a:latin typeface="Times New Roman"/>
                  <a:cs typeface="Times New Roman"/>
                </a:rPr>
                <a:t>r</a:t>
              </a:r>
              <a:r>
                <a:rPr sz="1400" spc="5">
                  <a:solidFill>
                    <a:prstClr val="black"/>
                  </a:solidFill>
                  <a:latin typeface="Times New Roman"/>
                  <a:cs typeface="Times New Roman"/>
                </a:rPr>
                <a:t>o</a:t>
              </a:r>
              <a:r>
                <a:rPr sz="1400" spc="-30">
                  <a:solidFill>
                    <a:prstClr val="black"/>
                  </a:solidFill>
                  <a:latin typeface="Times New Roman"/>
                  <a:cs typeface="Times New Roman"/>
                </a:rPr>
                <a:t>w</a:t>
              </a:r>
              <a:r>
                <a:rPr sz="1400">
                  <a:solidFill>
                    <a:prstClr val="black"/>
                  </a:solidFill>
                  <a:latin typeface="Times New Roman"/>
                  <a:cs typeface="Times New Roman"/>
                </a:rPr>
                <a:t>a</a:t>
              </a:r>
              <a:r>
                <a:rPr sz="1400" spc="5">
                  <a:solidFill>
                    <a:prstClr val="black"/>
                  </a:solidFill>
                  <a:latin typeface="Times New Roman"/>
                  <a:cs typeface="Times New Roman"/>
                </a:rPr>
                <a:t>b</a:t>
              </a:r>
              <a:r>
                <a:rPr sz="1400" spc="-15">
                  <a:solidFill>
                    <a:prstClr val="black"/>
                  </a:solidFill>
                  <a:latin typeface="Times New Roman"/>
                  <a:cs typeface="Times New Roman"/>
                </a:rPr>
                <a:t>l</a:t>
              </a:r>
              <a:r>
                <a:rPr sz="1400">
                  <a:solidFill>
                    <a:prstClr val="black"/>
                  </a:solidFill>
                  <a:latin typeface="Times New Roman"/>
                  <a:cs typeface="Times New Roman"/>
                </a:rPr>
                <a:t>e</a:t>
              </a:r>
              <a:endParaRPr sz="1400">
                <a:solidFill>
                  <a:prstClr val="black"/>
                </a:solidFill>
                <a:latin typeface="Times New Roman"/>
                <a:cs typeface="Times New Roman"/>
              </a:endParaRPr>
            </a:p>
          </p:txBody>
        </p:sp>
        <p:sp>
          <p:nvSpPr>
            <p:cNvPr id="8" name="object 8"/>
            <p:cNvSpPr txBox="1"/>
            <p:nvPr/>
          </p:nvSpPr>
          <p:spPr>
            <a:xfrm>
              <a:off x="6056034" y="1444657"/>
              <a:ext cx="163957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400" spc="-5">
                  <a:solidFill>
                    <a:prstClr val="black"/>
                  </a:solidFill>
                  <a:latin typeface="Times New Roman"/>
                  <a:cs typeface="Times New Roman"/>
                </a:rPr>
                <a:t>ClassNotFoundException</a:t>
              </a:r>
              <a:endParaRPr sz="1400">
                <a:solidFill>
                  <a:prstClr val="black"/>
                </a:solidFill>
                <a:latin typeface="Times New Roman"/>
                <a:cs typeface="Times New Roman"/>
              </a:endParaRPr>
            </a:p>
          </p:txBody>
        </p:sp>
        <p:sp>
          <p:nvSpPr>
            <p:cNvPr id="9" name="object 9"/>
            <p:cNvSpPr txBox="1"/>
            <p:nvPr/>
          </p:nvSpPr>
          <p:spPr>
            <a:xfrm>
              <a:off x="6056034" y="4867948"/>
              <a:ext cx="136652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400" spc="-5">
                  <a:solidFill>
                    <a:prstClr val="black"/>
                  </a:solidFill>
                  <a:latin typeface="Times New Roman"/>
                  <a:cs typeface="Times New Roman"/>
                </a:rPr>
                <a:t>VirtualMachineError</a:t>
              </a:r>
              <a:endParaRPr sz="1400">
                <a:solidFill>
                  <a:prstClr val="black"/>
                </a:solidFill>
                <a:latin typeface="Times New Roman"/>
                <a:cs typeface="Times New Roman"/>
              </a:endParaRPr>
            </a:p>
          </p:txBody>
        </p:sp>
        <p:sp>
          <p:nvSpPr>
            <p:cNvPr id="10" name="object 10"/>
            <p:cNvSpPr txBox="1"/>
            <p:nvPr/>
          </p:nvSpPr>
          <p:spPr>
            <a:xfrm>
              <a:off x="6056034" y="1992353"/>
              <a:ext cx="1229360"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95"/>
                </a:spcBef>
              </a:pPr>
              <a:r>
                <a:rPr sz="1400" spc="-5">
                  <a:solidFill>
                    <a:prstClr val="black"/>
                  </a:solidFill>
                  <a:latin typeface="Times New Roman"/>
                  <a:cs typeface="Times New Roman"/>
                </a:rPr>
                <a:t>IOException</a:t>
              </a:r>
              <a:endParaRPr sz="1400">
                <a:solidFill>
                  <a:prstClr val="black"/>
                </a:solidFill>
                <a:latin typeface="Times New Roman"/>
                <a:cs typeface="Times New Roman"/>
              </a:endParaRPr>
            </a:p>
          </p:txBody>
        </p:sp>
        <p:sp>
          <p:nvSpPr>
            <p:cNvPr id="11" name="object 11"/>
            <p:cNvSpPr txBox="1"/>
            <p:nvPr/>
          </p:nvSpPr>
          <p:spPr>
            <a:xfrm>
              <a:off x="4690373" y="2540049"/>
              <a:ext cx="68262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400" spc="-5">
                  <a:solidFill>
                    <a:prstClr val="black"/>
                  </a:solidFill>
                  <a:latin typeface="Times New Roman"/>
                  <a:cs typeface="Times New Roman"/>
                </a:rPr>
                <a:t>Exception</a:t>
              </a:r>
              <a:endParaRPr sz="1400">
                <a:solidFill>
                  <a:prstClr val="black"/>
                </a:solidFill>
                <a:latin typeface="Times New Roman"/>
                <a:cs typeface="Times New Roman"/>
              </a:endParaRPr>
            </a:p>
          </p:txBody>
        </p:sp>
        <p:grpSp>
          <p:nvGrpSpPr>
            <p:cNvPr id="12" name="object 12"/>
            <p:cNvGrpSpPr/>
            <p:nvPr/>
          </p:nvGrpSpPr>
          <p:grpSpPr>
            <a:xfrm>
              <a:off x="4000507" y="2672203"/>
              <a:ext cx="690245" cy="2611755"/>
              <a:chOff x="2476506" y="2672202"/>
              <a:chExt cx="690245" cy="2611755"/>
            </a:xfrm>
          </p:grpSpPr>
          <p:sp>
            <p:nvSpPr>
              <p:cNvPr id="13" name="object 13"/>
              <p:cNvSpPr/>
              <p:nvPr/>
            </p:nvSpPr>
            <p:spPr>
              <a:xfrm>
                <a:off x="2892937" y="52787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14" name="object 14"/>
              <p:cNvSpPr/>
              <p:nvPr/>
            </p:nvSpPr>
            <p:spPr>
              <a:xfrm>
                <a:off x="2483258" y="26768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15" name="object 15"/>
              <p:cNvSpPr/>
              <p:nvPr/>
            </p:nvSpPr>
            <p:spPr>
              <a:xfrm>
                <a:off x="2892937" y="26768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16" name="object 16"/>
            <p:cNvSpPr txBox="1"/>
            <p:nvPr/>
          </p:nvSpPr>
          <p:spPr>
            <a:xfrm>
              <a:off x="6056035" y="3088123"/>
              <a:ext cx="1503045"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a:spcBef>
                  <a:spcPts val="90"/>
                </a:spcBef>
              </a:pPr>
              <a:r>
                <a:rPr sz="1400" spc="-5">
                  <a:solidFill>
                    <a:prstClr val="black"/>
                  </a:solidFill>
                  <a:latin typeface="Times New Roman"/>
                  <a:cs typeface="Times New Roman"/>
                </a:rPr>
                <a:t>RuntimeException</a:t>
              </a:r>
              <a:endParaRPr sz="1400">
                <a:solidFill>
                  <a:prstClr val="black"/>
                </a:solidFill>
                <a:latin typeface="Times New Roman"/>
                <a:cs typeface="Times New Roman"/>
              </a:endParaRPr>
            </a:p>
          </p:txBody>
        </p:sp>
        <p:sp>
          <p:nvSpPr>
            <p:cNvPr id="17" name="object 17"/>
            <p:cNvSpPr txBox="1"/>
            <p:nvPr/>
          </p:nvSpPr>
          <p:spPr>
            <a:xfrm>
              <a:off x="2231341" y="3635819"/>
              <a:ext cx="683260"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400" spc="-5">
                  <a:solidFill>
                    <a:prstClr val="black"/>
                  </a:solidFill>
                  <a:latin typeface="Times New Roman"/>
                  <a:cs typeface="Times New Roman"/>
                </a:rPr>
                <a:t>Object</a:t>
              </a:r>
              <a:endParaRPr sz="1400">
                <a:solidFill>
                  <a:prstClr val="black"/>
                </a:solidFill>
                <a:latin typeface="Times New Roman"/>
                <a:cs typeface="Times New Roman"/>
              </a:endParaRPr>
            </a:p>
          </p:txBody>
        </p:sp>
        <p:sp>
          <p:nvSpPr>
            <p:cNvPr id="18" name="object 18"/>
            <p:cNvSpPr/>
            <p:nvPr/>
          </p:nvSpPr>
          <p:spPr>
            <a:xfrm>
              <a:off x="2914408" y="36358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nvGrpSpPr>
            <p:cNvPr id="19" name="object 19"/>
            <p:cNvGrpSpPr/>
            <p:nvPr/>
          </p:nvGrpSpPr>
          <p:grpSpPr>
            <a:xfrm>
              <a:off x="5366168" y="1576999"/>
              <a:ext cx="690245" cy="2200910"/>
              <a:chOff x="3842167" y="1576999"/>
              <a:chExt cx="690245" cy="2200910"/>
            </a:xfrm>
          </p:grpSpPr>
          <p:sp>
            <p:nvSpPr>
              <p:cNvPr id="20" name="object 20"/>
              <p:cNvSpPr/>
              <p:nvPr/>
            </p:nvSpPr>
            <p:spPr>
              <a:xfrm>
                <a:off x="3848919" y="15816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21" name="object 21"/>
              <p:cNvSpPr/>
              <p:nvPr/>
            </p:nvSpPr>
            <p:spPr>
              <a:xfrm>
                <a:off x="4259166" y="1581655"/>
                <a:ext cx="273050" cy="2191385"/>
              </a:xfrm>
              <a:custGeom>
                <a:rect l="l" t="t" r="r" b="b"/>
                <a:pathLst>
                  <a:path w="273050" h="2191385">
                    <a:moveTo>
                      <a:pt x="272867" y="2190974"/>
                    </a:moveTo>
                    <a:lnTo>
                      <a:pt x="0" y="2190974"/>
                    </a:lnTo>
                  </a:path>
                  <a:path w="273050" h="2191385">
                    <a:moveTo>
                      <a:pt x="272867" y="1643467"/>
                    </a:moveTo>
                    <a:lnTo>
                      <a:pt x="0" y="1643467"/>
                    </a:lnTo>
                  </a:path>
                  <a:path w="273050" h="2191385">
                    <a:moveTo>
                      <a:pt x="272867" y="1095203"/>
                    </a:moveTo>
                    <a:lnTo>
                      <a:pt x="0" y="1095203"/>
                    </a:lnTo>
                  </a:path>
                  <a:path w="273050" h="2191385">
                    <a:moveTo>
                      <a:pt x="272867" y="547696"/>
                    </a:moveTo>
                    <a:lnTo>
                      <a:pt x="0" y="547696"/>
                    </a:lnTo>
                  </a:path>
                  <a:path w="273050" h="2191385">
                    <a:moveTo>
                      <a:pt x="272867"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22" name="object 22"/>
            <p:cNvSpPr txBox="1"/>
            <p:nvPr/>
          </p:nvSpPr>
          <p:spPr>
            <a:xfrm>
              <a:off x="8240440" y="2266201"/>
              <a:ext cx="1367155" cy="185226"/>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
                <a:spcBef>
                  <a:spcPts val="95"/>
                </a:spcBef>
              </a:pPr>
              <a:r>
                <a:rPr sz="1400" spc="-5">
                  <a:solidFill>
                    <a:prstClr val="black"/>
                  </a:solidFill>
                  <a:latin typeface="Times New Roman"/>
                  <a:cs typeface="Times New Roman"/>
                </a:rPr>
                <a:t>ArithmeticException</a:t>
              </a:r>
              <a:endParaRPr sz="1400">
                <a:solidFill>
                  <a:prstClr val="black"/>
                </a:solidFill>
                <a:latin typeface="Times New Roman"/>
                <a:cs typeface="Times New Roman"/>
              </a:endParaRPr>
            </a:p>
          </p:txBody>
        </p:sp>
        <p:sp>
          <p:nvSpPr>
            <p:cNvPr id="23" name="object 23"/>
            <p:cNvSpPr/>
            <p:nvPr/>
          </p:nvSpPr>
          <p:spPr>
            <a:xfrm>
              <a:off x="7558508" y="2403201"/>
              <a:ext cx="414655" cy="2008505"/>
            </a:xfrm>
            <a:custGeom>
              <a:rect l="l" t="t" r="r" b="b"/>
              <a:pathLst>
                <a:path w="414654" h="2008504">
                  <a:moveTo>
                    <a:pt x="409679" y="0"/>
                  </a:moveTo>
                  <a:lnTo>
                    <a:pt x="414410" y="2008402"/>
                  </a:lnTo>
                </a:path>
                <a:path w="414654" h="2008504">
                  <a:moveTo>
                    <a:pt x="412139" y="821923"/>
                  </a:moveTo>
                  <a:lnTo>
                    <a:pt x="136433" y="821923"/>
                  </a:lnTo>
                </a:path>
                <a:path w="414654" h="2008504">
                  <a:moveTo>
                    <a:pt x="136433" y="958752"/>
                  </a:moveTo>
                  <a:lnTo>
                    <a:pt x="0" y="821923"/>
                  </a:lnTo>
                </a:path>
                <a:path w="414654" h="2008504">
                  <a:moveTo>
                    <a:pt x="136433" y="684904"/>
                  </a:moveTo>
                  <a:lnTo>
                    <a:pt x="136433" y="958752"/>
                  </a:lnTo>
                </a:path>
                <a:path w="414654" h="2008504">
                  <a:moveTo>
                    <a:pt x="138704" y="684904"/>
                  </a:moveTo>
                  <a:lnTo>
                    <a:pt x="0"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nvGrpSpPr>
            <p:cNvPr id="24" name="object 24"/>
            <p:cNvGrpSpPr/>
            <p:nvPr/>
          </p:nvGrpSpPr>
          <p:grpSpPr>
            <a:xfrm>
              <a:off x="5366168" y="4452575"/>
              <a:ext cx="690245" cy="1652270"/>
              <a:chOff x="3842167" y="4452575"/>
              <a:chExt cx="690245" cy="1652270"/>
            </a:xfrm>
          </p:grpSpPr>
          <p:sp>
            <p:nvSpPr>
              <p:cNvPr id="25" name="object 25"/>
              <p:cNvSpPr/>
              <p:nvPr/>
            </p:nvSpPr>
            <p:spPr>
              <a:xfrm>
                <a:off x="3848919" y="4457231"/>
                <a:ext cx="412115" cy="1643380"/>
              </a:xfrm>
              <a:custGeom>
                <a:rect l="l" t="t" r="r" b="b"/>
                <a:pathLst>
                  <a:path w="412114" h="1643379">
                    <a:moveTo>
                      <a:pt x="410247" y="0"/>
                    </a:moveTo>
                    <a:lnTo>
                      <a:pt x="410247" y="1642922"/>
                    </a:lnTo>
                  </a:path>
                  <a:path w="412114" h="1643379">
                    <a:moveTo>
                      <a:pt x="411950" y="821468"/>
                    </a:moveTo>
                    <a:lnTo>
                      <a:pt x="136812" y="821468"/>
                    </a:lnTo>
                  </a:path>
                  <a:path w="412114" h="1643379">
                    <a:moveTo>
                      <a:pt x="136812" y="958373"/>
                    </a:moveTo>
                    <a:lnTo>
                      <a:pt x="0" y="821468"/>
                    </a:lnTo>
                  </a:path>
                  <a:path w="412114" h="1643379">
                    <a:moveTo>
                      <a:pt x="136812" y="684544"/>
                    </a:moveTo>
                    <a:lnTo>
                      <a:pt x="136812" y="958373"/>
                    </a:lnTo>
                  </a:path>
                  <a:path w="412114" h="1643379">
                    <a:moveTo>
                      <a:pt x="139272" y="684544"/>
                    </a:moveTo>
                    <a:lnTo>
                      <a:pt x="0" y="821468"/>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26" name="object 26"/>
              <p:cNvSpPr/>
              <p:nvPr/>
            </p:nvSpPr>
            <p:spPr>
              <a:xfrm>
                <a:off x="4259166" y="4457231"/>
                <a:ext cx="273050" cy="1643380"/>
              </a:xfrm>
              <a:custGeom>
                <a:rect l="l" t="t" r="r" b="b"/>
                <a:pathLst>
                  <a:path w="273050" h="1643379">
                    <a:moveTo>
                      <a:pt x="272867" y="0"/>
                    </a:moveTo>
                    <a:lnTo>
                      <a:pt x="0" y="0"/>
                    </a:lnTo>
                  </a:path>
                  <a:path w="273050" h="1643379">
                    <a:moveTo>
                      <a:pt x="272867" y="547639"/>
                    </a:moveTo>
                    <a:lnTo>
                      <a:pt x="0" y="547639"/>
                    </a:lnTo>
                  </a:path>
                  <a:path w="273050" h="1643379">
                    <a:moveTo>
                      <a:pt x="272867" y="1095279"/>
                    </a:moveTo>
                    <a:lnTo>
                      <a:pt x="0" y="1095279"/>
                    </a:lnTo>
                  </a:path>
                  <a:path w="273050" h="1643379">
                    <a:moveTo>
                      <a:pt x="272867" y="1642922"/>
                    </a:moveTo>
                    <a:lnTo>
                      <a:pt x="0" y="1642922"/>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
          <p:nvSpPr>
            <p:cNvPr id="27" name="object 27"/>
            <p:cNvSpPr txBox="1"/>
            <p:nvPr/>
          </p:nvSpPr>
          <p:spPr>
            <a:xfrm>
              <a:off x="8240440" y="2813821"/>
              <a:ext cx="1367155"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
                <a:spcBef>
                  <a:spcPts val="90"/>
                </a:spcBef>
              </a:pPr>
              <a:r>
                <a:rPr sz="1400" spc="-5">
                  <a:solidFill>
                    <a:prstClr val="black"/>
                  </a:solidFill>
                  <a:latin typeface="Times New Roman"/>
                  <a:cs typeface="Times New Roman"/>
                </a:rPr>
                <a:t>NullPointerException</a:t>
              </a:r>
              <a:endParaRPr sz="1400">
                <a:solidFill>
                  <a:prstClr val="black"/>
                </a:solidFill>
                <a:latin typeface="Times New Roman"/>
                <a:cs typeface="Times New Roman"/>
              </a:endParaRPr>
            </a:p>
          </p:txBody>
        </p:sp>
        <p:sp>
          <p:nvSpPr>
            <p:cNvPr id="28" name="object 28"/>
            <p:cNvSpPr txBox="1"/>
            <p:nvPr/>
          </p:nvSpPr>
          <p:spPr>
            <a:xfrm>
              <a:off x="8240439" y="3361990"/>
              <a:ext cx="2050414" cy="184704"/>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6839">
                <a:spcBef>
                  <a:spcPts val="90"/>
                </a:spcBef>
              </a:pPr>
              <a:r>
                <a:rPr sz="1400" spc="-5">
                  <a:solidFill>
                    <a:prstClr val="black"/>
                  </a:solidFill>
                  <a:latin typeface="Times New Roman"/>
                  <a:cs typeface="Times New Roman"/>
                </a:rPr>
                <a:t>IndexOutOfBoundsException</a:t>
              </a:r>
              <a:endParaRPr sz="1400">
                <a:solidFill>
                  <a:prstClr val="black"/>
                </a:solidFill>
                <a:latin typeface="Times New Roman"/>
                <a:cs typeface="Times New Roman"/>
              </a:endParaRPr>
            </a:p>
          </p:txBody>
        </p:sp>
        <p:sp>
          <p:nvSpPr>
            <p:cNvPr id="29" name="object 29"/>
            <p:cNvSpPr/>
            <p:nvPr/>
          </p:nvSpPr>
          <p:spPr>
            <a:xfrm>
              <a:off x="7952481" y="2403200"/>
              <a:ext cx="289560" cy="2026920"/>
            </a:xfrm>
            <a:custGeom>
              <a:rect l="l" t="t" r="r" b="b"/>
              <a:pathLst>
                <a:path w="289559" h="2026920">
                  <a:moveTo>
                    <a:pt x="289141" y="0"/>
                  </a:moveTo>
                  <a:lnTo>
                    <a:pt x="15705" y="0"/>
                  </a:lnTo>
                </a:path>
                <a:path w="289559" h="2026920">
                  <a:moveTo>
                    <a:pt x="289141" y="548074"/>
                  </a:moveTo>
                  <a:lnTo>
                    <a:pt x="15705" y="548074"/>
                  </a:lnTo>
                </a:path>
                <a:path w="289559" h="2026920">
                  <a:moveTo>
                    <a:pt x="289141" y="1095581"/>
                  </a:moveTo>
                  <a:lnTo>
                    <a:pt x="15705" y="1095581"/>
                  </a:lnTo>
                </a:path>
                <a:path w="289559" h="2026920">
                  <a:moveTo>
                    <a:pt x="273245" y="2026552"/>
                  </a:moveTo>
                  <a:lnTo>
                    <a:pt x="0" y="2026552"/>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sp>
          <p:nvSpPr>
            <p:cNvPr id="30" name="object 30"/>
            <p:cNvSpPr txBox="1"/>
            <p:nvPr/>
          </p:nvSpPr>
          <p:spPr>
            <a:xfrm>
              <a:off x="6161601" y="3634628"/>
              <a:ext cx="1287780"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1" name="object 31"/>
            <p:cNvSpPr txBox="1"/>
            <p:nvPr/>
          </p:nvSpPr>
          <p:spPr>
            <a:xfrm>
              <a:off x="8331296" y="4291788"/>
              <a:ext cx="1288415"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2" name="object 32"/>
            <p:cNvSpPr txBox="1"/>
            <p:nvPr/>
          </p:nvSpPr>
          <p:spPr>
            <a:xfrm>
              <a:off x="6161602" y="5962186"/>
              <a:ext cx="1288415" cy="18574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400" spc="-5">
                  <a:solidFill>
                    <a:prstClr val="black"/>
                  </a:solidFill>
                  <a:latin typeface="Times New Roman"/>
                  <a:cs typeface="Times New Roman"/>
                </a:rPr>
                <a:t>Several more</a:t>
              </a:r>
              <a:r>
                <a:rPr sz="1400" spc="-85">
                  <a:solidFill>
                    <a:prstClr val="black"/>
                  </a:solidFill>
                  <a:latin typeface="Times New Roman"/>
                  <a:cs typeface="Times New Roman"/>
                </a:rPr>
                <a:t> </a:t>
              </a:r>
              <a:r>
                <a:rPr sz="1400" spc="-5">
                  <a:solidFill>
                    <a:prstClr val="black"/>
                  </a:solidFill>
                  <a:latin typeface="Times New Roman"/>
                  <a:cs typeface="Times New Roman"/>
                </a:rPr>
                <a:t>classes</a:t>
              </a:r>
              <a:endParaRPr sz="1400">
                <a:solidFill>
                  <a:prstClr val="black"/>
                </a:solidFill>
                <a:latin typeface="Times New Roman"/>
                <a:cs typeface="Times New Roman"/>
              </a:endParaRPr>
            </a:p>
          </p:txBody>
        </p:sp>
        <p:sp>
          <p:nvSpPr>
            <p:cNvPr id="33" name="object 33"/>
            <p:cNvSpPr txBox="1"/>
            <p:nvPr/>
          </p:nvSpPr>
          <p:spPr>
            <a:xfrm>
              <a:off x="8240439" y="3824920"/>
              <a:ext cx="1898014" cy="186791"/>
            </a:xfrm>
            <a:prstGeom prst="rect">
              <a:avLst/>
            </a:prstGeom>
            <a:ln w="9313">
              <a:solidFill>
                <a:srgbClr val="000000"/>
              </a:solidFill>
            </a:ln>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60">
                <a:spcBef>
                  <a:spcPts val="110"/>
                </a:spcBef>
              </a:pPr>
              <a:r>
                <a:rPr sz="1400" spc="-5">
                  <a:solidFill>
                    <a:prstClr val="black"/>
                  </a:solidFill>
                  <a:latin typeface="Times New Roman"/>
                  <a:cs typeface="Times New Roman"/>
                </a:rPr>
                <a:t>IllegalArgumentException</a:t>
              </a:r>
              <a:endParaRPr sz="1400">
                <a:solidFill>
                  <a:prstClr val="black"/>
                </a:solidFill>
                <a:latin typeface="Times New Roman"/>
                <a:cs typeface="Times New Roman"/>
              </a:endParaRPr>
            </a:p>
          </p:txBody>
        </p:sp>
        <p:sp>
          <p:nvSpPr>
            <p:cNvPr id="34" name="object 34"/>
            <p:cNvSpPr/>
            <p:nvPr/>
          </p:nvSpPr>
          <p:spPr>
            <a:xfrm>
              <a:off x="7963646" y="39756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sz="2000">
                <a:solidFill>
                  <a:prstClr val="black"/>
                </a:solidFill>
              </a:endParaRPr>
            </a:p>
          </p:txBody>
        </p:sp>
      </p:grpSp>
    </p:spTree>
    <p:extLst>
      <p:ext uri="{BB962C8B-B14F-4D97-AF65-F5344CB8AC3E}">
        <p14:creationId xmlns:p14="http://schemas.microsoft.com/office/powerpoint/2010/main" val="1164796733"/>
      </p:ext>
    </p:extLst>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85800" y="457200"/>
            <a:ext cx="7874634" cy="4906471"/>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200" b="1" spc="-20">
                <a:solidFill>
                  <a:prstClr val="black"/>
                </a:solidFill>
                <a:latin typeface="Carlito"/>
                <a:cs typeface="Carlito"/>
              </a:rPr>
              <a:t>Types </a:t>
            </a:r>
            <a:r>
              <a:rPr sz="2200" b="1" spc="-5">
                <a:solidFill>
                  <a:prstClr val="black"/>
                </a:solidFill>
                <a:latin typeface="Carlito"/>
                <a:cs typeface="Carlito"/>
              </a:rPr>
              <a:t>of</a:t>
            </a:r>
            <a:r>
              <a:rPr sz="2200" b="1" spc="15">
                <a:solidFill>
                  <a:prstClr val="black"/>
                </a:solidFill>
                <a:latin typeface="Carlito"/>
                <a:cs typeface="Carlito"/>
              </a:rPr>
              <a:t> </a:t>
            </a:r>
            <a:r>
              <a:rPr sz="2200" b="1" spc="-15">
                <a:solidFill>
                  <a:prstClr val="black"/>
                </a:solidFill>
                <a:latin typeface="Carlito"/>
                <a:cs typeface="Carlito"/>
              </a:rPr>
              <a:t>Exception:</a:t>
            </a:r>
            <a:endParaRPr sz="2200">
              <a:solidFill>
                <a:prstClr val="black"/>
              </a:solidFill>
              <a:latin typeface="Carlito"/>
              <a:cs typeface="Carlito"/>
            </a:endParaRPr>
          </a:p>
          <a:p>
            <a:pPr marL="814069" lvl="1" indent="-344805">
              <a:spcBef>
                <a:spcPts val="1320"/>
              </a:spcBef>
              <a:buFont typeface="Wingdings"/>
              <a:buChar char=""/>
              <a:tabLst>
                <a:tab pos="814705"/>
              </a:tabLst>
            </a:pPr>
            <a:r>
              <a:rPr sz="2200" spc="-15">
                <a:solidFill>
                  <a:prstClr val="black"/>
                </a:solidFill>
                <a:latin typeface="Carlito"/>
                <a:cs typeface="Carlito"/>
              </a:rPr>
              <a:t>There </a:t>
            </a:r>
            <a:r>
              <a:rPr sz="2200" spc="-10">
                <a:solidFill>
                  <a:prstClr val="black"/>
                </a:solidFill>
                <a:latin typeface="Carlito"/>
                <a:cs typeface="Carlito"/>
              </a:rPr>
              <a:t>are </a:t>
            </a:r>
            <a:r>
              <a:rPr sz="2200" spc="-5">
                <a:solidFill>
                  <a:prstClr val="black"/>
                </a:solidFill>
                <a:latin typeface="Carlito"/>
                <a:cs typeface="Carlito"/>
              </a:rPr>
              <a:t>mainly </a:t>
            </a:r>
            <a:r>
              <a:rPr sz="2200" spc="-15">
                <a:solidFill>
                  <a:prstClr val="black"/>
                </a:solidFill>
                <a:latin typeface="Carlito"/>
                <a:cs typeface="Carlito"/>
              </a:rPr>
              <a:t>two </a:t>
            </a:r>
            <a:r>
              <a:rPr sz="2200" spc="-5">
                <a:solidFill>
                  <a:prstClr val="black"/>
                </a:solidFill>
                <a:latin typeface="Carlito"/>
                <a:cs typeface="Carlito"/>
              </a:rPr>
              <a:t>types of</a:t>
            </a:r>
            <a:r>
              <a:rPr sz="2200" spc="75">
                <a:solidFill>
                  <a:prstClr val="black"/>
                </a:solidFill>
                <a:latin typeface="Carlito"/>
                <a:cs typeface="Carlito"/>
              </a:rPr>
              <a:t> </a:t>
            </a:r>
            <a:r>
              <a:rPr sz="2200" spc="-15">
                <a:solidFill>
                  <a:prstClr val="black"/>
                </a:solidFill>
                <a:latin typeface="Carlito"/>
                <a:cs typeface="Carlito"/>
              </a:rPr>
              <a:t>exceptions:</a:t>
            </a:r>
            <a:endParaRPr sz="2200">
              <a:solidFill>
                <a:prstClr val="black"/>
              </a:solidFill>
              <a:latin typeface="Carlito"/>
              <a:cs typeface="Carlito"/>
            </a:endParaRPr>
          </a:p>
          <a:p>
            <a:pPr marL="1263650" lvl="2" indent="-390525">
              <a:spcBef>
                <a:spcPts val="1320"/>
              </a:spcBef>
              <a:buFont typeface="Wingdings"/>
              <a:buChar char=""/>
              <a:tabLst>
                <a:tab pos="1263650"/>
                <a:tab pos="1264285"/>
              </a:tabLst>
            </a:pPr>
            <a:r>
              <a:rPr sz="2200" spc="-20">
                <a:solidFill>
                  <a:prstClr val="black"/>
                </a:solidFill>
                <a:latin typeface="Carlito"/>
                <a:cs typeface="Carlito"/>
              </a:rPr>
              <a:t>Checked</a:t>
            </a:r>
            <a:endParaRPr sz="2200">
              <a:solidFill>
                <a:prstClr val="black"/>
              </a:solidFill>
              <a:latin typeface="Carlito"/>
              <a:cs typeface="Carlito"/>
            </a:endParaRPr>
          </a:p>
          <a:p>
            <a:pPr marL="1263650" lvl="2" indent="-390525">
              <a:spcBef>
                <a:spcPts val="1320"/>
              </a:spcBef>
              <a:buFont typeface="Wingdings"/>
              <a:buChar char=""/>
              <a:tabLst>
                <a:tab pos="1263650"/>
                <a:tab pos="1264285"/>
              </a:tabLst>
            </a:pPr>
            <a:r>
              <a:rPr sz="2200" spc="-15">
                <a:solidFill>
                  <a:prstClr val="black"/>
                </a:solidFill>
                <a:latin typeface="Carlito"/>
                <a:cs typeface="Carlito"/>
              </a:rPr>
              <a:t>Unchecked </a:t>
            </a:r>
            <a:r>
              <a:rPr sz="2200" spc="-5">
                <a:solidFill>
                  <a:prstClr val="black"/>
                </a:solidFill>
                <a:latin typeface="Carlito"/>
                <a:cs typeface="Carlito"/>
              </a:rPr>
              <a:t>– Eg.</a:t>
            </a:r>
            <a:r>
              <a:rPr sz="2200" spc="50">
                <a:solidFill>
                  <a:prstClr val="black"/>
                </a:solidFill>
                <a:latin typeface="Carlito"/>
                <a:cs typeface="Carlito"/>
              </a:rPr>
              <a:t> </a:t>
            </a:r>
            <a:r>
              <a:rPr sz="2200" spc="-10">
                <a:solidFill>
                  <a:prstClr val="black"/>
                </a:solidFill>
                <a:latin typeface="Carlito"/>
                <a:cs typeface="Carlito"/>
              </a:rPr>
              <a:t>error</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0">
                <a:solidFill>
                  <a:prstClr val="black"/>
                </a:solidFill>
                <a:latin typeface="Carlito"/>
                <a:cs typeface="Carlito"/>
              </a:rPr>
              <a:t>The sun </a:t>
            </a:r>
            <a:r>
              <a:rPr sz="2200" spc="-20">
                <a:solidFill>
                  <a:prstClr val="black"/>
                </a:solidFill>
                <a:latin typeface="Carlito"/>
                <a:cs typeface="Carlito"/>
              </a:rPr>
              <a:t>microsystem says </a:t>
            </a:r>
            <a:r>
              <a:rPr sz="2200" spc="-10">
                <a:solidFill>
                  <a:prstClr val="black"/>
                </a:solidFill>
                <a:latin typeface="Carlito"/>
                <a:cs typeface="Carlito"/>
              </a:rPr>
              <a:t>there are three </a:t>
            </a:r>
            <a:r>
              <a:rPr sz="2200" spc="-5">
                <a:solidFill>
                  <a:prstClr val="black"/>
                </a:solidFill>
                <a:latin typeface="Carlito"/>
                <a:cs typeface="Carlito"/>
              </a:rPr>
              <a:t>types of</a:t>
            </a:r>
            <a:r>
              <a:rPr sz="2200" spc="185">
                <a:solidFill>
                  <a:prstClr val="black"/>
                </a:solidFill>
                <a:latin typeface="Carlito"/>
                <a:cs typeface="Carlito"/>
              </a:rPr>
              <a:t> </a:t>
            </a:r>
            <a:r>
              <a:rPr sz="2200" spc="-15">
                <a:solidFill>
                  <a:prstClr val="black"/>
                </a:solidFill>
                <a:latin typeface="Carlito"/>
                <a:cs typeface="Carlito"/>
              </a:rPr>
              <a:t>exceptions:</a:t>
            </a:r>
            <a:endParaRPr sz="2200">
              <a:solidFill>
                <a:prstClr val="black"/>
              </a:solidFill>
              <a:latin typeface="Carlito"/>
              <a:cs typeface="Carlito"/>
            </a:endParaRPr>
          </a:p>
          <a:p>
            <a:pPr marL="806450" lvl="1" indent="-390525">
              <a:spcBef>
                <a:spcPts val="1320"/>
              </a:spcBef>
              <a:buFont typeface="Wingdings"/>
              <a:buChar char=""/>
              <a:tabLst>
                <a:tab pos="806450"/>
                <a:tab pos="807085"/>
              </a:tabLst>
            </a:pPr>
            <a:r>
              <a:rPr sz="2200" spc="-20">
                <a:solidFill>
                  <a:prstClr val="black"/>
                </a:solidFill>
                <a:latin typeface="Carlito"/>
                <a:cs typeface="Carlito"/>
              </a:rPr>
              <a:t>Checked </a:t>
            </a:r>
            <a:r>
              <a:rPr sz="2200" spc="-15">
                <a:solidFill>
                  <a:prstClr val="black"/>
                </a:solidFill>
                <a:latin typeface="Carlito"/>
                <a:cs typeface="Carlito"/>
              </a:rPr>
              <a:t>Exception </a:t>
            </a:r>
            <a:r>
              <a:rPr sz="2200" spc="-5">
                <a:solidFill>
                  <a:prstClr val="black"/>
                </a:solidFill>
                <a:latin typeface="Carlito"/>
                <a:cs typeface="Carlito"/>
              </a:rPr>
              <a:t>- </a:t>
            </a:r>
            <a:r>
              <a:rPr sz="2200" spc="-10">
                <a:solidFill>
                  <a:prstClr val="black"/>
                </a:solidFill>
                <a:latin typeface="Carlito"/>
                <a:cs typeface="Carlito"/>
              </a:rPr>
              <a:t>are </a:t>
            </a:r>
            <a:r>
              <a:rPr sz="2200" spc="-20">
                <a:solidFill>
                  <a:prstClr val="black"/>
                </a:solidFill>
                <a:latin typeface="Carlito"/>
                <a:cs typeface="Carlito"/>
              </a:rPr>
              <a:t>checked </a:t>
            </a:r>
            <a:r>
              <a:rPr sz="2200" spc="-15">
                <a:solidFill>
                  <a:prstClr val="black"/>
                </a:solidFill>
                <a:latin typeface="Carlito"/>
                <a:cs typeface="Carlito"/>
              </a:rPr>
              <a:t>at</a:t>
            </a:r>
            <a:r>
              <a:rPr sz="2200" spc="114">
                <a:solidFill>
                  <a:prstClr val="black"/>
                </a:solidFill>
                <a:latin typeface="Carlito"/>
                <a:cs typeface="Carlito"/>
              </a:rPr>
              <a:t> </a:t>
            </a:r>
            <a:r>
              <a:rPr sz="2200" spc="-10">
                <a:solidFill>
                  <a:prstClr val="black"/>
                </a:solidFill>
                <a:latin typeface="Carlito"/>
                <a:cs typeface="Carlito"/>
              </a:rPr>
              <a:t>compile-time.</a:t>
            </a:r>
            <a:endParaRPr sz="2200">
              <a:solidFill>
                <a:prstClr val="black"/>
              </a:solidFill>
              <a:latin typeface="Carlito"/>
              <a:cs typeface="Carlito"/>
            </a:endParaRPr>
          </a:p>
          <a:p>
            <a:pPr marL="806450" marR="5080" lvl="1" indent="-390525">
              <a:lnSpc>
                <a:spcPct val="150000"/>
              </a:lnSpc>
              <a:spcBef>
                <a:spcPts val="5"/>
              </a:spcBef>
              <a:buFont typeface="Wingdings"/>
              <a:buChar char=""/>
              <a:tabLst>
                <a:tab pos="806450"/>
                <a:tab pos="807085"/>
              </a:tabLst>
            </a:pPr>
            <a:r>
              <a:rPr sz="2200" spc="-15">
                <a:solidFill>
                  <a:prstClr val="black"/>
                </a:solidFill>
                <a:latin typeface="Carlito"/>
                <a:cs typeface="Carlito"/>
              </a:rPr>
              <a:t>Unchecked Exception </a:t>
            </a:r>
            <a:r>
              <a:rPr sz="2200" spc="-5">
                <a:solidFill>
                  <a:prstClr val="black"/>
                </a:solidFill>
                <a:latin typeface="Carlito"/>
                <a:cs typeface="Carlito"/>
              </a:rPr>
              <a:t>- </a:t>
            </a:r>
            <a:r>
              <a:rPr sz="2200" spc="-10">
                <a:solidFill>
                  <a:prstClr val="black"/>
                </a:solidFill>
                <a:latin typeface="Carlito"/>
                <a:cs typeface="Carlito"/>
              </a:rPr>
              <a:t>are not </a:t>
            </a:r>
            <a:r>
              <a:rPr sz="2200" spc="-15">
                <a:solidFill>
                  <a:prstClr val="black"/>
                </a:solidFill>
                <a:latin typeface="Carlito"/>
                <a:cs typeface="Carlito"/>
              </a:rPr>
              <a:t>checked at </a:t>
            </a:r>
            <a:r>
              <a:rPr sz="2200" spc="-10">
                <a:solidFill>
                  <a:prstClr val="black"/>
                </a:solidFill>
                <a:latin typeface="Carlito"/>
                <a:cs typeface="Carlito"/>
              </a:rPr>
              <a:t>compile-time </a:t>
            </a:r>
            <a:r>
              <a:rPr sz="2200" spc="-15">
                <a:solidFill>
                  <a:prstClr val="black"/>
                </a:solidFill>
                <a:latin typeface="Carlito"/>
                <a:cs typeface="Carlito"/>
              </a:rPr>
              <a:t>rather  </a:t>
            </a:r>
            <a:r>
              <a:rPr sz="2200" spc="-10">
                <a:solidFill>
                  <a:prstClr val="black"/>
                </a:solidFill>
                <a:latin typeface="Carlito"/>
                <a:cs typeface="Carlito"/>
              </a:rPr>
              <a:t>they are </a:t>
            </a:r>
            <a:r>
              <a:rPr sz="2200" spc="-20">
                <a:solidFill>
                  <a:prstClr val="black"/>
                </a:solidFill>
                <a:latin typeface="Carlito"/>
                <a:cs typeface="Carlito"/>
              </a:rPr>
              <a:t>checked </a:t>
            </a:r>
            <a:r>
              <a:rPr sz="2200" spc="-15">
                <a:solidFill>
                  <a:prstClr val="black"/>
                </a:solidFill>
                <a:latin typeface="Carlito"/>
                <a:cs typeface="Carlito"/>
              </a:rPr>
              <a:t>at</a:t>
            </a:r>
            <a:r>
              <a:rPr sz="2200" spc="65">
                <a:solidFill>
                  <a:prstClr val="black"/>
                </a:solidFill>
                <a:latin typeface="Carlito"/>
                <a:cs typeface="Carlito"/>
              </a:rPr>
              <a:t> </a:t>
            </a:r>
            <a:r>
              <a:rPr sz="2200" spc="-10">
                <a:solidFill>
                  <a:prstClr val="black"/>
                </a:solidFill>
                <a:latin typeface="Carlito"/>
                <a:cs typeface="Carlito"/>
              </a:rPr>
              <a:t>runtime.</a:t>
            </a:r>
            <a:endParaRPr sz="2200">
              <a:solidFill>
                <a:prstClr val="black"/>
              </a:solidFill>
              <a:latin typeface="Carlito"/>
              <a:cs typeface="Carlito"/>
            </a:endParaRPr>
          </a:p>
          <a:p>
            <a:pPr marL="806450" lvl="1" indent="-390525">
              <a:spcBef>
                <a:spcPts val="1320"/>
              </a:spcBef>
              <a:buFont typeface="Wingdings"/>
              <a:buChar char=""/>
              <a:tabLst>
                <a:tab pos="806450"/>
                <a:tab pos="807085"/>
              </a:tabLst>
            </a:pPr>
            <a:r>
              <a:rPr sz="2200" spc="-15">
                <a:solidFill>
                  <a:prstClr val="black"/>
                </a:solidFill>
                <a:latin typeface="Carlito"/>
                <a:cs typeface="Carlito"/>
              </a:rPr>
              <a:t>Error</a:t>
            </a:r>
            <a:endParaRPr sz="2200">
              <a:solidFill>
                <a:prstClr val="black"/>
              </a:solidFill>
              <a:latin typeface="Carlito"/>
              <a:cs typeface="Carlito"/>
            </a:endParaRPr>
          </a:p>
        </p:txBody>
      </p:sp>
    </p:spTree>
    <p:extLst>
      <p:ext uri="{BB962C8B-B14F-4D97-AF65-F5344CB8AC3E}">
        <p14:creationId xmlns:p14="http://schemas.microsoft.com/office/powerpoint/2010/main" val="110774413"/>
      </p:ext>
    </p:extLst>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Rectangle 2"/>
          <p:cNvSpPr/>
          <p:nvPr/>
        </p:nvSpPr>
        <p:spPr>
          <a:xfrm>
            <a:off x="1752600" y="304800"/>
            <a:ext cx="9220200" cy="21852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srgbClr val="AF00DF"/>
                </a:solidFill>
                <a:latin typeface="Perpetua" panose="02020502060401020303" pitchFamily="18" charset="0"/>
              </a:rPr>
              <a:t>Checked Exception</a:t>
            </a:r>
          </a:p>
          <a:p>
            <a:pPr algn="just"/>
            <a:r>
              <a:rPr lang="en-US" sz="2000" b="1">
                <a:solidFill>
                  <a:srgbClr val="000000"/>
                </a:solidFill>
                <a:latin typeface="Perpetua" panose="02020502060401020303" pitchFamily="18" charset="0"/>
              </a:rPr>
              <a:t>Checked Exception</a:t>
            </a:r>
            <a:r>
              <a:rPr lang="en-US" sz="2000">
                <a:solidFill>
                  <a:srgbClr val="000000"/>
                </a:solidFill>
                <a:latin typeface="Perpetua" panose="02020502060401020303" pitchFamily="18" charset="0"/>
              </a:rPr>
              <a:t> are the exception which checked at compile-time. These exception are directly sub-class of java.lang.Exception class.</a:t>
            </a:r>
          </a:p>
          <a:p>
            <a:pPr algn="just"/>
            <a:r>
              <a:rPr lang="en-US" sz="2000" b="1">
                <a:solidFill>
                  <a:srgbClr val="000000"/>
                </a:solidFill>
                <a:latin typeface="Perpetua" panose="02020502060401020303" pitchFamily="18" charset="0"/>
              </a:rPr>
              <a:t>Only for remember: </a:t>
            </a:r>
            <a:r>
              <a:rPr lang="en-US" sz="2000">
                <a:solidFill>
                  <a:srgbClr val="000000"/>
                </a:solidFill>
                <a:latin typeface="Perpetua" panose="02020502060401020303" pitchFamily="18" charset="0"/>
              </a:rPr>
              <a:t>Checked means checked by compiler so checked exception are checked at compile-time.</a:t>
            </a:r>
          </a:p>
          <a:p>
            <a:pPr/>
            <a:br>
              <a:rPr lang="en-US">
                <a:solidFill>
                  <a:prstClr val="black"/>
                </a:solidFill>
              </a:rPr>
            </a:br>
            <a:endParaRPr lang="en-US">
              <a:solidFill>
                <a:prstClr val="black"/>
              </a:solidFill>
            </a:endParaRPr>
          </a:p>
        </p:txBody>
      </p:sp>
      <p:pic>
        <p:nvPicPr>
          <p:cNvPr id="2050" name="Picture 2" descr="checked excep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2400" y="2057400"/>
            <a:ext cx="3943350" cy="18954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7800" y="3733800"/>
            <a:ext cx="6073254" cy="233910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srgbClr val="AF00DF"/>
                </a:solidFill>
                <a:latin typeface="Perpetua" panose="02020502060401020303" pitchFamily="18" charset="0"/>
              </a:rPr>
              <a:t>Un-Checked Exception</a:t>
            </a:r>
          </a:p>
          <a:p>
            <a:pPr algn="just"/>
            <a:r>
              <a:rPr lang="en-US" b="1">
                <a:solidFill>
                  <a:srgbClr val="000000"/>
                </a:solidFill>
                <a:latin typeface="Perpetua" panose="02020502060401020303" pitchFamily="18" charset="0"/>
              </a:rPr>
              <a:t>Un-Checked Exception</a:t>
            </a:r>
            <a:r>
              <a:rPr lang="en-US">
                <a:solidFill>
                  <a:srgbClr val="000000"/>
                </a:solidFill>
                <a:latin typeface="Perpetua" panose="02020502060401020303" pitchFamily="18" charset="0"/>
              </a:rPr>
              <a:t> are the exception both identifies or raised at run time. These exception are directly sub-class of java.lang.RuntimeException class.</a:t>
            </a:r>
          </a:p>
          <a:p>
            <a:pPr algn="just"/>
            <a:r>
              <a:rPr lang="en-US" b="1">
                <a:solidFill>
                  <a:srgbClr val="000000"/>
                </a:solidFill>
                <a:latin typeface="Perpetua" panose="02020502060401020303" pitchFamily="18" charset="0"/>
              </a:rPr>
              <a:t>Note: </a:t>
            </a:r>
            <a:r>
              <a:rPr lang="en-US">
                <a:solidFill>
                  <a:srgbClr val="000000"/>
                </a:solidFill>
                <a:latin typeface="Perpetua" panose="02020502060401020303" pitchFamily="18" charset="0"/>
              </a:rPr>
              <a:t>In real time application mostly we can handle un-checked exception.</a:t>
            </a:r>
          </a:p>
          <a:p>
            <a:pPr algn="just"/>
            <a:r>
              <a:rPr lang="en-US" b="1">
                <a:solidFill>
                  <a:srgbClr val="000000"/>
                </a:solidFill>
                <a:latin typeface="Perpetua" panose="02020502060401020303" pitchFamily="18" charset="0"/>
              </a:rPr>
              <a:t>Only for remember: </a:t>
            </a:r>
            <a:r>
              <a:rPr lang="en-US">
                <a:solidFill>
                  <a:srgbClr val="000000"/>
                </a:solidFill>
                <a:latin typeface="Perpetua" panose="02020502060401020303" pitchFamily="18" charset="0"/>
              </a:rPr>
              <a:t>Un-checked means not checked by compiler so un-checked exception are checked at run-time not compile time.</a:t>
            </a:r>
          </a:p>
        </p:txBody>
      </p:sp>
      <p:pic>
        <p:nvPicPr>
          <p:cNvPr id="2052" name="Picture 4" descr="unchecked exceptio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8600" y="3886200"/>
            <a:ext cx="37528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881632"/>
      </p:ext>
    </p:extLst>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09600" y="268884"/>
            <a:ext cx="9752330" cy="153631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6559" marR="5080" indent="-404495" algn="just">
              <a:lnSpc>
                <a:spcPct val="150000"/>
              </a:lnSpc>
              <a:buFont typeface="Wingdings"/>
              <a:buChar char=""/>
              <a:tabLst>
                <a:tab pos="417195"/>
              </a:tabLst>
            </a:pPr>
            <a:endParaRPr sz="2200">
              <a:solidFill>
                <a:prstClr val="black"/>
              </a:solidFill>
              <a:latin typeface="Perpetua" panose="02020502060401020303" pitchFamily="18" charset="0"/>
              <a:cs typeface="Carlito"/>
            </a:endParaRPr>
          </a:p>
          <a:p>
            <a:pPr marL="416559" marR="5080" indent="-404495" algn="just">
              <a:lnSpc>
                <a:spcPct val="150000"/>
              </a:lnSpc>
              <a:buFont typeface="Wingdings"/>
              <a:buChar char=""/>
              <a:tabLst>
                <a:tab pos="417195"/>
              </a:tabLst>
            </a:pPr>
            <a:r>
              <a:rPr sz="2200" b="1" spc="-15">
                <a:solidFill>
                  <a:prstClr val="black"/>
                </a:solidFill>
                <a:latin typeface="Perpetua" panose="02020502060401020303" pitchFamily="18" charset="0"/>
                <a:cs typeface="Carlito"/>
              </a:rPr>
              <a:t>Error</a:t>
            </a:r>
            <a:r>
              <a:rPr sz="2200" spc="-15">
                <a:solidFill>
                  <a:prstClr val="black"/>
                </a:solidFill>
                <a:latin typeface="Perpetua" panose="02020502060401020303" pitchFamily="18" charset="0"/>
                <a:cs typeface="Carlito"/>
              </a:rPr>
              <a:t> </a:t>
            </a:r>
            <a:r>
              <a:rPr sz="2200" spc="-5">
                <a:solidFill>
                  <a:prstClr val="black"/>
                </a:solidFill>
                <a:latin typeface="Perpetua" panose="02020502060401020303" pitchFamily="18" charset="0"/>
                <a:cs typeface="Carlito"/>
              </a:rPr>
              <a:t>is </a:t>
            </a:r>
            <a:r>
              <a:rPr sz="2200" spc="-15">
                <a:solidFill>
                  <a:prstClr val="black"/>
                </a:solidFill>
                <a:latin typeface="Perpetua" panose="02020502060401020303" pitchFamily="18" charset="0"/>
                <a:cs typeface="Carlito"/>
              </a:rPr>
              <a:t>irrecoverable </a:t>
            </a:r>
            <a:r>
              <a:rPr sz="2200" spc="-5">
                <a:solidFill>
                  <a:prstClr val="black"/>
                </a:solidFill>
                <a:latin typeface="Perpetua" panose="02020502060401020303" pitchFamily="18" charset="0"/>
                <a:cs typeface="Carlito"/>
              </a:rPr>
              <a:t>should not </a:t>
            </a:r>
            <a:r>
              <a:rPr sz="2200">
                <a:solidFill>
                  <a:prstClr val="black"/>
                </a:solidFill>
                <a:latin typeface="Perpetua" panose="02020502060401020303" pitchFamily="18" charset="0"/>
                <a:cs typeface="Carlito"/>
              </a:rPr>
              <a:t>try </a:t>
            </a:r>
            <a:r>
              <a:rPr sz="2200" spc="-20">
                <a:solidFill>
                  <a:prstClr val="black"/>
                </a:solidFill>
                <a:latin typeface="Perpetua" panose="02020502060401020303" pitchFamily="18" charset="0"/>
                <a:cs typeface="Carlito"/>
              </a:rPr>
              <a:t>to </a:t>
            </a:r>
            <a:r>
              <a:rPr sz="2200" spc="-15">
                <a:solidFill>
                  <a:prstClr val="black"/>
                </a:solidFill>
                <a:latin typeface="Perpetua" panose="02020502060401020303" pitchFamily="18" charset="0"/>
                <a:cs typeface="Carlito"/>
              </a:rPr>
              <a:t>catch. </a:t>
            </a:r>
            <a:r>
              <a:rPr sz="2200">
                <a:solidFill>
                  <a:prstClr val="black"/>
                </a:solidFill>
                <a:latin typeface="Perpetua" panose="02020502060401020303" pitchFamily="18" charset="0"/>
                <a:cs typeface="Carlito"/>
              </a:rPr>
              <a:t>e.g. </a:t>
            </a:r>
            <a:r>
              <a:rPr sz="2200" spc="-15">
                <a:solidFill>
                  <a:prstClr val="black"/>
                </a:solidFill>
                <a:latin typeface="Perpetua" panose="02020502060401020303" pitchFamily="18" charset="0"/>
                <a:cs typeface="Carlito"/>
              </a:rPr>
              <a:t>OutOfMemoryError,  </a:t>
            </a:r>
            <a:r>
              <a:rPr sz="2200" spc="-20">
                <a:solidFill>
                  <a:prstClr val="black"/>
                </a:solidFill>
                <a:latin typeface="Perpetua" panose="02020502060401020303" pitchFamily="18" charset="0"/>
                <a:cs typeface="Carlito"/>
              </a:rPr>
              <a:t>VirtualMachineError, </a:t>
            </a:r>
            <a:r>
              <a:rPr sz="2200" spc="-5">
                <a:solidFill>
                  <a:prstClr val="black"/>
                </a:solidFill>
                <a:latin typeface="Perpetua" panose="02020502060401020303" pitchFamily="18" charset="0"/>
                <a:cs typeface="Carlito"/>
              </a:rPr>
              <a:t>AssertionError</a:t>
            </a:r>
            <a:r>
              <a:rPr sz="2200" spc="-20">
                <a:solidFill>
                  <a:prstClr val="black"/>
                </a:solidFill>
                <a:latin typeface="Perpetua" panose="02020502060401020303" pitchFamily="18" charset="0"/>
                <a:cs typeface="Carlito"/>
              </a:rPr>
              <a:t> </a:t>
            </a:r>
            <a:r>
              <a:rPr sz="2200" spc="-15">
                <a:solidFill>
                  <a:prstClr val="black"/>
                </a:solidFill>
                <a:latin typeface="Perpetua" panose="02020502060401020303" pitchFamily="18" charset="0"/>
                <a:cs typeface="Carlito"/>
              </a:rPr>
              <a:t>etc.</a:t>
            </a:r>
            <a:endParaRPr sz="2200">
              <a:solidFill>
                <a:prstClr val="black"/>
              </a:solidFill>
              <a:latin typeface="Perpetua" panose="02020502060401020303" pitchFamily="18" charset="0"/>
              <a:cs typeface="Carlito"/>
            </a:endParaRPr>
          </a:p>
        </p:txBody>
      </p:sp>
      <p:graphicFrame>
        <p:nvGraphicFramePr>
          <p:cNvPr id="3" name="Table 2"/>
          <p:cNvGraphicFramePr>
            <a:graphicFrameLocks noGrp="1"/>
          </p:cNvGraphicFramePr>
          <p:nvPr>
            <p:extLst/>
          </p:nvPr>
        </p:nvGraphicFramePr>
        <p:xfrm>
          <a:off x="914400" y="2209800"/>
          <a:ext cx="5586304" cy="3002280"/>
        </p:xfrm>
        <a:graphic>
          <a:graphicData uri="http://schemas.openxmlformats.org/drawingml/2006/table">
            <a:tbl>
              <a:tblPr/>
              <a:tblGrid>
                <a:gridCol w="301419"/>
                <a:gridCol w="2136981"/>
                <a:gridCol w="3147904"/>
              </a:tblGrid>
              <a:tr h="501009">
                <a:tc>
                  <a:txBody>
                    <a:bodyPr vert="horz" wrap="square"/>
                    <a:lstStyle>
                      <a:defPPr/>
                    </a:lstStyle>
                    <a:p>
                      <a:pPr algn="ctr"/>
                      <a:endParaRPr lang="en-US">
                        <a:solidFill>
                          <a:srgbClr val="FFFFFF"/>
                        </a:solidFill>
                        <a:effectLst/>
                      </a:endParaRP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Checked 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Un-Checked 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r>
              <a:tr h="805543">
                <a:tc>
                  <a:txBody>
                    <a:bodyPr vert="horz" wrap="square"/>
                    <a:lstStyle>
                      <a:defPPr/>
                    </a:lstStyle>
                    <a:p>
                      <a:pPr/>
                      <a:r>
                        <a:rPr lang="en-US">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checked Exception are checked at compile time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un-checked Exception are checked at run time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512848">
                <a:tc>
                  <a:txBody>
                    <a:bodyPr vert="horz" wrap="square"/>
                    <a:lstStyle>
                      <a:defPPr/>
                    </a:lstStyle>
                    <a:p>
                      <a:pPr/>
                      <a:r>
                        <a:rPr lang="en-US" smtClean="0">
                          <a:effectLst/>
                        </a:rPr>
                        <a:t>2</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e.g.</a:t>
                      </a:r>
                      <a:br>
                        <a:rPr lang="en-US">
                          <a:effectLst/>
                        </a:rPr>
                      </a:br>
                      <a:r>
                        <a:rPr lang="en-US">
                          <a:effectLst/>
                        </a:rPr>
                        <a:t>FileNotFoundException, NumberNotFoundException etc.</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e.g.</a:t>
                      </a:r>
                      <a:br>
                        <a:rPr lang="en-US">
                          <a:effectLst/>
                        </a:rPr>
                      </a:br>
                      <a:r>
                        <a:rPr lang="en-US">
                          <a:effectLst/>
                        </a:rPr>
                        <a:t>ArithmeticException, NullPointerException, ArrayIndexOutOfBoundsException etc.</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4" name="Table 3"/>
          <p:cNvGraphicFramePr>
            <a:graphicFrameLocks noGrp="1"/>
          </p:cNvGraphicFramePr>
          <p:nvPr>
            <p:extLst/>
          </p:nvPr>
        </p:nvGraphicFramePr>
        <p:xfrm>
          <a:off x="7315200" y="2819400"/>
          <a:ext cx="4318000" cy="2453640"/>
        </p:xfrm>
        <a:graphic>
          <a:graphicData uri="http://schemas.openxmlformats.org/drawingml/2006/table">
            <a:tbl>
              <a:tblPr/>
              <a:tblGrid>
                <a:gridCol w="330200"/>
                <a:gridCol w="2260600"/>
                <a:gridCol w="1727200"/>
              </a:tblGrid>
              <a:tr h="0">
                <a:tc>
                  <a:txBody>
                    <a:bodyPr vert="horz" wrap="square"/>
                    <a:lstStyle>
                      <a:defPPr/>
                    </a:lstStyle>
                    <a:p>
                      <a:pPr algn="ctr"/>
                      <a:endParaRPr lang="en-US">
                        <a:solidFill>
                          <a:srgbClr val="FFFFFF"/>
                        </a:solidFill>
                        <a:effectLst/>
                      </a:endParaRP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Error</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c>
                  <a:txBody>
                    <a:bodyPr vert="horz" wrap="square"/>
                    <a:lstStyle>
                      <a:defPPr/>
                    </a:lstStyle>
                    <a:p>
                      <a:pPr algn="ctr"/>
                      <a:r>
                        <a:rPr lang="en-US">
                          <a:solidFill>
                            <a:srgbClr val="FFFFFF"/>
                          </a:solidFill>
                          <a:effectLst/>
                        </a:rPr>
                        <a:t>Exception</a:t>
                      </a:r>
                    </a:p>
                  </a:txBody>
                  <a:tcPr marL="76200" marR="76200" marT="114300" marB="1143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0B8E4"/>
                    </a:solidFill>
                  </a:tcPr>
                </a:tc>
              </a:tr>
              <a:tr h="0">
                <a:tc>
                  <a:txBody>
                    <a:bodyPr vert="horz" wrap="square"/>
                    <a:lstStyle>
                      <a:defPPr/>
                    </a:lstStyle>
                    <a:p>
                      <a:pPr/>
                      <a:r>
                        <a:rPr lang="en-US">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Can't be handle.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Can be handle.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vert="horz" wrap="square"/>
                    <a:lstStyle>
                      <a:defPPr/>
                    </a:lstStyle>
                    <a:p>
                      <a:pPr/>
                      <a:r>
                        <a:rPr lang="en-US">
                          <a:effectLst/>
                        </a:rPr>
                        <a:t>2</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Example:</a:t>
                      </a:r>
                      <a:br>
                        <a:rPr lang="en-US">
                          <a:effectLst/>
                        </a:rPr>
                      </a:br>
                      <a:r>
                        <a:rPr lang="en-US" err="1" smtClean="0">
                          <a:effectLst/>
                        </a:rPr>
                        <a:t>OutOfMemoryError</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vert="horz" wrap="square"/>
                    <a:lstStyle>
                      <a:defPPr/>
                    </a:lstStyle>
                    <a:p>
                      <a:pPr/>
                      <a:r>
                        <a:rPr lang="en-US">
                          <a:effectLst/>
                        </a:rPr>
                        <a:t>Example:</a:t>
                      </a:r>
                      <a:br>
                        <a:rPr lang="en-US">
                          <a:effectLst/>
                        </a:rPr>
                      </a:br>
                      <a:r>
                        <a:rPr lang="en-US">
                          <a:effectLst/>
                        </a:rPr>
                        <a:t>ClassNotFoundException</a:t>
                      </a:r>
                      <a:br>
                        <a:rPr lang="en-US">
                          <a:effectLst/>
                        </a:rPr>
                      </a:br>
                      <a:r>
                        <a:rPr lang="en-US">
                          <a:effectLst/>
                        </a:rPr>
                        <a:t>NumberFormateException</a:t>
                      </a:r>
                      <a:endParaRPr lang="en-US">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765990438"/>
      </p:ext>
    </p:extLst>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6</a:t>
            </a:r>
            <a:endParaRPr sz="1200">
              <a:solidFill>
                <a:prstClr val="black"/>
              </a:solidFill>
              <a:latin typeface="Carlito"/>
              <a:cs typeface="Carlito"/>
            </a:endParaRPr>
          </a:p>
        </p:txBody>
      </p:sp>
      <p:sp>
        <p:nvSpPr>
          <p:cNvPr id="3" name="object 3"/>
          <p:cNvSpPr txBox="1">
            <a:spLocks noGrp="1"/>
          </p:cNvSpPr>
          <p:nvPr>
            <p:ph type="title"/>
          </p:nvPr>
        </p:nvSpPr>
        <p:spPr>
          <a:xfrm>
            <a:off x="457200" y="228600"/>
            <a:ext cx="5152897"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35">
                <a:latin typeface="Carlito"/>
                <a:cs typeface="Carlito"/>
              </a:rPr>
              <a:t>System</a:t>
            </a:r>
            <a:r>
              <a:rPr sz="4000" spc="-50">
                <a:latin typeface="Carlito"/>
                <a:cs typeface="Carlito"/>
              </a:rPr>
              <a:t> </a:t>
            </a:r>
            <a:r>
              <a:rPr sz="4000" spc="-30">
                <a:latin typeface="Carlito"/>
                <a:cs typeface="Carlito"/>
              </a:rPr>
              <a:t>Errors</a:t>
            </a:r>
            <a:endParaRPr sz="4000">
              <a:latin typeface="Carlito"/>
              <a:cs typeface="Carlito"/>
            </a:endParaRPr>
          </a:p>
        </p:txBody>
      </p:sp>
      <p:sp>
        <p:nvSpPr>
          <p:cNvPr id="4" name="object 4"/>
          <p:cNvSpPr/>
          <p:nvPr/>
        </p:nvSpPr>
        <p:spPr>
          <a:xfrm>
            <a:off x="6293778" y="4167907"/>
            <a:ext cx="1229360" cy="274320"/>
          </a:xfrm>
          <a:custGeom>
            <a:rect l="l" t="t" r="r" b="b"/>
            <a:pathLst>
              <a:path w="1229360" h="274320">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 name="object 5"/>
          <p:cNvSpPr txBox="1"/>
          <p:nvPr/>
        </p:nvSpPr>
        <p:spPr>
          <a:xfrm>
            <a:off x="6488283" y="4166867"/>
            <a:ext cx="8407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6" name="object 6"/>
          <p:cNvSpPr/>
          <p:nvPr/>
        </p:nvSpPr>
        <p:spPr>
          <a:xfrm>
            <a:off x="4928117" y="4989376"/>
            <a:ext cx="682625" cy="274320"/>
          </a:xfrm>
          <a:custGeom>
            <a:rect l="l" t="t" r="r" b="b"/>
            <a:pathLst>
              <a:path w="682625" h="274320">
                <a:moveTo>
                  <a:pt x="0" y="273829"/>
                </a:moveTo>
                <a:lnTo>
                  <a:pt x="682603" y="273829"/>
                </a:lnTo>
                <a:lnTo>
                  <a:pt x="682603"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7" name="object 7"/>
          <p:cNvSpPr txBox="1"/>
          <p:nvPr/>
        </p:nvSpPr>
        <p:spPr>
          <a:xfrm>
            <a:off x="5097454" y="4988317"/>
            <a:ext cx="3454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prstClr val="black"/>
                </a:solidFill>
                <a:latin typeface="Times New Roman"/>
                <a:cs typeface="Times New Roman"/>
              </a:rPr>
              <a:t>E</a:t>
            </a:r>
            <a:r>
              <a:rPr sz="1200" spc="-10">
                <a:solidFill>
                  <a:prstClr val="black"/>
                </a:solidFill>
                <a:latin typeface="Times New Roman"/>
                <a:cs typeface="Times New Roman"/>
              </a:rPr>
              <a:t>r</a:t>
            </a:r>
            <a:r>
              <a:rPr sz="1200" spc="-5">
                <a:solidFill>
                  <a:prstClr val="black"/>
                </a:solidFill>
                <a:latin typeface="Times New Roman"/>
                <a:cs typeface="Times New Roman"/>
              </a:rPr>
              <a:t>r</a:t>
            </a:r>
            <a:r>
              <a:rPr sz="1200" spc="-15">
                <a:solidFill>
                  <a:prstClr val="black"/>
                </a:solidFill>
                <a:latin typeface="Times New Roman"/>
                <a:cs typeface="Times New Roman"/>
              </a:rPr>
              <a:t>o</a:t>
            </a:r>
            <a:r>
              <a:rPr sz="1200">
                <a:solidFill>
                  <a:prstClr val="black"/>
                </a:solidFill>
                <a:latin typeface="Times New Roman"/>
                <a:cs typeface="Times New Roman"/>
              </a:rPr>
              <a:t>r</a:t>
            </a:r>
            <a:endParaRPr sz="1200">
              <a:solidFill>
                <a:prstClr val="black"/>
              </a:solidFill>
              <a:latin typeface="Times New Roman"/>
              <a:cs typeface="Times New Roman"/>
            </a:endParaRPr>
          </a:p>
        </p:txBody>
      </p:sp>
      <p:sp>
        <p:nvSpPr>
          <p:cNvPr id="8" name="object 8"/>
          <p:cNvSpPr/>
          <p:nvPr/>
        </p:nvSpPr>
        <p:spPr>
          <a:xfrm>
            <a:off x="6293779" y="5263186"/>
            <a:ext cx="1092835" cy="274320"/>
          </a:xfrm>
          <a:custGeom>
            <a:rect l="l" t="t" r="r" b="b"/>
            <a:pathLst>
              <a:path w="1092835" h="274320">
                <a:moveTo>
                  <a:pt x="0" y="273829"/>
                </a:moveTo>
                <a:lnTo>
                  <a:pt x="1092813" y="273829"/>
                </a:lnTo>
                <a:lnTo>
                  <a:pt x="1092812"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9" name="object 9"/>
          <p:cNvSpPr txBox="1"/>
          <p:nvPr/>
        </p:nvSpPr>
        <p:spPr>
          <a:xfrm>
            <a:off x="6293778" y="2387649"/>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200" spc="-5">
                <a:solidFill>
                  <a:prstClr val="black"/>
                </a:solidFill>
                <a:latin typeface="Times New Roman"/>
                <a:cs typeface="Times New Roman"/>
              </a:rPr>
              <a:t>AWTException</a:t>
            </a:r>
            <a:endParaRPr sz="1200">
              <a:solidFill>
                <a:prstClr val="black"/>
              </a:solidFill>
              <a:latin typeface="Times New Roman"/>
              <a:cs typeface="Times New Roman"/>
            </a:endParaRPr>
          </a:p>
        </p:txBody>
      </p:sp>
      <p:sp>
        <p:nvSpPr>
          <p:cNvPr id="10" name="object 10"/>
          <p:cNvSpPr txBox="1"/>
          <p:nvPr/>
        </p:nvSpPr>
        <p:spPr>
          <a:xfrm>
            <a:off x="3561906" y="34834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11" name="object 11"/>
          <p:cNvSpPr txBox="1"/>
          <p:nvPr/>
        </p:nvSpPr>
        <p:spPr>
          <a:xfrm>
            <a:off x="6293778" y="1292257"/>
            <a:ext cx="16395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2" name="object 12"/>
          <p:cNvSpPr/>
          <p:nvPr/>
        </p:nvSpPr>
        <p:spPr>
          <a:xfrm>
            <a:off x="6293778" y="4715547"/>
            <a:ext cx="1366520" cy="274320"/>
          </a:xfrm>
          <a:custGeom>
            <a:rect l="l" t="t" r="r" b="b"/>
            <a:pathLst>
              <a:path w="1366520" h="274320">
                <a:moveTo>
                  <a:pt x="0" y="273829"/>
                </a:moveTo>
                <a:lnTo>
                  <a:pt x="1366134" y="273829"/>
                </a:lnTo>
                <a:lnTo>
                  <a:pt x="1366134"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3" name="object 13"/>
          <p:cNvSpPr txBox="1"/>
          <p:nvPr/>
        </p:nvSpPr>
        <p:spPr>
          <a:xfrm>
            <a:off x="6321952" y="4714507"/>
            <a:ext cx="130746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4" name="object 14"/>
          <p:cNvSpPr txBox="1"/>
          <p:nvPr/>
        </p:nvSpPr>
        <p:spPr>
          <a:xfrm>
            <a:off x="6293778" y="1839953"/>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95"/>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5" name="object 15"/>
          <p:cNvSpPr txBox="1"/>
          <p:nvPr/>
        </p:nvSpPr>
        <p:spPr>
          <a:xfrm>
            <a:off x="4928117" y="2387649"/>
            <a:ext cx="68262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200" spc="-5">
                <a:solidFill>
                  <a:prstClr val="black"/>
                </a:solidFill>
                <a:latin typeface="Times New Roman"/>
                <a:cs typeface="Times New Roman"/>
              </a:rPr>
              <a:t>Exception</a:t>
            </a:r>
            <a:endParaRPr sz="1200">
              <a:solidFill>
                <a:prstClr val="black"/>
              </a:solidFill>
              <a:latin typeface="Times New Roman"/>
              <a:cs typeface="Times New Roman"/>
            </a:endParaRPr>
          </a:p>
        </p:txBody>
      </p:sp>
      <p:sp>
        <p:nvSpPr>
          <p:cNvPr id="16" name="object 16"/>
          <p:cNvSpPr/>
          <p:nvPr/>
        </p:nvSpPr>
        <p:spPr>
          <a:xfrm>
            <a:off x="4654682" y="51263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7" name="object 17"/>
          <p:cNvSpPr txBox="1"/>
          <p:nvPr/>
        </p:nvSpPr>
        <p:spPr>
          <a:xfrm>
            <a:off x="6293779" y="2935723"/>
            <a:ext cx="1503045"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070">
              <a:spcBef>
                <a:spcPts val="90"/>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grpSp>
        <p:nvGrpSpPr>
          <p:cNvPr id="18" name="object 18"/>
          <p:cNvGrpSpPr/>
          <p:nvPr/>
        </p:nvGrpSpPr>
        <p:grpSpPr>
          <a:xfrm>
            <a:off x="4238017" y="1422271"/>
            <a:ext cx="1791970" cy="3711575"/>
            <a:chOff x="2714017" y="1422270"/>
            <a:chExt cx="1791970" cy="3711575"/>
          </a:xfrm>
        </p:grpSpPr>
        <p:sp>
          <p:nvSpPr>
            <p:cNvPr id="19" name="object 19"/>
            <p:cNvSpPr/>
            <p:nvPr/>
          </p:nvSpPr>
          <p:spPr>
            <a:xfrm>
              <a:off x="2721002" y="25244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0" name="object 20"/>
            <p:cNvSpPr/>
            <p:nvPr/>
          </p:nvSpPr>
          <p:spPr>
            <a:xfrm>
              <a:off x="3130681" y="25244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1" name="object 21"/>
            <p:cNvSpPr/>
            <p:nvPr/>
          </p:nvSpPr>
          <p:spPr>
            <a:xfrm>
              <a:off x="4086663" y="14292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2" name="object 22"/>
          <p:cNvSpPr txBox="1"/>
          <p:nvPr/>
        </p:nvSpPr>
        <p:spPr>
          <a:xfrm>
            <a:off x="2469085" y="34834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3" name="object 23"/>
          <p:cNvSpPr/>
          <p:nvPr/>
        </p:nvSpPr>
        <p:spPr>
          <a:xfrm>
            <a:off x="3152152" y="34834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4" name="object 24"/>
          <p:cNvSpPr txBox="1"/>
          <p:nvPr/>
        </p:nvSpPr>
        <p:spPr>
          <a:xfrm>
            <a:off x="8478184" y="2113801"/>
            <a:ext cx="136715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355">
              <a:spcBef>
                <a:spcPts val="95"/>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sp>
        <p:nvSpPr>
          <p:cNvPr id="25" name="object 25"/>
          <p:cNvSpPr/>
          <p:nvPr/>
        </p:nvSpPr>
        <p:spPr>
          <a:xfrm>
            <a:off x="5610664" y="2250800"/>
            <a:ext cx="2600325" cy="3696970"/>
          </a:xfrm>
          <a:custGeom>
            <a:rect l="l" t="t" r="r" b="b"/>
            <a:pathLst>
              <a:path w="2600325" h="3696970">
                <a:moveTo>
                  <a:pt x="410247" y="2054031"/>
                </a:moveTo>
                <a:lnTo>
                  <a:pt x="410247" y="3696954"/>
                </a:lnTo>
              </a:path>
              <a:path w="2600325" h="3696970">
                <a:moveTo>
                  <a:pt x="411950" y="2875500"/>
                </a:moveTo>
                <a:lnTo>
                  <a:pt x="136812" y="2875500"/>
                </a:lnTo>
              </a:path>
              <a:path w="2600325" h="3696970">
                <a:moveTo>
                  <a:pt x="136812" y="3012405"/>
                </a:moveTo>
                <a:lnTo>
                  <a:pt x="0" y="2875500"/>
                </a:lnTo>
              </a:path>
              <a:path w="2600325" h="3696970">
                <a:moveTo>
                  <a:pt x="136812" y="2738576"/>
                </a:moveTo>
                <a:lnTo>
                  <a:pt x="136812" y="3012405"/>
                </a:lnTo>
              </a:path>
              <a:path w="2600325" h="3696970">
                <a:moveTo>
                  <a:pt x="139272" y="2738576"/>
                </a:moveTo>
                <a:lnTo>
                  <a:pt x="0" y="2875500"/>
                </a:lnTo>
              </a:path>
              <a:path w="2600325" h="3696970">
                <a:moveTo>
                  <a:pt x="2595267" y="0"/>
                </a:moveTo>
                <a:lnTo>
                  <a:pt x="2599998" y="2008402"/>
                </a:lnTo>
              </a:path>
              <a:path w="2600325" h="3696970">
                <a:moveTo>
                  <a:pt x="2597727" y="821923"/>
                </a:moveTo>
                <a:lnTo>
                  <a:pt x="2322021" y="821923"/>
                </a:lnTo>
              </a:path>
              <a:path w="2600325" h="3696970">
                <a:moveTo>
                  <a:pt x="2322021" y="958752"/>
                </a:moveTo>
                <a:lnTo>
                  <a:pt x="2185588" y="821923"/>
                </a:lnTo>
              </a:path>
              <a:path w="2600325" h="3696970">
                <a:moveTo>
                  <a:pt x="2322021" y="684904"/>
                </a:moveTo>
                <a:lnTo>
                  <a:pt x="2322021" y="958752"/>
                </a:lnTo>
              </a:path>
              <a:path w="2600325" h="3696970">
                <a:moveTo>
                  <a:pt x="2324292" y="684904"/>
                </a:moveTo>
                <a:lnTo>
                  <a:pt x="2185588"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6" name="object 26"/>
          <p:cNvSpPr txBox="1"/>
          <p:nvPr/>
        </p:nvSpPr>
        <p:spPr>
          <a:xfrm>
            <a:off x="8478184" y="2661421"/>
            <a:ext cx="1367155"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
              <a:spcBef>
                <a:spcPts val="90"/>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p:txBody>
      </p:sp>
      <p:sp>
        <p:nvSpPr>
          <p:cNvPr id="27" name="object 27"/>
          <p:cNvSpPr txBox="1"/>
          <p:nvPr/>
        </p:nvSpPr>
        <p:spPr>
          <a:xfrm>
            <a:off x="8478183" y="3209590"/>
            <a:ext cx="2050414"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6839">
              <a:spcBef>
                <a:spcPts val="9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sp>
        <p:nvSpPr>
          <p:cNvPr id="28" name="object 28"/>
          <p:cNvSpPr/>
          <p:nvPr/>
        </p:nvSpPr>
        <p:spPr>
          <a:xfrm>
            <a:off x="6020910" y="1429255"/>
            <a:ext cx="2458720" cy="4518660"/>
          </a:xfrm>
          <a:custGeom>
            <a:rect l="l" t="t" r="r" b="b"/>
            <a:pathLst>
              <a:path w="2458720" h="4518660">
                <a:moveTo>
                  <a:pt x="272867" y="2190974"/>
                </a:moveTo>
                <a:lnTo>
                  <a:pt x="0" y="2190974"/>
                </a:lnTo>
              </a:path>
              <a:path w="2458720" h="4518660">
                <a:moveTo>
                  <a:pt x="272867" y="2875576"/>
                </a:moveTo>
                <a:lnTo>
                  <a:pt x="0" y="2875576"/>
                </a:lnTo>
              </a:path>
              <a:path w="2458720" h="4518660">
                <a:moveTo>
                  <a:pt x="272867" y="3423215"/>
                </a:moveTo>
                <a:lnTo>
                  <a:pt x="0" y="3423215"/>
                </a:lnTo>
              </a:path>
              <a:path w="2458720" h="4518660">
                <a:moveTo>
                  <a:pt x="272867" y="3970855"/>
                </a:moveTo>
                <a:lnTo>
                  <a:pt x="0" y="3970855"/>
                </a:lnTo>
              </a:path>
              <a:path w="2458720" h="4518660">
                <a:moveTo>
                  <a:pt x="272867" y="4518498"/>
                </a:moveTo>
                <a:lnTo>
                  <a:pt x="0" y="4518498"/>
                </a:lnTo>
              </a:path>
              <a:path w="2458720" h="4518660">
                <a:moveTo>
                  <a:pt x="272867" y="1643467"/>
                </a:moveTo>
                <a:lnTo>
                  <a:pt x="0" y="1643467"/>
                </a:lnTo>
              </a:path>
              <a:path w="2458720" h="4518660">
                <a:moveTo>
                  <a:pt x="272867" y="1095203"/>
                </a:moveTo>
                <a:lnTo>
                  <a:pt x="0" y="1095203"/>
                </a:lnTo>
              </a:path>
              <a:path w="2458720" h="4518660">
                <a:moveTo>
                  <a:pt x="272867" y="547696"/>
                </a:moveTo>
                <a:lnTo>
                  <a:pt x="0" y="547696"/>
                </a:lnTo>
              </a:path>
              <a:path w="2458720" h="4518660">
                <a:moveTo>
                  <a:pt x="272867" y="0"/>
                </a:moveTo>
                <a:lnTo>
                  <a:pt x="0" y="0"/>
                </a:lnTo>
              </a:path>
              <a:path w="2458720" h="4518660">
                <a:moveTo>
                  <a:pt x="2458455" y="821544"/>
                </a:moveTo>
                <a:lnTo>
                  <a:pt x="2185020" y="821544"/>
                </a:lnTo>
              </a:path>
              <a:path w="2458720" h="4518660">
                <a:moveTo>
                  <a:pt x="2458455" y="1369619"/>
                </a:moveTo>
                <a:lnTo>
                  <a:pt x="2185020" y="1369619"/>
                </a:lnTo>
              </a:path>
              <a:path w="2458720" h="4518660">
                <a:moveTo>
                  <a:pt x="2458455" y="1917126"/>
                </a:moveTo>
                <a:lnTo>
                  <a:pt x="2185020" y="1917126"/>
                </a:lnTo>
              </a:path>
              <a:path w="2458720" h="4518660">
                <a:moveTo>
                  <a:pt x="2442560" y="2848096"/>
                </a:moveTo>
                <a:lnTo>
                  <a:pt x="2169314" y="2848096"/>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9" name="object 29"/>
          <p:cNvSpPr txBox="1"/>
          <p:nvPr/>
        </p:nvSpPr>
        <p:spPr>
          <a:xfrm>
            <a:off x="6399345" y="3482228"/>
            <a:ext cx="128778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0" name="object 30"/>
          <p:cNvSpPr txBox="1"/>
          <p:nvPr/>
        </p:nvSpPr>
        <p:spPr>
          <a:xfrm>
            <a:off x="6399346" y="5262148"/>
            <a:ext cx="1288415" cy="76687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0">
              <a:spcBef>
                <a:spcPts val="100"/>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a:p>
            <a:pPr/>
            <a:endParaRPr sz="1300">
              <a:solidFill>
                <a:prstClr val="black"/>
              </a:solidFill>
              <a:latin typeface="Times New Roman"/>
              <a:cs typeface="Times New Roman"/>
            </a:endParaRPr>
          </a:p>
          <a:p>
            <a:pPr/>
            <a:endParaRPr sz="1200">
              <a:solidFill>
                <a:prstClr val="black"/>
              </a:solidFill>
              <a:latin typeface="Times New Roman"/>
              <a:cs typeface="Times New Roman"/>
            </a:endParaRPr>
          </a:p>
          <a:p>
            <a:pPr marL="12700"/>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1" name="object 31"/>
          <p:cNvSpPr txBox="1"/>
          <p:nvPr/>
        </p:nvSpPr>
        <p:spPr>
          <a:xfrm>
            <a:off x="8569039" y="413938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2" name="object 32"/>
          <p:cNvSpPr txBox="1"/>
          <p:nvPr/>
        </p:nvSpPr>
        <p:spPr>
          <a:xfrm>
            <a:off x="8478183" y="3672520"/>
            <a:ext cx="1898014" cy="198772"/>
          </a:xfrm>
          <a:prstGeom prst="rect">
            <a:avLst/>
          </a:prstGeom>
          <a:ln w="9313">
            <a:solidFill>
              <a:srgbClr val="000000"/>
            </a:solidFill>
          </a:ln>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60">
              <a:spcBef>
                <a:spcPts val="110"/>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33" name="object 33"/>
          <p:cNvGrpSpPr/>
          <p:nvPr/>
        </p:nvGrpSpPr>
        <p:grpSpPr>
          <a:xfrm>
            <a:off x="1524001" y="3823298"/>
            <a:ext cx="6951075" cy="2272701"/>
            <a:chOff x="0" y="3823298"/>
            <a:chExt cx="6951075" cy="2272701"/>
          </a:xfrm>
        </p:grpSpPr>
        <p:sp>
          <p:nvSpPr>
            <p:cNvPr id="34" name="object 34"/>
            <p:cNvSpPr/>
            <p:nvPr/>
          </p:nvSpPr>
          <p:spPr>
            <a:xfrm>
              <a:off x="2710218" y="5191456"/>
              <a:ext cx="838200" cy="50800"/>
            </a:xfrm>
            <a:custGeom>
              <a:rect l="l" t="t" r="r" b="b"/>
              <a:pathLst>
                <a:path w="838200" h="50800">
                  <a:moveTo>
                    <a:pt x="812800" y="25400"/>
                  </a:moveTo>
                  <a:lnTo>
                    <a:pt x="787400" y="50800"/>
                  </a:lnTo>
                  <a:lnTo>
                    <a:pt x="825500" y="31750"/>
                  </a:lnTo>
                  <a:lnTo>
                    <a:pt x="812800" y="31750"/>
                  </a:lnTo>
                  <a:lnTo>
                    <a:pt x="812800" y="25400"/>
                  </a:lnTo>
                  <a:close/>
                </a:path>
                <a:path w="838200" h="50800">
                  <a:moveTo>
                    <a:pt x="806450" y="19050"/>
                  </a:moveTo>
                  <a:lnTo>
                    <a:pt x="0" y="19050"/>
                  </a:lnTo>
                  <a:lnTo>
                    <a:pt x="0" y="31750"/>
                  </a:lnTo>
                  <a:lnTo>
                    <a:pt x="806450" y="31750"/>
                  </a:lnTo>
                  <a:lnTo>
                    <a:pt x="812800" y="25400"/>
                  </a:lnTo>
                  <a:lnTo>
                    <a:pt x="806450" y="19050"/>
                  </a:lnTo>
                  <a:close/>
                </a:path>
                <a:path w="838200" h="50800">
                  <a:moveTo>
                    <a:pt x="825500" y="19050"/>
                  </a:moveTo>
                  <a:lnTo>
                    <a:pt x="812800" y="19050"/>
                  </a:lnTo>
                  <a:lnTo>
                    <a:pt x="812800" y="31750"/>
                  </a:lnTo>
                  <a:lnTo>
                    <a:pt x="825500" y="31750"/>
                  </a:lnTo>
                  <a:lnTo>
                    <a:pt x="838200" y="25400"/>
                  </a:lnTo>
                  <a:lnTo>
                    <a:pt x="825500" y="19050"/>
                  </a:lnTo>
                  <a:close/>
                </a:path>
                <a:path w="838200" h="50800">
                  <a:moveTo>
                    <a:pt x="787400" y="0"/>
                  </a:moveTo>
                  <a:lnTo>
                    <a:pt x="812800" y="25400"/>
                  </a:lnTo>
                  <a:lnTo>
                    <a:pt x="812800" y="19050"/>
                  </a:lnTo>
                  <a:lnTo>
                    <a:pt x="825500" y="19050"/>
                  </a:lnTo>
                  <a:lnTo>
                    <a:pt x="78740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5" name="object 35"/>
            <p:cNvSpPr/>
            <p:nvPr/>
          </p:nvSpPr>
          <p:spPr>
            <a:xfrm>
              <a:off x="6677390" y="38232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6" name="object 36"/>
            <p:cNvSpPr/>
            <p:nvPr/>
          </p:nvSpPr>
          <p:spPr>
            <a:xfrm>
              <a:off x="3352800" y="3962399"/>
              <a:ext cx="3276600" cy="2133600"/>
            </a:xfrm>
            <a:custGeom>
              <a:rect l="l" t="t" r="r" b="b"/>
              <a:pathLst>
                <a:path w="3276600" h="2133600">
                  <a:moveTo>
                    <a:pt x="3276600" y="0"/>
                  </a:moveTo>
                  <a:lnTo>
                    <a:pt x="0" y="0"/>
                  </a:lnTo>
                  <a:lnTo>
                    <a:pt x="0" y="2133600"/>
                  </a:lnTo>
                  <a:lnTo>
                    <a:pt x="3276600" y="2133600"/>
                  </a:lnTo>
                  <a:lnTo>
                    <a:pt x="32766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7" name="object 37"/>
            <p:cNvSpPr/>
            <p:nvPr/>
          </p:nvSpPr>
          <p:spPr>
            <a:xfrm>
              <a:off x="3352800" y="3962399"/>
              <a:ext cx="3276600" cy="2133600"/>
            </a:xfrm>
            <a:custGeom>
              <a:rect l="l" t="t" r="r" b="b"/>
              <a:pathLst>
                <a:path w="3276600" h="2133600">
                  <a:moveTo>
                    <a:pt x="0" y="2133600"/>
                  </a:moveTo>
                  <a:lnTo>
                    <a:pt x="3276600" y="2133600"/>
                  </a:lnTo>
                  <a:lnTo>
                    <a:pt x="3276600" y="0"/>
                  </a:lnTo>
                  <a:lnTo>
                    <a:pt x="0" y="0"/>
                  </a:lnTo>
                  <a:lnTo>
                    <a:pt x="0" y="21336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8" name="object 38"/>
            <p:cNvSpPr/>
            <p:nvPr/>
          </p:nvSpPr>
          <p:spPr>
            <a:xfrm>
              <a:off x="0" y="3962399"/>
              <a:ext cx="3048000" cy="1323340"/>
            </a:xfrm>
            <a:custGeom>
              <a:rect l="l" t="t" r="r" b="b"/>
              <a:pathLst>
                <a:path w="3048000" h="1323339">
                  <a:moveTo>
                    <a:pt x="3048000" y="0"/>
                  </a:moveTo>
                  <a:lnTo>
                    <a:pt x="0" y="0"/>
                  </a:lnTo>
                  <a:lnTo>
                    <a:pt x="0" y="1322832"/>
                  </a:lnTo>
                  <a:lnTo>
                    <a:pt x="3048000" y="1322832"/>
                  </a:lnTo>
                  <a:lnTo>
                    <a:pt x="304800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9" name="object 39"/>
          <p:cNvSpPr txBox="1"/>
          <p:nvPr/>
        </p:nvSpPr>
        <p:spPr>
          <a:xfrm>
            <a:off x="1602740" y="3984117"/>
            <a:ext cx="2745105" cy="2205091"/>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i="1" spc="-15">
                <a:solidFill>
                  <a:prstClr val="black"/>
                </a:solidFill>
                <a:latin typeface="Perpetua" panose="02020502060401020303" pitchFamily="18" charset="0"/>
                <a:cs typeface="Carlito"/>
              </a:rPr>
              <a:t>System </a:t>
            </a:r>
            <a:r>
              <a:rPr i="1">
                <a:solidFill>
                  <a:prstClr val="black"/>
                </a:solidFill>
                <a:latin typeface="Perpetua" panose="02020502060401020303" pitchFamily="18" charset="0"/>
                <a:cs typeface="Carlito"/>
              </a:rPr>
              <a:t>errors </a:t>
            </a:r>
            <a:r>
              <a:rPr spc="-15">
                <a:solidFill>
                  <a:prstClr val="black"/>
                </a:solidFill>
                <a:latin typeface="Perpetua" panose="02020502060401020303" pitchFamily="18" charset="0"/>
                <a:cs typeface="Carlito"/>
              </a:rPr>
              <a:t>are thrown </a:t>
            </a:r>
            <a:r>
              <a:rPr spc="-10">
                <a:solidFill>
                  <a:prstClr val="black"/>
                </a:solidFill>
                <a:latin typeface="Perpetua" panose="02020502060401020303" pitchFamily="18" charset="0"/>
                <a:cs typeface="Carlito"/>
              </a:rPr>
              <a:t>by</a:t>
            </a:r>
            <a:r>
              <a:rPr spc="50">
                <a:solidFill>
                  <a:prstClr val="black"/>
                </a:solidFill>
                <a:latin typeface="Perpetua" panose="02020502060401020303" pitchFamily="18" charset="0"/>
                <a:cs typeface="Carlito"/>
              </a:rPr>
              <a:t> </a:t>
            </a:r>
            <a:r>
              <a:rPr spc="-10">
                <a:solidFill>
                  <a:prstClr val="black"/>
                </a:solidFill>
                <a:latin typeface="Perpetua" panose="02020502060401020303" pitchFamily="18" charset="0"/>
                <a:cs typeface="Carlito"/>
              </a:rPr>
              <a:t>JVM</a:t>
            </a:r>
            <a:r>
              <a:rPr lang="en-US" spc="-10">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and </a:t>
            </a:r>
            <a:r>
              <a:rPr lang="en-US" spc="-15">
                <a:solidFill>
                  <a:prstClr val="black"/>
                </a:solidFill>
                <a:latin typeface="Perpetua" panose="02020502060401020303" pitchFamily="18" charset="0"/>
                <a:cs typeface="Carlito"/>
              </a:rPr>
              <a:t>represented </a:t>
            </a:r>
            <a:r>
              <a:rPr lang="en-US" spc="-5">
                <a:solidFill>
                  <a:prstClr val="black"/>
                </a:solidFill>
                <a:latin typeface="Perpetua" panose="02020502060401020303" pitchFamily="18" charset="0"/>
                <a:cs typeface="Carlito"/>
              </a:rPr>
              <a:t>in the </a:t>
            </a:r>
            <a:r>
              <a:rPr lang="en-US" u="sng" spc="-15">
                <a:solidFill>
                  <a:prstClr val="black"/>
                </a:solidFill>
                <a:uFill>
                  <a:solidFill>
                    <a:srgbClr val="000000"/>
                  </a:solidFill>
                </a:uFill>
                <a:latin typeface="Perpetua" panose="02020502060401020303" pitchFamily="18" charset="0"/>
                <a:cs typeface="Carlito"/>
              </a:rPr>
              <a:t>Error</a:t>
            </a:r>
            <a:r>
              <a:rPr lang="en-US" spc="95">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class.</a:t>
            </a:r>
          </a:p>
          <a:p>
            <a:pPr marL="12700">
              <a:spcBef>
                <a:spcPts val="95"/>
              </a:spcBef>
            </a:pPr>
            <a:r>
              <a:rPr lang="en-US" spc="-5">
                <a:solidFill>
                  <a:prstClr val="black"/>
                </a:solidFill>
                <a:latin typeface="Perpetua" panose="02020502060401020303" pitchFamily="18" charset="0"/>
                <a:cs typeface="Carlito"/>
              </a:rPr>
              <a:t>The </a:t>
            </a:r>
            <a:r>
              <a:rPr lang="en-US" u="sng" spc="-15">
                <a:solidFill>
                  <a:prstClr val="black"/>
                </a:solidFill>
                <a:uFill>
                  <a:solidFill>
                    <a:srgbClr val="000000"/>
                  </a:solidFill>
                </a:uFill>
                <a:latin typeface="Perpetua" panose="02020502060401020303" pitchFamily="18" charset="0"/>
                <a:cs typeface="Carlito"/>
              </a:rPr>
              <a:t>Error</a:t>
            </a:r>
            <a:r>
              <a:rPr lang="en-US" spc="-15">
                <a:solidFill>
                  <a:prstClr val="black"/>
                </a:solidFill>
                <a:latin typeface="Perpetua" panose="02020502060401020303" pitchFamily="18" charset="0"/>
                <a:cs typeface="Carlito"/>
              </a:rPr>
              <a:t> </a:t>
            </a:r>
            <a:r>
              <a:rPr lang="en-US" spc="-5">
                <a:solidFill>
                  <a:prstClr val="black"/>
                </a:solidFill>
                <a:latin typeface="Perpetua" panose="02020502060401020303" pitchFamily="18" charset="0"/>
                <a:cs typeface="Carlito"/>
              </a:rPr>
              <a:t>class </a:t>
            </a:r>
            <a:r>
              <a:rPr lang="en-US" spc="-10">
                <a:solidFill>
                  <a:prstClr val="black"/>
                </a:solidFill>
                <a:latin typeface="Perpetua" panose="02020502060401020303" pitchFamily="18" charset="0"/>
                <a:cs typeface="Carlito"/>
              </a:rPr>
              <a:t>describes internal  </a:t>
            </a:r>
            <a:r>
              <a:rPr lang="en-US" spc="-15">
                <a:solidFill>
                  <a:prstClr val="black"/>
                </a:solidFill>
                <a:latin typeface="Perpetua" panose="02020502060401020303" pitchFamily="18" charset="0"/>
                <a:cs typeface="Carlito"/>
              </a:rPr>
              <a:t>system errors. </a:t>
            </a:r>
            <a:r>
              <a:rPr lang="en-US" spc="-10">
                <a:solidFill>
                  <a:prstClr val="black"/>
                </a:solidFill>
                <a:latin typeface="Perpetua" panose="02020502060401020303" pitchFamily="18" charset="0"/>
                <a:cs typeface="Carlito"/>
              </a:rPr>
              <a:t>Such </a:t>
            </a:r>
            <a:r>
              <a:rPr lang="en-US" spc="-15">
                <a:solidFill>
                  <a:prstClr val="black"/>
                </a:solidFill>
                <a:latin typeface="Perpetua" panose="02020502060401020303" pitchFamily="18" charset="0"/>
                <a:cs typeface="Carlito"/>
              </a:rPr>
              <a:t>errors rarely  </a:t>
            </a:r>
            <a:r>
              <a:rPr lang="en-US" spc="-35">
                <a:solidFill>
                  <a:prstClr val="black"/>
                </a:solidFill>
                <a:latin typeface="Perpetua" panose="02020502060401020303" pitchFamily="18" charset="0"/>
                <a:cs typeface="Carlito"/>
              </a:rPr>
              <a:t>occur.</a:t>
            </a:r>
            <a:endParaRPr lang="en-US">
              <a:solidFill>
                <a:prstClr val="black"/>
              </a:solidFill>
              <a:latin typeface="Perpetua" panose="02020502060401020303" pitchFamily="18" charset="0"/>
              <a:cs typeface="Carlito"/>
            </a:endParaRPr>
          </a:p>
          <a:p>
            <a:pPr marL="12700">
              <a:spcBef>
                <a:spcPts val="95"/>
              </a:spcBef>
            </a:pPr>
            <a:endParaRPr lang="en-US" sz="1600">
              <a:solidFill>
                <a:prstClr val="black"/>
              </a:solidFill>
              <a:latin typeface="Carlito"/>
              <a:cs typeface="Carlito"/>
            </a:endParaRPr>
          </a:p>
          <a:p>
            <a:pPr marL="12700">
              <a:spcBef>
                <a:spcPts val="95"/>
              </a:spcBef>
            </a:pPr>
            <a:endParaRPr sz="1600">
              <a:solidFill>
                <a:prstClr val="black"/>
              </a:solidFill>
              <a:latin typeface="Carlito"/>
              <a:cs typeface="Carlito"/>
            </a:endParaRPr>
          </a:p>
        </p:txBody>
      </p:sp>
    </p:spTree>
    <p:extLst>
      <p:ext uri="{BB962C8B-B14F-4D97-AF65-F5344CB8AC3E}">
        <p14:creationId xmlns:p14="http://schemas.microsoft.com/office/powerpoint/2010/main" val="2261086661"/>
      </p:ext>
    </p:extLst>
  </p:cSld>
  <p:clrMapOvr>
    <a:masterClrMapping/>
  </p:clrMapOvr>
  <p:transition/>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7</a:t>
            </a:r>
            <a:endParaRPr sz="1200">
              <a:solidFill>
                <a:prstClr val="black"/>
              </a:solidFill>
              <a:latin typeface="Carlito"/>
              <a:cs typeface="Carlito"/>
            </a:endParaRPr>
          </a:p>
        </p:txBody>
      </p:sp>
      <p:sp>
        <p:nvSpPr>
          <p:cNvPr id="3" name="object 3"/>
          <p:cNvSpPr txBox="1"/>
          <p:nvPr/>
        </p:nvSpPr>
        <p:spPr>
          <a:xfrm>
            <a:off x="6391314" y="4320308"/>
            <a:ext cx="12293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4" name="object 4"/>
          <p:cNvSpPr txBox="1"/>
          <p:nvPr/>
        </p:nvSpPr>
        <p:spPr>
          <a:xfrm>
            <a:off x="5025653" y="5141777"/>
            <a:ext cx="68262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200" spc="-5">
                <a:solidFill>
                  <a:prstClr val="black"/>
                </a:solidFill>
                <a:latin typeface="Times New Roman"/>
                <a:cs typeface="Times New Roman"/>
              </a:rPr>
              <a:t>Error</a:t>
            </a:r>
            <a:endParaRPr sz="1200">
              <a:solidFill>
                <a:prstClr val="black"/>
              </a:solidFill>
              <a:latin typeface="Times New Roman"/>
              <a:cs typeface="Times New Roman"/>
            </a:endParaRPr>
          </a:p>
        </p:txBody>
      </p:sp>
      <p:sp>
        <p:nvSpPr>
          <p:cNvPr id="5" name="object 5"/>
          <p:cNvSpPr txBox="1"/>
          <p:nvPr/>
        </p:nvSpPr>
        <p:spPr>
          <a:xfrm>
            <a:off x="6391315" y="5415587"/>
            <a:ext cx="109283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a:spcBef>
                <a:spcPts val="95"/>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p:txBody>
      </p:sp>
      <p:sp>
        <p:nvSpPr>
          <p:cNvPr id="6" name="object 6"/>
          <p:cNvSpPr/>
          <p:nvPr/>
        </p:nvSpPr>
        <p:spPr>
          <a:xfrm>
            <a:off x="6391314" y="2540048"/>
            <a:ext cx="1229360" cy="274320"/>
          </a:xfrm>
          <a:custGeom>
            <a:rect l="l" t="t" r="r" b="b"/>
            <a:pathLst>
              <a:path w="1229360" h="274319">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7" name="object 7"/>
          <p:cNvSpPr txBox="1"/>
          <p:nvPr/>
        </p:nvSpPr>
        <p:spPr>
          <a:xfrm>
            <a:off x="6510696" y="2539046"/>
            <a:ext cx="98742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10">
                <a:solidFill>
                  <a:prstClr val="black"/>
                </a:solidFill>
                <a:latin typeface="Times New Roman"/>
                <a:cs typeface="Times New Roman"/>
              </a:rPr>
              <a:t>AW</a:t>
            </a:r>
            <a:r>
              <a:rPr sz="1200" spc="-20">
                <a:solidFill>
                  <a:prstClr val="black"/>
                </a:solidFill>
                <a:latin typeface="Times New Roman"/>
                <a:cs typeface="Times New Roman"/>
              </a:rPr>
              <a:t>T</a:t>
            </a:r>
            <a:r>
              <a:rPr sz="1200">
                <a:solidFill>
                  <a:prstClr val="black"/>
                </a:solidFill>
                <a:latin typeface="Times New Roman"/>
                <a:cs typeface="Times New Roman"/>
              </a:rPr>
              <a:t>E</a:t>
            </a:r>
            <a:r>
              <a:rPr sz="1200" spc="-15">
                <a:solidFill>
                  <a:prstClr val="black"/>
                </a:solidFill>
                <a:latin typeface="Times New Roman"/>
                <a:cs typeface="Times New Roman"/>
              </a:rPr>
              <a:t>x</a:t>
            </a:r>
            <a:r>
              <a:rPr sz="1200">
                <a:solidFill>
                  <a:prstClr val="black"/>
                </a:solidFill>
                <a:latin typeface="Times New Roman"/>
                <a:cs typeface="Times New Roman"/>
              </a:rPr>
              <a:t>c</a:t>
            </a:r>
            <a:r>
              <a:rPr sz="1200" spc="-15">
                <a:solidFill>
                  <a:prstClr val="black"/>
                </a:solidFill>
                <a:latin typeface="Times New Roman"/>
                <a:cs typeface="Times New Roman"/>
              </a:rPr>
              <a:t>e</a:t>
            </a:r>
            <a:r>
              <a:rPr sz="1200" spc="5">
                <a:solidFill>
                  <a:prstClr val="black"/>
                </a:solidFill>
                <a:latin typeface="Times New Roman"/>
                <a:cs typeface="Times New Roman"/>
              </a:rPr>
              <a:t>pti</a:t>
            </a:r>
            <a:r>
              <a:rPr sz="1200" spc="-15">
                <a:solidFill>
                  <a:prstClr val="black"/>
                </a:solidFill>
                <a:latin typeface="Times New Roman"/>
                <a:cs typeface="Times New Roman"/>
              </a:rPr>
              <a:t>o</a:t>
            </a:r>
            <a:r>
              <a:rPr sz="1200">
                <a:solidFill>
                  <a:prstClr val="black"/>
                </a:solidFill>
                <a:latin typeface="Times New Roman"/>
                <a:cs typeface="Times New Roman"/>
              </a:rPr>
              <a:t>n</a:t>
            </a:r>
            <a:endParaRPr sz="1200">
              <a:solidFill>
                <a:prstClr val="black"/>
              </a:solidFill>
              <a:latin typeface="Times New Roman"/>
              <a:cs typeface="Times New Roman"/>
            </a:endParaRPr>
          </a:p>
        </p:txBody>
      </p:sp>
      <p:sp>
        <p:nvSpPr>
          <p:cNvPr id="8" name="object 8"/>
          <p:cNvSpPr txBox="1"/>
          <p:nvPr/>
        </p:nvSpPr>
        <p:spPr>
          <a:xfrm>
            <a:off x="3659442" y="36358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9" name="object 9"/>
          <p:cNvSpPr/>
          <p:nvPr/>
        </p:nvSpPr>
        <p:spPr>
          <a:xfrm>
            <a:off x="6391314" y="1444656"/>
            <a:ext cx="1639570" cy="274320"/>
          </a:xfrm>
          <a:custGeom>
            <a:rect l="l" t="t" r="r" b="b"/>
            <a:pathLst>
              <a:path w="1639570" h="274319">
                <a:moveTo>
                  <a:pt x="0" y="273829"/>
                </a:moveTo>
                <a:lnTo>
                  <a:pt x="1638982" y="273829"/>
                </a:lnTo>
                <a:lnTo>
                  <a:pt x="1638982"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0" name="object 10"/>
          <p:cNvSpPr txBox="1"/>
          <p:nvPr/>
        </p:nvSpPr>
        <p:spPr>
          <a:xfrm>
            <a:off x="6417217" y="1443653"/>
            <a:ext cx="158432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1" name="object 11"/>
          <p:cNvSpPr txBox="1"/>
          <p:nvPr/>
        </p:nvSpPr>
        <p:spPr>
          <a:xfrm>
            <a:off x="6391314" y="4867948"/>
            <a:ext cx="136652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2" name="object 12"/>
          <p:cNvSpPr/>
          <p:nvPr/>
        </p:nvSpPr>
        <p:spPr>
          <a:xfrm>
            <a:off x="6391314" y="1992352"/>
            <a:ext cx="1229360" cy="274320"/>
          </a:xfrm>
          <a:custGeom>
            <a:rect l="l" t="t" r="r" b="b"/>
            <a:pathLst>
              <a:path w="1229360" h="274319">
                <a:moveTo>
                  <a:pt x="0" y="273829"/>
                </a:moveTo>
                <a:lnTo>
                  <a:pt x="1229246" y="273829"/>
                </a:lnTo>
                <a:lnTo>
                  <a:pt x="1229246"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3" name="object 13"/>
          <p:cNvSpPr txBox="1"/>
          <p:nvPr/>
        </p:nvSpPr>
        <p:spPr>
          <a:xfrm>
            <a:off x="6603985" y="1991350"/>
            <a:ext cx="8026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4" name="object 14"/>
          <p:cNvSpPr/>
          <p:nvPr/>
        </p:nvSpPr>
        <p:spPr>
          <a:xfrm>
            <a:off x="5025653" y="2540048"/>
            <a:ext cx="682625" cy="274320"/>
          </a:xfrm>
          <a:custGeom>
            <a:rect l="l" t="t" r="r" b="b"/>
            <a:pathLst>
              <a:path w="682625" h="274319">
                <a:moveTo>
                  <a:pt x="0" y="273829"/>
                </a:moveTo>
                <a:lnTo>
                  <a:pt x="682603" y="273829"/>
                </a:lnTo>
                <a:lnTo>
                  <a:pt x="682603"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5" name="object 15"/>
          <p:cNvSpPr txBox="1"/>
          <p:nvPr/>
        </p:nvSpPr>
        <p:spPr>
          <a:xfrm>
            <a:off x="5044554" y="2539046"/>
            <a:ext cx="6407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prstClr val="black"/>
                </a:solidFill>
                <a:latin typeface="Times New Roman"/>
                <a:cs typeface="Times New Roman"/>
              </a:rPr>
              <a:t>E</a:t>
            </a:r>
            <a:r>
              <a:rPr sz="1200" spc="-15">
                <a:solidFill>
                  <a:prstClr val="black"/>
                </a:solidFill>
                <a:latin typeface="Times New Roman"/>
                <a:cs typeface="Times New Roman"/>
              </a:rPr>
              <a:t>x</a:t>
            </a:r>
            <a:r>
              <a:rPr sz="1200">
                <a:solidFill>
                  <a:prstClr val="black"/>
                </a:solidFill>
                <a:latin typeface="Times New Roman"/>
                <a:cs typeface="Times New Roman"/>
              </a:rPr>
              <a:t>c</a:t>
            </a:r>
            <a:r>
              <a:rPr sz="1200" spc="-15">
                <a:solidFill>
                  <a:prstClr val="black"/>
                </a:solidFill>
                <a:latin typeface="Times New Roman"/>
                <a:cs typeface="Times New Roman"/>
              </a:rPr>
              <a:t>e</a:t>
            </a:r>
            <a:r>
              <a:rPr sz="1200" spc="5">
                <a:solidFill>
                  <a:prstClr val="black"/>
                </a:solidFill>
                <a:latin typeface="Times New Roman"/>
                <a:cs typeface="Times New Roman"/>
              </a:rPr>
              <a:t>pti</a:t>
            </a:r>
            <a:r>
              <a:rPr sz="1200" spc="-30">
                <a:solidFill>
                  <a:prstClr val="black"/>
                </a:solidFill>
                <a:latin typeface="Times New Roman"/>
                <a:cs typeface="Times New Roman"/>
              </a:rPr>
              <a:t>o</a:t>
            </a:r>
            <a:r>
              <a:rPr sz="1200">
                <a:solidFill>
                  <a:prstClr val="black"/>
                </a:solidFill>
                <a:latin typeface="Times New Roman"/>
                <a:cs typeface="Times New Roman"/>
              </a:rPr>
              <a:t>n</a:t>
            </a:r>
            <a:endParaRPr sz="1200">
              <a:solidFill>
                <a:prstClr val="black"/>
              </a:solidFill>
              <a:latin typeface="Times New Roman"/>
              <a:cs typeface="Times New Roman"/>
            </a:endParaRPr>
          </a:p>
        </p:txBody>
      </p:sp>
      <p:grpSp>
        <p:nvGrpSpPr>
          <p:cNvPr id="16" name="object 16"/>
          <p:cNvGrpSpPr/>
          <p:nvPr/>
        </p:nvGrpSpPr>
        <p:grpSpPr>
          <a:xfrm>
            <a:off x="4747456" y="3083362"/>
            <a:ext cx="3151505" cy="2200275"/>
            <a:chOff x="3223455" y="3083361"/>
            <a:chExt cx="3151505" cy="2200275"/>
          </a:xfrm>
        </p:grpSpPr>
        <p:sp>
          <p:nvSpPr>
            <p:cNvPr id="17" name="object 17"/>
            <p:cNvSpPr/>
            <p:nvPr/>
          </p:nvSpPr>
          <p:spPr>
            <a:xfrm>
              <a:off x="3228217" y="5278700"/>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8" name="object 18"/>
            <p:cNvSpPr/>
            <p:nvPr/>
          </p:nvSpPr>
          <p:spPr>
            <a:xfrm>
              <a:off x="4867314" y="3088123"/>
              <a:ext cx="1503045" cy="274320"/>
            </a:xfrm>
            <a:custGeom>
              <a:rect l="l" t="t" r="r" b="b"/>
              <a:pathLst>
                <a:path w="1503045" h="274320">
                  <a:moveTo>
                    <a:pt x="0" y="273829"/>
                  </a:moveTo>
                  <a:lnTo>
                    <a:pt x="1502568" y="273829"/>
                  </a:lnTo>
                  <a:lnTo>
                    <a:pt x="1502568"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19" name="object 19"/>
          <p:cNvSpPr txBox="1"/>
          <p:nvPr/>
        </p:nvSpPr>
        <p:spPr>
          <a:xfrm>
            <a:off x="6558192" y="3086553"/>
            <a:ext cx="116395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grpSp>
        <p:nvGrpSpPr>
          <p:cNvPr id="20" name="object 20"/>
          <p:cNvGrpSpPr/>
          <p:nvPr/>
        </p:nvGrpSpPr>
        <p:grpSpPr>
          <a:xfrm>
            <a:off x="4335553" y="1574671"/>
            <a:ext cx="5612130" cy="3711575"/>
            <a:chOff x="2811553" y="1574670"/>
            <a:chExt cx="5612130" cy="3711575"/>
          </a:xfrm>
        </p:grpSpPr>
        <p:sp>
          <p:nvSpPr>
            <p:cNvPr id="21" name="object 21"/>
            <p:cNvSpPr/>
            <p:nvPr/>
          </p:nvSpPr>
          <p:spPr>
            <a:xfrm>
              <a:off x="2818538" y="2676859"/>
              <a:ext cx="412115" cy="2602230"/>
            </a:xfrm>
            <a:custGeom>
              <a:rect l="l" t="t" r="r" b="b"/>
              <a:pathLst>
                <a:path w="412114" h="2602229">
                  <a:moveTo>
                    <a:pt x="409679" y="0"/>
                  </a:moveTo>
                  <a:lnTo>
                    <a:pt x="409679" y="2601841"/>
                  </a:lnTo>
                </a:path>
                <a:path w="412114" h="2602229">
                  <a:moveTo>
                    <a:pt x="411950" y="1095771"/>
                  </a:moveTo>
                  <a:lnTo>
                    <a:pt x="136433" y="1095771"/>
                  </a:lnTo>
                </a:path>
                <a:path w="412114" h="2602229">
                  <a:moveTo>
                    <a:pt x="136433" y="1232789"/>
                  </a:moveTo>
                  <a:lnTo>
                    <a:pt x="0" y="1095771"/>
                  </a:lnTo>
                </a:path>
                <a:path w="412114" h="2602229">
                  <a:moveTo>
                    <a:pt x="136433" y="958941"/>
                  </a:moveTo>
                  <a:lnTo>
                    <a:pt x="136433" y="1232789"/>
                  </a:lnTo>
                </a:path>
                <a:path w="412114" h="2602229">
                  <a:moveTo>
                    <a:pt x="138704" y="958941"/>
                  </a:moveTo>
                  <a:lnTo>
                    <a:pt x="0" y="1095771"/>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2" name="object 22"/>
            <p:cNvSpPr/>
            <p:nvPr/>
          </p:nvSpPr>
          <p:spPr>
            <a:xfrm>
              <a:off x="3228217" y="2676859"/>
              <a:ext cx="273685" cy="0"/>
            </a:xfrm>
            <a:custGeom>
              <a:rect l="l" t="t" r="r" b="b"/>
              <a:pathLst>
                <a:path w="273685">
                  <a:moveTo>
                    <a:pt x="27343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3" name="object 23"/>
            <p:cNvSpPr/>
            <p:nvPr/>
          </p:nvSpPr>
          <p:spPr>
            <a:xfrm>
              <a:off x="4184199" y="1581655"/>
              <a:ext cx="412115" cy="2191385"/>
            </a:xfrm>
            <a:custGeom>
              <a:rect l="l" t="t" r="r" b="b"/>
              <a:pathLst>
                <a:path w="412114" h="2191385">
                  <a:moveTo>
                    <a:pt x="410247" y="0"/>
                  </a:moveTo>
                  <a:lnTo>
                    <a:pt x="410247" y="2190974"/>
                  </a:lnTo>
                </a:path>
                <a:path w="412114" h="2191385">
                  <a:moveTo>
                    <a:pt x="411950" y="1095203"/>
                  </a:moveTo>
                  <a:lnTo>
                    <a:pt x="136812" y="1095203"/>
                  </a:lnTo>
                </a:path>
                <a:path w="412114" h="2191385">
                  <a:moveTo>
                    <a:pt x="136812" y="1232222"/>
                  </a:moveTo>
                  <a:lnTo>
                    <a:pt x="0" y="1095203"/>
                  </a:lnTo>
                </a:path>
                <a:path w="412114" h="2191385">
                  <a:moveTo>
                    <a:pt x="136812" y="958373"/>
                  </a:moveTo>
                  <a:lnTo>
                    <a:pt x="136812" y="1232222"/>
                  </a:lnTo>
                </a:path>
                <a:path w="412114" h="2191385">
                  <a:moveTo>
                    <a:pt x="139272" y="958373"/>
                  </a:moveTo>
                  <a:lnTo>
                    <a:pt x="0" y="109520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4" name="object 24"/>
            <p:cNvSpPr/>
            <p:nvPr/>
          </p:nvSpPr>
          <p:spPr>
            <a:xfrm>
              <a:off x="7052902" y="2266200"/>
              <a:ext cx="1365885" cy="274320"/>
            </a:xfrm>
            <a:custGeom>
              <a:rect l="l" t="t" r="r" b="b"/>
              <a:pathLst>
                <a:path w="1365884" h="274319">
                  <a:moveTo>
                    <a:pt x="0" y="273829"/>
                  </a:moveTo>
                  <a:lnTo>
                    <a:pt x="1365661" y="273829"/>
                  </a:lnTo>
                  <a:lnTo>
                    <a:pt x="1365661" y="0"/>
                  </a:lnTo>
                  <a:lnTo>
                    <a:pt x="0" y="0"/>
                  </a:lnTo>
                  <a:lnTo>
                    <a:pt x="0"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5" name="object 25"/>
          <p:cNvSpPr txBox="1"/>
          <p:nvPr/>
        </p:nvSpPr>
        <p:spPr>
          <a:xfrm>
            <a:off x="2566621" y="36358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6" name="object 26"/>
          <p:cNvSpPr/>
          <p:nvPr/>
        </p:nvSpPr>
        <p:spPr>
          <a:xfrm>
            <a:off x="3249688" y="3635800"/>
            <a:ext cx="412115" cy="274320"/>
          </a:xfrm>
          <a:custGeom>
            <a:rect l="l" t="t" r="r" b="b"/>
            <a:pathLst>
              <a:path w="412114" h="274320">
                <a:moveTo>
                  <a:pt x="412082" y="136829"/>
                </a:moveTo>
                <a:lnTo>
                  <a:pt x="136433" y="136829"/>
                </a:lnTo>
              </a:path>
              <a:path w="412114" h="274320">
                <a:moveTo>
                  <a:pt x="136433" y="273848"/>
                </a:moveTo>
                <a:lnTo>
                  <a:pt x="0" y="136829"/>
                </a:lnTo>
              </a:path>
              <a:path w="412114" h="274320">
                <a:moveTo>
                  <a:pt x="136433" y="0"/>
                </a:moveTo>
                <a:lnTo>
                  <a:pt x="136433" y="273848"/>
                </a:lnTo>
              </a:path>
              <a:path w="412114" h="274320">
                <a:moveTo>
                  <a:pt x="138761" y="0"/>
                </a:moveTo>
                <a:lnTo>
                  <a:pt x="0" y="136829"/>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7" name="object 27"/>
          <p:cNvSpPr txBox="1"/>
          <p:nvPr/>
        </p:nvSpPr>
        <p:spPr>
          <a:xfrm>
            <a:off x="8609806" y="2265198"/>
            <a:ext cx="129794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grpSp>
        <p:nvGrpSpPr>
          <p:cNvPr id="28" name="object 28"/>
          <p:cNvGrpSpPr/>
          <p:nvPr/>
        </p:nvGrpSpPr>
        <p:grpSpPr>
          <a:xfrm>
            <a:off x="5701215" y="2396215"/>
            <a:ext cx="4246245" cy="3710940"/>
            <a:chOff x="4177214" y="2396215"/>
            <a:chExt cx="4246245" cy="3710940"/>
          </a:xfrm>
        </p:grpSpPr>
        <p:sp>
          <p:nvSpPr>
            <p:cNvPr id="29" name="object 29"/>
            <p:cNvSpPr/>
            <p:nvPr/>
          </p:nvSpPr>
          <p:spPr>
            <a:xfrm>
              <a:off x="4184199" y="2403200"/>
              <a:ext cx="2600325" cy="3696970"/>
            </a:xfrm>
            <a:custGeom>
              <a:rect l="l" t="t" r="r" b="b"/>
              <a:pathLst>
                <a:path w="2600325" h="3696970">
                  <a:moveTo>
                    <a:pt x="410247" y="2054031"/>
                  </a:moveTo>
                  <a:lnTo>
                    <a:pt x="410247" y="3696954"/>
                  </a:lnTo>
                </a:path>
                <a:path w="2600325" h="3696970">
                  <a:moveTo>
                    <a:pt x="411950" y="2875500"/>
                  </a:moveTo>
                  <a:lnTo>
                    <a:pt x="136812" y="2875500"/>
                  </a:lnTo>
                </a:path>
                <a:path w="2600325" h="3696970">
                  <a:moveTo>
                    <a:pt x="136812" y="3012405"/>
                  </a:moveTo>
                  <a:lnTo>
                    <a:pt x="0" y="2875500"/>
                  </a:lnTo>
                </a:path>
                <a:path w="2600325" h="3696970">
                  <a:moveTo>
                    <a:pt x="136812" y="2738576"/>
                  </a:moveTo>
                  <a:lnTo>
                    <a:pt x="136812" y="3012405"/>
                  </a:lnTo>
                </a:path>
                <a:path w="2600325" h="3696970">
                  <a:moveTo>
                    <a:pt x="139272" y="2738576"/>
                  </a:moveTo>
                  <a:lnTo>
                    <a:pt x="0" y="2875500"/>
                  </a:lnTo>
                </a:path>
                <a:path w="2600325" h="3696970">
                  <a:moveTo>
                    <a:pt x="2595267" y="0"/>
                  </a:moveTo>
                  <a:lnTo>
                    <a:pt x="2599998" y="2008402"/>
                  </a:lnTo>
                </a:path>
                <a:path w="2600325" h="3696970">
                  <a:moveTo>
                    <a:pt x="2597727" y="821923"/>
                  </a:moveTo>
                  <a:lnTo>
                    <a:pt x="2322021" y="821923"/>
                  </a:lnTo>
                </a:path>
                <a:path w="2600325" h="3696970">
                  <a:moveTo>
                    <a:pt x="2322021" y="958752"/>
                  </a:moveTo>
                  <a:lnTo>
                    <a:pt x="2185588" y="821923"/>
                  </a:lnTo>
                </a:path>
                <a:path w="2600325" h="3696970">
                  <a:moveTo>
                    <a:pt x="2322021" y="684904"/>
                  </a:moveTo>
                  <a:lnTo>
                    <a:pt x="2322021" y="958752"/>
                  </a:lnTo>
                </a:path>
                <a:path w="2600325" h="3696970">
                  <a:moveTo>
                    <a:pt x="2324292" y="684904"/>
                  </a:moveTo>
                  <a:lnTo>
                    <a:pt x="2185588" y="821923"/>
                  </a:lnTo>
                </a:path>
              </a:pathLst>
            </a:custGeom>
            <a:ln w="1350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0" name="object 30"/>
            <p:cNvSpPr/>
            <p:nvPr/>
          </p:nvSpPr>
          <p:spPr>
            <a:xfrm>
              <a:off x="7052902" y="2813821"/>
              <a:ext cx="1365885" cy="274320"/>
            </a:xfrm>
            <a:custGeom>
              <a:rect l="l" t="t" r="r" b="b"/>
              <a:pathLst>
                <a:path w="1365884" h="274319">
                  <a:moveTo>
                    <a:pt x="0" y="274283"/>
                  </a:moveTo>
                  <a:lnTo>
                    <a:pt x="1365661" y="274283"/>
                  </a:lnTo>
                  <a:lnTo>
                    <a:pt x="1365661" y="0"/>
                  </a:lnTo>
                  <a:lnTo>
                    <a:pt x="0" y="0"/>
                  </a:lnTo>
                  <a:lnTo>
                    <a:pt x="0" y="274283"/>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1" name="object 31"/>
          <p:cNvSpPr txBox="1"/>
          <p:nvPr/>
        </p:nvSpPr>
        <p:spPr>
          <a:xfrm>
            <a:off x="8584639" y="2812705"/>
            <a:ext cx="134810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p:txBody>
      </p:sp>
      <p:sp>
        <p:nvSpPr>
          <p:cNvPr id="32" name="object 32"/>
          <p:cNvSpPr/>
          <p:nvPr/>
        </p:nvSpPr>
        <p:spPr>
          <a:xfrm>
            <a:off x="8576903" y="3361990"/>
            <a:ext cx="2049145" cy="274320"/>
          </a:xfrm>
          <a:custGeom>
            <a:rect l="l" t="t" r="r" b="b"/>
            <a:pathLst>
              <a:path w="2049145" h="274320">
                <a:moveTo>
                  <a:pt x="0" y="273810"/>
                </a:moveTo>
                <a:lnTo>
                  <a:pt x="2048776" y="273810"/>
                </a:lnTo>
                <a:lnTo>
                  <a:pt x="2048776" y="0"/>
                </a:lnTo>
                <a:lnTo>
                  <a:pt x="0" y="0"/>
                </a:lnTo>
                <a:lnTo>
                  <a:pt x="0" y="273810"/>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3" name="object 33"/>
          <p:cNvSpPr txBox="1"/>
          <p:nvPr/>
        </p:nvSpPr>
        <p:spPr>
          <a:xfrm>
            <a:off x="8680011" y="3360401"/>
            <a:ext cx="194119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grpSp>
        <p:nvGrpSpPr>
          <p:cNvPr id="34" name="object 34"/>
          <p:cNvGrpSpPr/>
          <p:nvPr/>
        </p:nvGrpSpPr>
        <p:grpSpPr>
          <a:xfrm>
            <a:off x="6113684" y="1576894"/>
            <a:ext cx="4364990" cy="4528185"/>
            <a:chOff x="4589684" y="1576893"/>
            <a:chExt cx="4364990" cy="4528185"/>
          </a:xfrm>
        </p:grpSpPr>
        <p:sp>
          <p:nvSpPr>
            <p:cNvPr id="35" name="object 35"/>
            <p:cNvSpPr/>
            <p:nvPr/>
          </p:nvSpPr>
          <p:spPr>
            <a:xfrm>
              <a:off x="4594446" y="1581655"/>
              <a:ext cx="2458720" cy="4518660"/>
            </a:xfrm>
            <a:custGeom>
              <a:rect l="l" t="t" r="r" b="b"/>
              <a:pathLst>
                <a:path w="2458720" h="4518660">
                  <a:moveTo>
                    <a:pt x="2458455" y="821544"/>
                  </a:moveTo>
                  <a:lnTo>
                    <a:pt x="2185020" y="821544"/>
                  </a:lnTo>
                </a:path>
                <a:path w="2458720" h="4518660">
                  <a:moveTo>
                    <a:pt x="2458455" y="1369619"/>
                  </a:moveTo>
                  <a:lnTo>
                    <a:pt x="2185020" y="1369619"/>
                  </a:lnTo>
                </a:path>
                <a:path w="2458720" h="4518660">
                  <a:moveTo>
                    <a:pt x="2458455" y="1917126"/>
                  </a:moveTo>
                  <a:lnTo>
                    <a:pt x="2185020" y="1917126"/>
                  </a:lnTo>
                </a:path>
                <a:path w="2458720" h="4518660">
                  <a:moveTo>
                    <a:pt x="272867" y="2190974"/>
                  </a:moveTo>
                  <a:lnTo>
                    <a:pt x="0" y="2190974"/>
                  </a:lnTo>
                </a:path>
                <a:path w="2458720" h="4518660">
                  <a:moveTo>
                    <a:pt x="272867" y="2875576"/>
                  </a:moveTo>
                  <a:lnTo>
                    <a:pt x="0" y="2875576"/>
                  </a:lnTo>
                </a:path>
                <a:path w="2458720" h="4518660">
                  <a:moveTo>
                    <a:pt x="272867" y="3423215"/>
                  </a:moveTo>
                  <a:lnTo>
                    <a:pt x="0" y="3423215"/>
                  </a:lnTo>
                </a:path>
                <a:path w="2458720" h="4518660">
                  <a:moveTo>
                    <a:pt x="272867" y="3970855"/>
                  </a:moveTo>
                  <a:lnTo>
                    <a:pt x="0" y="3970855"/>
                  </a:lnTo>
                </a:path>
                <a:path w="2458720" h="4518660">
                  <a:moveTo>
                    <a:pt x="272867" y="4518498"/>
                  </a:moveTo>
                  <a:lnTo>
                    <a:pt x="0" y="4518498"/>
                  </a:lnTo>
                </a:path>
                <a:path w="2458720" h="4518660">
                  <a:moveTo>
                    <a:pt x="2442560" y="2848096"/>
                  </a:moveTo>
                  <a:lnTo>
                    <a:pt x="2169314" y="2848096"/>
                  </a:lnTo>
                </a:path>
                <a:path w="2458720" h="4518660">
                  <a:moveTo>
                    <a:pt x="272867" y="1643467"/>
                  </a:moveTo>
                  <a:lnTo>
                    <a:pt x="0" y="1643467"/>
                  </a:lnTo>
                </a:path>
                <a:path w="2458720" h="4518660">
                  <a:moveTo>
                    <a:pt x="272867" y="1095203"/>
                  </a:moveTo>
                  <a:lnTo>
                    <a:pt x="0" y="1095203"/>
                  </a:lnTo>
                </a:path>
                <a:path w="2458720" h="4518660">
                  <a:moveTo>
                    <a:pt x="272867" y="547696"/>
                  </a:moveTo>
                  <a:lnTo>
                    <a:pt x="0" y="547696"/>
                  </a:lnTo>
                </a:path>
                <a:path w="2458720" h="4518660">
                  <a:moveTo>
                    <a:pt x="272867"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6" name="object 36"/>
            <p:cNvSpPr/>
            <p:nvPr/>
          </p:nvSpPr>
          <p:spPr>
            <a:xfrm>
              <a:off x="7048171" y="3824920"/>
              <a:ext cx="1901189" cy="288290"/>
            </a:xfrm>
            <a:custGeom>
              <a:rect l="l" t="t" r="r" b="b"/>
              <a:pathLst>
                <a:path w="1901189" h="288289">
                  <a:moveTo>
                    <a:pt x="0" y="287796"/>
                  </a:moveTo>
                  <a:lnTo>
                    <a:pt x="1901177" y="287796"/>
                  </a:lnTo>
                  <a:lnTo>
                    <a:pt x="1901177" y="0"/>
                  </a:lnTo>
                  <a:lnTo>
                    <a:pt x="0" y="0"/>
                  </a:lnTo>
                  <a:lnTo>
                    <a:pt x="0" y="287796"/>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7" name="object 37"/>
          <p:cNvSpPr txBox="1"/>
          <p:nvPr/>
        </p:nvSpPr>
        <p:spPr>
          <a:xfrm>
            <a:off x="6496882" y="3634628"/>
            <a:ext cx="128778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8" name="object 38"/>
          <p:cNvSpPr txBox="1"/>
          <p:nvPr/>
        </p:nvSpPr>
        <p:spPr>
          <a:xfrm>
            <a:off x="8666575" y="429178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9" name="object 39"/>
          <p:cNvSpPr txBox="1"/>
          <p:nvPr/>
        </p:nvSpPr>
        <p:spPr>
          <a:xfrm>
            <a:off x="6496883" y="5962186"/>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5">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40" name="object 40"/>
          <p:cNvSpPr txBox="1"/>
          <p:nvPr/>
        </p:nvSpPr>
        <p:spPr>
          <a:xfrm>
            <a:off x="8576829" y="3829577"/>
            <a:ext cx="1856739" cy="194284"/>
          </a:xfrm>
          <a:prstGeom prst="rect">
            <a:avLst/>
          </a:prstGeom>
          <a:solidFill>
            <a:srgbClr val="4F81BC">
              <a:alpha val="18823"/>
            </a:srgbClr>
          </a:solidFill>
        </p:spPr>
        <p:txBody>
          <a:bodyPr vert="horz" wrap="square" lIns="0" tIns="95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5890">
              <a:spcBef>
                <a:spcPts val="75"/>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41" name="object 41"/>
          <p:cNvGrpSpPr/>
          <p:nvPr/>
        </p:nvGrpSpPr>
        <p:grpSpPr>
          <a:xfrm>
            <a:off x="1752600" y="1213103"/>
            <a:ext cx="6819900" cy="3435350"/>
            <a:chOff x="228600" y="1213103"/>
            <a:chExt cx="6819900" cy="3435350"/>
          </a:xfrm>
        </p:grpSpPr>
        <p:sp>
          <p:nvSpPr>
            <p:cNvPr id="42" name="object 42"/>
            <p:cNvSpPr/>
            <p:nvPr/>
          </p:nvSpPr>
          <p:spPr>
            <a:xfrm>
              <a:off x="6774926" y="3975698"/>
              <a:ext cx="273685" cy="0"/>
            </a:xfrm>
            <a:custGeom>
              <a:rect l="l" t="t" r="r" b="b"/>
              <a:pathLst>
                <a:path w="273684">
                  <a:moveTo>
                    <a:pt x="27324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3" name="object 43"/>
            <p:cNvSpPr/>
            <p:nvPr/>
          </p:nvSpPr>
          <p:spPr>
            <a:xfrm>
              <a:off x="2971800" y="1219199"/>
              <a:ext cx="3352800" cy="2819400"/>
            </a:xfrm>
            <a:custGeom>
              <a:rect l="l" t="t" r="r" b="b"/>
              <a:pathLst>
                <a:path w="3352800" h="2819400">
                  <a:moveTo>
                    <a:pt x="0" y="0"/>
                  </a:moveTo>
                  <a:lnTo>
                    <a:pt x="0" y="2819400"/>
                  </a:lnTo>
                </a:path>
                <a:path w="3352800" h="2819400">
                  <a:moveTo>
                    <a:pt x="0" y="0"/>
                  </a:moveTo>
                  <a:lnTo>
                    <a:pt x="3352800" y="0"/>
                  </a:lnTo>
                </a:path>
                <a:path w="3352800" h="2819400">
                  <a:moveTo>
                    <a:pt x="3352800" y="0"/>
                  </a:moveTo>
                  <a:lnTo>
                    <a:pt x="3352800" y="914400"/>
                  </a:lnTo>
                </a:path>
                <a:path w="3352800" h="2819400">
                  <a:moveTo>
                    <a:pt x="0" y="2819400"/>
                  </a:moveTo>
                  <a:lnTo>
                    <a:pt x="3352800" y="28194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4" name="object 44"/>
            <p:cNvSpPr/>
            <p:nvPr/>
          </p:nvSpPr>
          <p:spPr>
            <a:xfrm>
              <a:off x="2819400" y="1879599"/>
              <a:ext cx="838200" cy="50800"/>
            </a:xfrm>
            <a:custGeom>
              <a:rect l="l" t="t" r="r" b="b"/>
              <a:pathLst>
                <a:path w="838200" h="50800">
                  <a:moveTo>
                    <a:pt x="812800" y="25400"/>
                  </a:moveTo>
                  <a:lnTo>
                    <a:pt x="787400" y="50800"/>
                  </a:lnTo>
                  <a:lnTo>
                    <a:pt x="825500" y="31750"/>
                  </a:lnTo>
                  <a:lnTo>
                    <a:pt x="812800" y="31750"/>
                  </a:lnTo>
                  <a:lnTo>
                    <a:pt x="812800" y="25400"/>
                  </a:lnTo>
                  <a:close/>
                </a:path>
                <a:path w="838200" h="50800">
                  <a:moveTo>
                    <a:pt x="806450" y="19050"/>
                  </a:moveTo>
                  <a:lnTo>
                    <a:pt x="0" y="19050"/>
                  </a:lnTo>
                  <a:lnTo>
                    <a:pt x="0" y="31750"/>
                  </a:lnTo>
                  <a:lnTo>
                    <a:pt x="806450" y="31750"/>
                  </a:lnTo>
                  <a:lnTo>
                    <a:pt x="812800" y="25400"/>
                  </a:lnTo>
                  <a:lnTo>
                    <a:pt x="806450" y="19050"/>
                  </a:lnTo>
                  <a:close/>
                </a:path>
                <a:path w="838200" h="50800">
                  <a:moveTo>
                    <a:pt x="825500" y="19050"/>
                  </a:moveTo>
                  <a:lnTo>
                    <a:pt x="812800" y="19050"/>
                  </a:lnTo>
                  <a:lnTo>
                    <a:pt x="812800" y="31750"/>
                  </a:lnTo>
                  <a:lnTo>
                    <a:pt x="825500" y="31750"/>
                  </a:lnTo>
                  <a:lnTo>
                    <a:pt x="838200" y="25400"/>
                  </a:lnTo>
                  <a:lnTo>
                    <a:pt x="825500" y="19050"/>
                  </a:lnTo>
                  <a:close/>
                </a:path>
                <a:path w="838200" h="50800">
                  <a:moveTo>
                    <a:pt x="787400" y="0"/>
                  </a:moveTo>
                  <a:lnTo>
                    <a:pt x="812800" y="25400"/>
                  </a:lnTo>
                  <a:lnTo>
                    <a:pt x="812800" y="19050"/>
                  </a:lnTo>
                  <a:lnTo>
                    <a:pt x="825500" y="19050"/>
                  </a:lnTo>
                  <a:lnTo>
                    <a:pt x="78740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5" name="object 45"/>
            <p:cNvSpPr/>
            <p:nvPr/>
          </p:nvSpPr>
          <p:spPr>
            <a:xfrm flipH="1">
              <a:off x="6324600" y="4038599"/>
              <a:ext cx="0" cy="609600"/>
            </a:xfrm>
            <a:custGeom>
              <a:rect l="l" t="t" r="r" b="b"/>
              <a:pathLst>
                <a:path h="609600">
                  <a:moveTo>
                    <a:pt x="0" y="0"/>
                  </a:moveTo>
                  <a:lnTo>
                    <a:pt x="0" y="6096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6" name="object 46"/>
            <p:cNvSpPr/>
            <p:nvPr/>
          </p:nvSpPr>
          <p:spPr>
            <a:xfrm>
              <a:off x="228600" y="1295399"/>
              <a:ext cx="2667000" cy="1740535"/>
            </a:xfrm>
            <a:custGeom>
              <a:rect l="l" t="t" r="r" b="b"/>
              <a:pathLst>
                <a:path w="2667000" h="1740535">
                  <a:moveTo>
                    <a:pt x="2667000" y="0"/>
                  </a:moveTo>
                  <a:lnTo>
                    <a:pt x="0" y="0"/>
                  </a:lnTo>
                  <a:lnTo>
                    <a:pt x="0" y="1740408"/>
                  </a:lnTo>
                  <a:lnTo>
                    <a:pt x="2667000" y="1740408"/>
                  </a:lnTo>
                  <a:lnTo>
                    <a:pt x="266700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47" name="object 47"/>
          <p:cNvSpPr txBox="1">
            <a:spLocks noGrp="1"/>
          </p:cNvSpPr>
          <p:nvPr>
            <p:ph type="title"/>
          </p:nvPr>
        </p:nvSpPr>
        <p:spPr>
          <a:xfrm>
            <a:off x="762000" y="228600"/>
            <a:ext cx="3633216"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15">
                <a:latin typeface="Carlito"/>
                <a:cs typeface="Carlito"/>
              </a:rPr>
              <a:t>Exceptions</a:t>
            </a:r>
            <a:endParaRPr sz="4000">
              <a:latin typeface="Carlito"/>
              <a:cs typeface="Carlito"/>
            </a:endParaRPr>
          </a:p>
        </p:txBody>
      </p:sp>
      <p:sp>
        <p:nvSpPr>
          <p:cNvPr id="48" name="object 48"/>
          <p:cNvSpPr txBox="1"/>
          <p:nvPr/>
        </p:nvSpPr>
        <p:spPr>
          <a:xfrm>
            <a:off x="1831341" y="1313434"/>
            <a:ext cx="2465705" cy="167481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u="sng" spc="-10">
                <a:solidFill>
                  <a:prstClr val="black"/>
                </a:solidFill>
                <a:uFill>
                  <a:solidFill>
                    <a:srgbClr val="000000"/>
                  </a:solidFill>
                </a:uFill>
                <a:latin typeface="Perpetua" panose="02020502060401020303" pitchFamily="18" charset="0"/>
                <a:cs typeface="Carlito"/>
              </a:rPr>
              <a:t>Exception</a:t>
            </a:r>
            <a:r>
              <a:rPr u="sng" spc="-10">
                <a:solidFill>
                  <a:prstClr val="black"/>
                </a:solidFill>
                <a:latin typeface="Perpetua" panose="02020502060401020303" pitchFamily="18" charset="0"/>
                <a:cs typeface="Carlito"/>
              </a:rPr>
              <a:t> </a:t>
            </a:r>
            <a:r>
              <a:rPr spc="-5">
                <a:solidFill>
                  <a:prstClr val="black"/>
                </a:solidFill>
                <a:latin typeface="Perpetua" panose="02020502060401020303" pitchFamily="18" charset="0"/>
                <a:cs typeface="Carlito"/>
              </a:rPr>
              <a:t>describes </a:t>
            </a:r>
            <a:r>
              <a:rPr spc="-15">
                <a:solidFill>
                  <a:prstClr val="black"/>
                </a:solidFill>
                <a:latin typeface="Perpetua" panose="02020502060401020303" pitchFamily="18" charset="0"/>
                <a:cs typeface="Carlito"/>
              </a:rPr>
              <a:t>errors  </a:t>
            </a:r>
            <a:r>
              <a:rPr spc="-5">
                <a:solidFill>
                  <a:prstClr val="black"/>
                </a:solidFill>
                <a:latin typeface="Perpetua" panose="02020502060401020303" pitchFamily="18" charset="0"/>
                <a:cs typeface="Carlito"/>
              </a:rPr>
              <a:t>caused by </a:t>
            </a:r>
            <a:r>
              <a:rPr spc="-10">
                <a:solidFill>
                  <a:prstClr val="black"/>
                </a:solidFill>
                <a:latin typeface="Perpetua" panose="02020502060401020303" pitchFamily="18" charset="0"/>
                <a:cs typeface="Carlito"/>
              </a:rPr>
              <a:t>your </a:t>
            </a:r>
            <a:r>
              <a:rPr spc="-15">
                <a:solidFill>
                  <a:prstClr val="black"/>
                </a:solidFill>
                <a:latin typeface="Perpetua" panose="02020502060401020303" pitchFamily="18" charset="0"/>
                <a:cs typeface="Carlito"/>
              </a:rPr>
              <a:t>program  </a:t>
            </a:r>
            <a:r>
              <a:rPr>
                <a:solidFill>
                  <a:prstClr val="black"/>
                </a:solidFill>
                <a:latin typeface="Perpetua" panose="02020502060401020303" pitchFamily="18" charset="0"/>
                <a:cs typeface="Carlito"/>
              </a:rPr>
              <a:t>and </a:t>
            </a:r>
            <a:r>
              <a:rPr spc="-10">
                <a:solidFill>
                  <a:prstClr val="black"/>
                </a:solidFill>
                <a:latin typeface="Perpetua" panose="02020502060401020303" pitchFamily="18" charset="0"/>
                <a:cs typeface="Carlito"/>
              </a:rPr>
              <a:t>external  circumstances. </a:t>
            </a:r>
            <a:r>
              <a:rPr spc="-5">
                <a:solidFill>
                  <a:prstClr val="black"/>
                </a:solidFill>
                <a:latin typeface="Perpetua" panose="02020502060401020303" pitchFamily="18" charset="0"/>
                <a:cs typeface="Carlito"/>
              </a:rPr>
              <a:t>These  </a:t>
            </a:r>
            <a:r>
              <a:rPr spc="-15">
                <a:solidFill>
                  <a:prstClr val="black"/>
                </a:solidFill>
                <a:latin typeface="Perpetua" panose="02020502060401020303" pitchFamily="18" charset="0"/>
                <a:cs typeface="Carlito"/>
              </a:rPr>
              <a:t>errors </a:t>
            </a:r>
            <a:r>
              <a:rPr spc="-10">
                <a:solidFill>
                  <a:prstClr val="black"/>
                </a:solidFill>
                <a:latin typeface="Perpetua" panose="02020502060401020303" pitchFamily="18" charset="0"/>
                <a:cs typeface="Carlito"/>
              </a:rPr>
              <a:t>can </a:t>
            </a:r>
            <a:r>
              <a:rPr spc="-5">
                <a:solidFill>
                  <a:prstClr val="black"/>
                </a:solidFill>
                <a:latin typeface="Perpetua" panose="02020502060401020303" pitchFamily="18" charset="0"/>
                <a:cs typeface="Carlito"/>
              </a:rPr>
              <a:t>be caught </a:t>
            </a:r>
            <a:r>
              <a:rPr>
                <a:solidFill>
                  <a:prstClr val="black"/>
                </a:solidFill>
                <a:latin typeface="Perpetua" panose="02020502060401020303" pitchFamily="18" charset="0"/>
                <a:cs typeface="Carlito"/>
              </a:rPr>
              <a:t>and  </a:t>
            </a:r>
            <a:r>
              <a:rPr spc="-5">
                <a:solidFill>
                  <a:prstClr val="black"/>
                </a:solidFill>
                <a:latin typeface="Perpetua" panose="02020502060401020303" pitchFamily="18" charset="0"/>
                <a:cs typeface="Carlito"/>
              </a:rPr>
              <a:t>handled by </a:t>
            </a:r>
            <a:r>
              <a:rPr spc="-10">
                <a:solidFill>
                  <a:prstClr val="black"/>
                </a:solidFill>
                <a:latin typeface="Perpetua" panose="02020502060401020303" pitchFamily="18" charset="0"/>
                <a:cs typeface="Carlito"/>
              </a:rPr>
              <a:t>your</a:t>
            </a:r>
            <a:r>
              <a:rPr spc="-5">
                <a:solidFill>
                  <a:prstClr val="black"/>
                </a:solidFill>
                <a:latin typeface="Perpetua" panose="02020502060401020303" pitchFamily="18" charset="0"/>
                <a:cs typeface="Carlito"/>
              </a:rPr>
              <a:t> </a:t>
            </a:r>
            <a:r>
              <a:rPr spc="-15">
                <a:solidFill>
                  <a:prstClr val="black"/>
                </a:solidFill>
                <a:latin typeface="Perpetua" panose="02020502060401020303" pitchFamily="18" charset="0"/>
                <a:cs typeface="Carlito"/>
              </a:rPr>
              <a:t>program.</a:t>
            </a:r>
            <a:endParaRPr>
              <a:solidFill>
                <a:prstClr val="black"/>
              </a:solidFill>
              <a:latin typeface="Perpetua" panose="02020502060401020303" pitchFamily="18" charset="0"/>
              <a:cs typeface="Carlito"/>
            </a:endParaRPr>
          </a:p>
        </p:txBody>
      </p:sp>
      <p:grpSp>
        <p:nvGrpSpPr>
          <p:cNvPr id="49" name="object 49"/>
          <p:cNvGrpSpPr/>
          <p:nvPr/>
        </p:nvGrpSpPr>
        <p:grpSpPr>
          <a:xfrm>
            <a:off x="4489704" y="1365503"/>
            <a:ext cx="5956300" cy="3213100"/>
            <a:chOff x="2965704" y="1365503"/>
            <a:chExt cx="5956300" cy="3213100"/>
          </a:xfrm>
        </p:grpSpPr>
        <p:sp>
          <p:nvSpPr>
            <p:cNvPr id="50" name="object 50"/>
            <p:cNvSpPr/>
            <p:nvPr/>
          </p:nvSpPr>
          <p:spPr>
            <a:xfrm>
              <a:off x="2971800" y="1371599"/>
              <a:ext cx="5943600" cy="2667000"/>
            </a:xfrm>
            <a:custGeom>
              <a:rect l="l" t="t" r="r" b="b"/>
              <a:pathLst>
                <a:path w="5943600" h="2667000">
                  <a:moveTo>
                    <a:pt x="5943600" y="0"/>
                  </a:moveTo>
                  <a:lnTo>
                    <a:pt x="0" y="0"/>
                  </a:lnTo>
                  <a:lnTo>
                    <a:pt x="0" y="2667000"/>
                  </a:lnTo>
                  <a:lnTo>
                    <a:pt x="5943600" y="2667000"/>
                  </a:lnTo>
                  <a:lnTo>
                    <a:pt x="59436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1" name="object 51"/>
            <p:cNvSpPr/>
            <p:nvPr/>
          </p:nvSpPr>
          <p:spPr>
            <a:xfrm>
              <a:off x="2971800" y="1371599"/>
              <a:ext cx="5943600" cy="2667000"/>
            </a:xfrm>
            <a:custGeom>
              <a:rect l="l" t="t" r="r" b="b"/>
              <a:pathLst>
                <a:path w="5943600" h="2667000">
                  <a:moveTo>
                    <a:pt x="0" y="2667000"/>
                  </a:moveTo>
                  <a:lnTo>
                    <a:pt x="5943600" y="2667000"/>
                  </a:lnTo>
                  <a:lnTo>
                    <a:pt x="5943600" y="0"/>
                  </a:lnTo>
                  <a:lnTo>
                    <a:pt x="0" y="0"/>
                  </a:lnTo>
                  <a:lnTo>
                    <a:pt x="0" y="26670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2" name="object 52"/>
            <p:cNvSpPr/>
            <p:nvPr/>
          </p:nvSpPr>
          <p:spPr>
            <a:xfrm>
              <a:off x="6172200" y="4038599"/>
              <a:ext cx="2743200" cy="533400"/>
            </a:xfrm>
            <a:custGeom>
              <a:rect l="l" t="t" r="r" b="b"/>
              <a:pathLst>
                <a:path w="2743200" h="533400">
                  <a:moveTo>
                    <a:pt x="2743200" y="0"/>
                  </a:moveTo>
                  <a:lnTo>
                    <a:pt x="0" y="0"/>
                  </a:lnTo>
                  <a:lnTo>
                    <a:pt x="0" y="533400"/>
                  </a:lnTo>
                  <a:lnTo>
                    <a:pt x="2743200" y="533400"/>
                  </a:lnTo>
                  <a:lnTo>
                    <a:pt x="27432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53" name="object 53"/>
            <p:cNvSpPr/>
            <p:nvPr/>
          </p:nvSpPr>
          <p:spPr>
            <a:xfrm>
              <a:off x="6172200" y="4038599"/>
              <a:ext cx="2743200" cy="533400"/>
            </a:xfrm>
            <a:custGeom>
              <a:rect l="l" t="t" r="r" b="b"/>
              <a:pathLst>
                <a:path w="2743200" h="533400">
                  <a:moveTo>
                    <a:pt x="0" y="533400"/>
                  </a:moveTo>
                  <a:lnTo>
                    <a:pt x="2743200" y="533400"/>
                  </a:lnTo>
                  <a:lnTo>
                    <a:pt x="2743200" y="0"/>
                  </a:lnTo>
                  <a:lnTo>
                    <a:pt x="0" y="0"/>
                  </a:lnTo>
                  <a:lnTo>
                    <a:pt x="0" y="533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Tree>
    <p:extLst>
      <p:ext uri="{BB962C8B-B14F-4D97-AF65-F5344CB8AC3E}">
        <p14:creationId xmlns:p14="http://schemas.microsoft.com/office/powerpoint/2010/main" val="337374098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Title 8"/>
          <p:cNvSpPr>
            <a:spLocks noGrp="1"/>
          </p:cNvSpPr>
          <p:nvPr>
            <p:ph type="title"/>
          </p:nvPr>
        </p:nvSpPr>
        <p:spPr>
          <a:xfrm>
            <a:off x="4773708" y="2810434"/>
            <a:ext cx="3388658" cy="1183341"/>
          </a:xfrm>
        </p:spPr>
        <p:txBody>
          <a:bodyPr>
            <a:noAutofit/>
          </a:bodyPr>
          <a:lstStyle>
            <a:def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593319234"/>
      </p:ext>
    </p:extLst>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8979534" y="6515506"/>
            <a:ext cx="10287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a:solidFill>
                  <a:srgbClr val="888888"/>
                </a:solidFill>
                <a:latin typeface="Carlito"/>
                <a:cs typeface="Carlito"/>
              </a:rPr>
              <a:t>8</a:t>
            </a:r>
            <a:endParaRPr sz="1200">
              <a:solidFill>
                <a:prstClr val="black"/>
              </a:solidFill>
              <a:latin typeface="Carlito"/>
              <a:cs typeface="Carlito"/>
            </a:endParaRPr>
          </a:p>
        </p:txBody>
      </p:sp>
      <p:sp>
        <p:nvSpPr>
          <p:cNvPr id="3" name="object 3"/>
          <p:cNvSpPr txBox="1">
            <a:spLocks noGrp="1"/>
          </p:cNvSpPr>
          <p:nvPr>
            <p:ph type="title"/>
          </p:nvPr>
        </p:nvSpPr>
        <p:spPr>
          <a:xfrm>
            <a:off x="381000" y="304800"/>
            <a:ext cx="7079108" cy="627736"/>
          </a:xfrm>
          <a:prstGeom prst="rect">
            <a:avLst/>
          </a:prstGeom>
        </p:spPr>
        <p:txBody>
          <a:bodyPr vert="horz" wrap="square" lIns="0" tIns="12065" rIns="0" bIns="0" rtlCol="0" anchor="ctr">
            <a:spAutoFit/>
          </a:bodyPr>
          <a:lstStyle>
            <a:defPPr/>
          </a:lstStyle>
          <a:p>
            <a:pPr marL="12700">
              <a:lnSpc>
                <a:spcPct val="100000"/>
              </a:lnSpc>
              <a:spcBef>
                <a:spcPts val="95"/>
              </a:spcBef>
            </a:pPr>
            <a:r>
              <a:rPr sz="4000" spc="-10">
                <a:latin typeface="Carlito"/>
                <a:cs typeface="Carlito"/>
              </a:rPr>
              <a:t>Runtime</a:t>
            </a:r>
            <a:r>
              <a:rPr sz="4000" spc="-60">
                <a:latin typeface="Carlito"/>
                <a:cs typeface="Carlito"/>
              </a:rPr>
              <a:t> </a:t>
            </a:r>
            <a:r>
              <a:rPr sz="4000" spc="-15">
                <a:latin typeface="Carlito"/>
                <a:cs typeface="Carlito"/>
              </a:rPr>
              <a:t>Exceptions</a:t>
            </a:r>
            <a:endParaRPr sz="4000">
              <a:latin typeface="Carlito"/>
              <a:cs typeface="Carlito"/>
            </a:endParaRPr>
          </a:p>
        </p:txBody>
      </p:sp>
      <p:sp>
        <p:nvSpPr>
          <p:cNvPr id="4" name="object 4"/>
          <p:cNvSpPr txBox="1"/>
          <p:nvPr/>
        </p:nvSpPr>
        <p:spPr>
          <a:xfrm>
            <a:off x="5916556" y="4091708"/>
            <a:ext cx="122999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7010">
              <a:spcBef>
                <a:spcPts val="95"/>
              </a:spcBef>
            </a:pPr>
            <a:r>
              <a:rPr sz="1200" spc="-10">
                <a:solidFill>
                  <a:prstClr val="black"/>
                </a:solidFill>
                <a:latin typeface="Times New Roman"/>
                <a:cs typeface="Times New Roman"/>
              </a:rPr>
              <a:t>LinkageError</a:t>
            </a:r>
            <a:endParaRPr sz="1200">
              <a:solidFill>
                <a:prstClr val="black"/>
              </a:solidFill>
              <a:latin typeface="Times New Roman"/>
              <a:cs typeface="Times New Roman"/>
            </a:endParaRPr>
          </a:p>
        </p:txBody>
      </p:sp>
      <p:sp>
        <p:nvSpPr>
          <p:cNvPr id="5" name="object 5"/>
          <p:cNvSpPr txBox="1"/>
          <p:nvPr/>
        </p:nvSpPr>
        <p:spPr>
          <a:xfrm>
            <a:off x="4550651" y="4913177"/>
            <a:ext cx="6832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610">
              <a:spcBef>
                <a:spcPts val="95"/>
              </a:spcBef>
            </a:pPr>
            <a:r>
              <a:rPr sz="1200" spc="-5">
                <a:solidFill>
                  <a:prstClr val="black"/>
                </a:solidFill>
                <a:latin typeface="Times New Roman"/>
                <a:cs typeface="Times New Roman"/>
              </a:rPr>
              <a:t>Error</a:t>
            </a:r>
            <a:endParaRPr sz="1200">
              <a:solidFill>
                <a:prstClr val="black"/>
              </a:solidFill>
              <a:latin typeface="Times New Roman"/>
              <a:cs typeface="Times New Roman"/>
            </a:endParaRPr>
          </a:p>
        </p:txBody>
      </p:sp>
      <p:sp>
        <p:nvSpPr>
          <p:cNvPr id="6" name="object 6"/>
          <p:cNvSpPr txBox="1"/>
          <p:nvPr/>
        </p:nvSpPr>
        <p:spPr>
          <a:xfrm>
            <a:off x="5916555" y="5186987"/>
            <a:ext cx="10934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a:spcBef>
                <a:spcPts val="95"/>
              </a:spcBef>
            </a:pPr>
            <a:r>
              <a:rPr sz="1200" spc="-10">
                <a:solidFill>
                  <a:prstClr val="black"/>
                </a:solidFill>
                <a:latin typeface="Times New Roman"/>
                <a:cs typeface="Times New Roman"/>
              </a:rPr>
              <a:t>AWTError</a:t>
            </a:r>
            <a:endParaRPr sz="1200">
              <a:solidFill>
                <a:prstClr val="black"/>
              </a:solidFill>
              <a:latin typeface="Times New Roman"/>
              <a:cs typeface="Times New Roman"/>
            </a:endParaRPr>
          </a:p>
        </p:txBody>
      </p:sp>
      <p:sp>
        <p:nvSpPr>
          <p:cNvPr id="7" name="object 7"/>
          <p:cNvSpPr txBox="1"/>
          <p:nvPr/>
        </p:nvSpPr>
        <p:spPr>
          <a:xfrm>
            <a:off x="5916556" y="2311449"/>
            <a:ext cx="1229995"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2080">
              <a:spcBef>
                <a:spcPts val="95"/>
              </a:spcBef>
            </a:pPr>
            <a:r>
              <a:rPr sz="1200" spc="-5">
                <a:solidFill>
                  <a:prstClr val="black"/>
                </a:solidFill>
                <a:latin typeface="Times New Roman"/>
                <a:cs typeface="Times New Roman"/>
              </a:rPr>
              <a:t>AWTException</a:t>
            </a:r>
            <a:endParaRPr sz="1200">
              <a:solidFill>
                <a:prstClr val="black"/>
              </a:solidFill>
              <a:latin typeface="Times New Roman"/>
              <a:cs typeface="Times New Roman"/>
            </a:endParaRPr>
          </a:p>
        </p:txBody>
      </p:sp>
      <p:sp>
        <p:nvSpPr>
          <p:cNvPr id="8" name="object 8"/>
          <p:cNvSpPr txBox="1"/>
          <p:nvPr/>
        </p:nvSpPr>
        <p:spPr>
          <a:xfrm>
            <a:off x="3184198" y="34072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335">
              <a:spcBef>
                <a:spcPts val="90"/>
              </a:spcBef>
            </a:pPr>
            <a:r>
              <a:rPr sz="1200" spc="-20">
                <a:solidFill>
                  <a:prstClr val="black"/>
                </a:solidFill>
                <a:latin typeface="Times New Roman"/>
                <a:cs typeface="Times New Roman"/>
              </a:rPr>
              <a:t>T</a:t>
            </a:r>
            <a:r>
              <a:rPr sz="1200" spc="5">
                <a:solidFill>
                  <a:prstClr val="black"/>
                </a:solidFill>
                <a:latin typeface="Times New Roman"/>
                <a:cs typeface="Times New Roman"/>
              </a:rPr>
              <a:t>h</a:t>
            </a:r>
            <a:r>
              <a:rPr sz="1200" spc="-5">
                <a:solidFill>
                  <a:prstClr val="black"/>
                </a:solidFill>
                <a:latin typeface="Times New Roman"/>
                <a:cs typeface="Times New Roman"/>
              </a:rPr>
              <a:t>r</a:t>
            </a:r>
            <a:r>
              <a:rPr sz="1200" spc="5">
                <a:solidFill>
                  <a:prstClr val="black"/>
                </a:solidFill>
                <a:latin typeface="Times New Roman"/>
                <a:cs typeface="Times New Roman"/>
              </a:rPr>
              <a:t>o</a:t>
            </a:r>
            <a:r>
              <a:rPr sz="1200" spc="-30">
                <a:solidFill>
                  <a:prstClr val="black"/>
                </a:solidFill>
                <a:latin typeface="Times New Roman"/>
                <a:cs typeface="Times New Roman"/>
              </a:rPr>
              <a:t>w</a:t>
            </a:r>
            <a:r>
              <a:rPr sz="1200">
                <a:solidFill>
                  <a:prstClr val="black"/>
                </a:solidFill>
                <a:latin typeface="Times New Roman"/>
                <a:cs typeface="Times New Roman"/>
              </a:rPr>
              <a:t>a</a:t>
            </a:r>
            <a:r>
              <a:rPr sz="1200" spc="5">
                <a:solidFill>
                  <a:prstClr val="black"/>
                </a:solidFill>
                <a:latin typeface="Times New Roman"/>
                <a:cs typeface="Times New Roman"/>
              </a:rPr>
              <a:t>b</a:t>
            </a:r>
            <a:r>
              <a:rPr sz="1200" spc="-15">
                <a:solidFill>
                  <a:prstClr val="black"/>
                </a:solidFill>
                <a:latin typeface="Times New Roman"/>
                <a:cs typeface="Times New Roman"/>
              </a:rPr>
              <a:t>l</a:t>
            </a:r>
            <a:r>
              <a:rPr sz="1200">
                <a:solidFill>
                  <a:prstClr val="black"/>
                </a:solidFill>
                <a:latin typeface="Times New Roman"/>
                <a:cs typeface="Times New Roman"/>
              </a:rPr>
              <a:t>e</a:t>
            </a:r>
            <a:endParaRPr sz="1200">
              <a:solidFill>
                <a:prstClr val="black"/>
              </a:solidFill>
              <a:latin typeface="Times New Roman"/>
              <a:cs typeface="Times New Roman"/>
            </a:endParaRPr>
          </a:p>
        </p:txBody>
      </p:sp>
      <p:sp>
        <p:nvSpPr>
          <p:cNvPr id="9" name="object 9"/>
          <p:cNvSpPr txBox="1"/>
          <p:nvPr/>
        </p:nvSpPr>
        <p:spPr>
          <a:xfrm>
            <a:off x="5916555" y="1216057"/>
            <a:ext cx="163957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95"/>
              </a:spcBef>
            </a:pPr>
            <a:r>
              <a:rPr sz="1200" spc="-5">
                <a:solidFill>
                  <a:prstClr val="black"/>
                </a:solidFill>
                <a:latin typeface="Times New Roman"/>
                <a:cs typeface="Times New Roman"/>
              </a:rPr>
              <a:t>ClassNotFoundException</a:t>
            </a:r>
            <a:endParaRPr sz="1200">
              <a:solidFill>
                <a:prstClr val="black"/>
              </a:solidFill>
              <a:latin typeface="Times New Roman"/>
              <a:cs typeface="Times New Roman"/>
            </a:endParaRPr>
          </a:p>
        </p:txBody>
      </p:sp>
      <p:sp>
        <p:nvSpPr>
          <p:cNvPr id="10" name="object 10"/>
          <p:cNvSpPr txBox="1"/>
          <p:nvPr/>
        </p:nvSpPr>
        <p:spPr>
          <a:xfrm>
            <a:off x="5916555" y="4639348"/>
            <a:ext cx="136652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
              <a:spcBef>
                <a:spcPts val="95"/>
              </a:spcBef>
            </a:pPr>
            <a:r>
              <a:rPr sz="1200" spc="-5">
                <a:solidFill>
                  <a:prstClr val="black"/>
                </a:solidFill>
                <a:latin typeface="Times New Roman"/>
                <a:cs typeface="Times New Roman"/>
              </a:rPr>
              <a:t>VirtualMachineError</a:t>
            </a:r>
            <a:endParaRPr sz="1200">
              <a:solidFill>
                <a:prstClr val="black"/>
              </a:solidFill>
              <a:latin typeface="Times New Roman"/>
              <a:cs typeface="Times New Roman"/>
            </a:endParaRPr>
          </a:p>
        </p:txBody>
      </p:sp>
      <p:sp>
        <p:nvSpPr>
          <p:cNvPr id="11" name="object 11"/>
          <p:cNvSpPr txBox="1"/>
          <p:nvPr/>
        </p:nvSpPr>
        <p:spPr>
          <a:xfrm>
            <a:off x="5916556" y="1758176"/>
            <a:ext cx="1229995" cy="201978"/>
          </a:xfrm>
          <a:prstGeom prst="rect">
            <a:avLst/>
          </a:prstGeom>
          <a:ln w="9313">
            <a:solidFill>
              <a:srgbClr val="000000"/>
            </a:solidFill>
          </a:ln>
        </p:spPr>
        <p:txBody>
          <a:bodyPr vert="horz" wrap="square" lIns="0" tIns="1714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4790">
              <a:spcBef>
                <a:spcPts val="135"/>
              </a:spcBef>
            </a:pPr>
            <a:r>
              <a:rPr sz="1200" spc="-5">
                <a:solidFill>
                  <a:prstClr val="black"/>
                </a:solidFill>
                <a:latin typeface="Times New Roman"/>
                <a:cs typeface="Times New Roman"/>
              </a:rPr>
              <a:t>IOException</a:t>
            </a:r>
            <a:endParaRPr sz="1200">
              <a:solidFill>
                <a:prstClr val="black"/>
              </a:solidFill>
              <a:latin typeface="Times New Roman"/>
              <a:cs typeface="Times New Roman"/>
            </a:endParaRPr>
          </a:p>
        </p:txBody>
      </p:sp>
      <p:sp>
        <p:nvSpPr>
          <p:cNvPr id="12" name="object 12"/>
          <p:cNvSpPr txBox="1"/>
          <p:nvPr/>
        </p:nvSpPr>
        <p:spPr>
          <a:xfrm>
            <a:off x="4550651" y="2311449"/>
            <a:ext cx="683260" cy="196849"/>
          </a:xfrm>
          <a:prstGeom prst="rect">
            <a:avLst/>
          </a:prstGeom>
          <a:ln w="9313">
            <a:solidFill>
              <a:srgbClr val="000000"/>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115">
              <a:spcBef>
                <a:spcPts val="95"/>
              </a:spcBef>
            </a:pPr>
            <a:r>
              <a:rPr sz="1200" spc="-5">
                <a:solidFill>
                  <a:prstClr val="black"/>
                </a:solidFill>
                <a:latin typeface="Times New Roman"/>
                <a:cs typeface="Times New Roman"/>
              </a:rPr>
              <a:t>Exception</a:t>
            </a:r>
            <a:endParaRPr sz="1200">
              <a:solidFill>
                <a:prstClr val="black"/>
              </a:solidFill>
              <a:latin typeface="Times New Roman"/>
              <a:cs typeface="Times New Roman"/>
            </a:endParaRPr>
          </a:p>
        </p:txBody>
      </p:sp>
      <p:grpSp>
        <p:nvGrpSpPr>
          <p:cNvPr id="13" name="object 13"/>
          <p:cNvGrpSpPr/>
          <p:nvPr/>
        </p:nvGrpSpPr>
        <p:grpSpPr>
          <a:xfrm>
            <a:off x="3860663" y="2443603"/>
            <a:ext cx="690245" cy="2611755"/>
            <a:chOff x="2336662" y="2443602"/>
            <a:chExt cx="690245" cy="2611755"/>
          </a:xfrm>
        </p:grpSpPr>
        <p:sp>
          <p:nvSpPr>
            <p:cNvPr id="14" name="object 14"/>
            <p:cNvSpPr/>
            <p:nvPr/>
          </p:nvSpPr>
          <p:spPr>
            <a:xfrm>
              <a:off x="2753167" y="5050100"/>
              <a:ext cx="273685" cy="0"/>
            </a:xfrm>
            <a:custGeom>
              <a:rect l="l" t="t" r="r" b="b"/>
              <a:pathLst>
                <a:path w="273685">
                  <a:moveTo>
                    <a:pt x="273483"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5" name="object 15"/>
            <p:cNvSpPr/>
            <p:nvPr/>
          </p:nvSpPr>
          <p:spPr>
            <a:xfrm>
              <a:off x="2343415" y="2448259"/>
              <a:ext cx="412115" cy="2602230"/>
            </a:xfrm>
            <a:custGeom>
              <a:rect l="l" t="t" r="r" b="b"/>
              <a:pathLst>
                <a:path w="412114" h="2602229">
                  <a:moveTo>
                    <a:pt x="409752" y="0"/>
                  </a:moveTo>
                  <a:lnTo>
                    <a:pt x="409752" y="2601841"/>
                  </a:lnTo>
                </a:path>
                <a:path w="412114" h="2602229">
                  <a:moveTo>
                    <a:pt x="412023" y="1095771"/>
                  </a:moveTo>
                  <a:lnTo>
                    <a:pt x="136457" y="1095771"/>
                  </a:lnTo>
                </a:path>
                <a:path w="412114" h="2602229">
                  <a:moveTo>
                    <a:pt x="136457" y="1232789"/>
                  </a:moveTo>
                  <a:lnTo>
                    <a:pt x="0" y="1095771"/>
                  </a:lnTo>
                </a:path>
                <a:path w="412114" h="2602229">
                  <a:moveTo>
                    <a:pt x="136457" y="958941"/>
                  </a:moveTo>
                  <a:lnTo>
                    <a:pt x="136457" y="1232789"/>
                  </a:lnTo>
                </a:path>
                <a:path w="412114" h="2602229">
                  <a:moveTo>
                    <a:pt x="138729" y="958941"/>
                  </a:moveTo>
                  <a:lnTo>
                    <a:pt x="0" y="1095771"/>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6" name="object 16"/>
            <p:cNvSpPr/>
            <p:nvPr/>
          </p:nvSpPr>
          <p:spPr>
            <a:xfrm>
              <a:off x="2753167" y="2448259"/>
              <a:ext cx="273685" cy="0"/>
            </a:xfrm>
            <a:custGeom>
              <a:rect l="l" t="t" r="r" b="b"/>
              <a:pathLst>
                <a:path w="273685">
                  <a:moveTo>
                    <a:pt x="273483"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grpSp>
        <p:nvGrpSpPr>
          <p:cNvPr id="17" name="object 17"/>
          <p:cNvGrpSpPr/>
          <p:nvPr/>
        </p:nvGrpSpPr>
        <p:grpSpPr>
          <a:xfrm>
            <a:off x="5226334" y="1346071"/>
            <a:ext cx="4246880" cy="2205355"/>
            <a:chOff x="3702334" y="1346070"/>
            <a:chExt cx="4246880" cy="2205355"/>
          </a:xfrm>
        </p:grpSpPr>
        <p:sp>
          <p:nvSpPr>
            <p:cNvPr id="18" name="object 18"/>
            <p:cNvSpPr/>
            <p:nvPr/>
          </p:nvSpPr>
          <p:spPr>
            <a:xfrm>
              <a:off x="4392555" y="2037600"/>
              <a:ext cx="3552190" cy="1096010"/>
            </a:xfrm>
            <a:custGeom>
              <a:rect l="l" t="t" r="r" b="b"/>
              <a:pathLst>
                <a:path w="3552190" h="1096010">
                  <a:moveTo>
                    <a:pt x="0" y="1095752"/>
                  </a:moveTo>
                  <a:lnTo>
                    <a:pt x="1502835" y="1095752"/>
                  </a:lnTo>
                  <a:lnTo>
                    <a:pt x="1502835" y="821923"/>
                  </a:lnTo>
                  <a:lnTo>
                    <a:pt x="0" y="821923"/>
                  </a:lnTo>
                  <a:lnTo>
                    <a:pt x="0" y="1095752"/>
                  </a:lnTo>
                  <a:close/>
                </a:path>
                <a:path w="3552190" h="1096010">
                  <a:moveTo>
                    <a:pt x="2185976" y="273829"/>
                  </a:moveTo>
                  <a:lnTo>
                    <a:pt x="3551880" y="273829"/>
                  </a:lnTo>
                  <a:lnTo>
                    <a:pt x="3551880" y="0"/>
                  </a:lnTo>
                  <a:lnTo>
                    <a:pt x="2185976" y="0"/>
                  </a:lnTo>
                  <a:lnTo>
                    <a:pt x="2185976" y="273829"/>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19" name="object 19"/>
            <p:cNvSpPr/>
            <p:nvPr/>
          </p:nvSpPr>
          <p:spPr>
            <a:xfrm>
              <a:off x="3709319" y="1353055"/>
              <a:ext cx="412115" cy="2191385"/>
            </a:xfrm>
            <a:custGeom>
              <a:rect l="l" t="t" r="r" b="b"/>
              <a:pathLst>
                <a:path w="412114" h="2191385">
                  <a:moveTo>
                    <a:pt x="410320" y="0"/>
                  </a:moveTo>
                  <a:lnTo>
                    <a:pt x="410320" y="2190974"/>
                  </a:lnTo>
                </a:path>
                <a:path w="412114" h="2191385">
                  <a:moveTo>
                    <a:pt x="412023" y="1095203"/>
                  </a:moveTo>
                  <a:lnTo>
                    <a:pt x="136836" y="1095203"/>
                  </a:lnTo>
                </a:path>
                <a:path w="412114" h="2191385">
                  <a:moveTo>
                    <a:pt x="136836" y="1232222"/>
                  </a:moveTo>
                  <a:lnTo>
                    <a:pt x="0" y="1095203"/>
                  </a:lnTo>
                </a:path>
                <a:path w="412114" h="2191385">
                  <a:moveTo>
                    <a:pt x="136836" y="958373"/>
                  </a:moveTo>
                  <a:lnTo>
                    <a:pt x="136836" y="1232222"/>
                  </a:lnTo>
                </a:path>
                <a:path w="412114" h="2191385">
                  <a:moveTo>
                    <a:pt x="139296" y="958373"/>
                  </a:moveTo>
                  <a:lnTo>
                    <a:pt x="0" y="1095203"/>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0" name="object 20"/>
          <p:cNvSpPr txBox="1"/>
          <p:nvPr/>
        </p:nvSpPr>
        <p:spPr>
          <a:xfrm>
            <a:off x="2091183" y="3407219"/>
            <a:ext cx="683260" cy="196208"/>
          </a:xfrm>
          <a:prstGeom prst="rect">
            <a:avLst/>
          </a:prstGeom>
          <a:ln w="9313">
            <a:solidFill>
              <a:srgbClr val="000000"/>
            </a:solidFill>
          </a:ln>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6525">
              <a:spcBef>
                <a:spcPts val="90"/>
              </a:spcBef>
            </a:pPr>
            <a:r>
              <a:rPr sz="1200" spc="-5">
                <a:solidFill>
                  <a:prstClr val="black"/>
                </a:solidFill>
                <a:latin typeface="Times New Roman"/>
                <a:cs typeface="Times New Roman"/>
              </a:rPr>
              <a:t>Object</a:t>
            </a:r>
            <a:endParaRPr sz="1200">
              <a:solidFill>
                <a:prstClr val="black"/>
              </a:solidFill>
              <a:latin typeface="Times New Roman"/>
              <a:cs typeface="Times New Roman"/>
            </a:endParaRPr>
          </a:p>
        </p:txBody>
      </p:sp>
      <p:sp>
        <p:nvSpPr>
          <p:cNvPr id="21" name="object 21"/>
          <p:cNvSpPr/>
          <p:nvPr/>
        </p:nvSpPr>
        <p:spPr>
          <a:xfrm>
            <a:off x="2774370" y="3407200"/>
            <a:ext cx="412750" cy="274320"/>
          </a:xfrm>
          <a:custGeom>
            <a:rect l="l" t="t" r="r" b="b"/>
            <a:pathLst>
              <a:path w="412750" h="274320">
                <a:moveTo>
                  <a:pt x="412155" y="136829"/>
                </a:moveTo>
                <a:lnTo>
                  <a:pt x="136457" y="136829"/>
                </a:lnTo>
              </a:path>
              <a:path w="412750" h="274320">
                <a:moveTo>
                  <a:pt x="136457" y="273848"/>
                </a:moveTo>
                <a:lnTo>
                  <a:pt x="0" y="136829"/>
                </a:lnTo>
              </a:path>
              <a:path w="412750" h="274320">
                <a:moveTo>
                  <a:pt x="136457" y="0"/>
                </a:moveTo>
                <a:lnTo>
                  <a:pt x="136457" y="273848"/>
                </a:lnTo>
              </a:path>
              <a:path w="412750" h="274320">
                <a:moveTo>
                  <a:pt x="138785" y="0"/>
                </a:moveTo>
                <a:lnTo>
                  <a:pt x="0" y="136829"/>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2" name="object 22"/>
          <p:cNvSpPr txBox="1"/>
          <p:nvPr/>
        </p:nvSpPr>
        <p:spPr>
          <a:xfrm>
            <a:off x="8148144" y="2036598"/>
            <a:ext cx="128587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ArithmeticException</a:t>
            </a:r>
            <a:endParaRPr sz="1200">
              <a:solidFill>
                <a:prstClr val="black"/>
              </a:solidFill>
              <a:latin typeface="Times New Roman"/>
              <a:cs typeface="Times New Roman"/>
            </a:endParaRPr>
          </a:p>
        </p:txBody>
      </p:sp>
      <p:grpSp>
        <p:nvGrpSpPr>
          <p:cNvPr id="23" name="object 23"/>
          <p:cNvGrpSpPr/>
          <p:nvPr/>
        </p:nvGrpSpPr>
        <p:grpSpPr>
          <a:xfrm>
            <a:off x="5226334" y="2167615"/>
            <a:ext cx="4246880" cy="3710940"/>
            <a:chOff x="3702334" y="2167615"/>
            <a:chExt cx="4246880" cy="3710940"/>
          </a:xfrm>
        </p:grpSpPr>
        <p:sp>
          <p:nvSpPr>
            <p:cNvPr id="24" name="object 24"/>
            <p:cNvSpPr/>
            <p:nvPr/>
          </p:nvSpPr>
          <p:spPr>
            <a:xfrm>
              <a:off x="5895295" y="2174600"/>
              <a:ext cx="414655" cy="2008505"/>
            </a:xfrm>
            <a:custGeom>
              <a:rect l="l" t="t" r="r" b="b"/>
              <a:pathLst>
                <a:path w="414654" h="2008504">
                  <a:moveTo>
                    <a:pt x="409752" y="0"/>
                  </a:moveTo>
                  <a:lnTo>
                    <a:pt x="414483" y="2008402"/>
                  </a:lnTo>
                </a:path>
                <a:path w="414654" h="2008504">
                  <a:moveTo>
                    <a:pt x="412212" y="821923"/>
                  </a:moveTo>
                  <a:lnTo>
                    <a:pt x="136457" y="821923"/>
                  </a:lnTo>
                </a:path>
                <a:path w="414654" h="2008504">
                  <a:moveTo>
                    <a:pt x="136457" y="958752"/>
                  </a:moveTo>
                  <a:lnTo>
                    <a:pt x="0" y="821923"/>
                  </a:lnTo>
                </a:path>
                <a:path w="414654" h="2008504">
                  <a:moveTo>
                    <a:pt x="136457" y="684904"/>
                  </a:moveTo>
                  <a:lnTo>
                    <a:pt x="136457" y="958752"/>
                  </a:lnTo>
                </a:path>
                <a:path w="414654" h="2008504">
                  <a:moveTo>
                    <a:pt x="138729" y="684904"/>
                  </a:moveTo>
                  <a:lnTo>
                    <a:pt x="0" y="821923"/>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5" name="object 25"/>
            <p:cNvSpPr/>
            <p:nvPr/>
          </p:nvSpPr>
          <p:spPr>
            <a:xfrm>
              <a:off x="6578531" y="2585221"/>
              <a:ext cx="1366520" cy="274320"/>
            </a:xfrm>
            <a:custGeom>
              <a:rect l="l" t="t" r="r" b="b"/>
              <a:pathLst>
                <a:path w="1366520" h="274319">
                  <a:moveTo>
                    <a:pt x="0" y="274283"/>
                  </a:moveTo>
                  <a:lnTo>
                    <a:pt x="1365904" y="274283"/>
                  </a:lnTo>
                  <a:lnTo>
                    <a:pt x="1365904" y="0"/>
                  </a:lnTo>
                  <a:lnTo>
                    <a:pt x="0" y="0"/>
                  </a:lnTo>
                  <a:lnTo>
                    <a:pt x="0" y="274283"/>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6" name="object 26"/>
            <p:cNvSpPr/>
            <p:nvPr/>
          </p:nvSpPr>
          <p:spPr>
            <a:xfrm>
              <a:off x="3709319" y="4228632"/>
              <a:ext cx="412115" cy="1643380"/>
            </a:xfrm>
            <a:custGeom>
              <a:rect l="l" t="t" r="r" b="b"/>
              <a:pathLst>
                <a:path w="412114" h="1643379">
                  <a:moveTo>
                    <a:pt x="410320" y="0"/>
                  </a:moveTo>
                  <a:lnTo>
                    <a:pt x="410320" y="1642922"/>
                  </a:lnTo>
                </a:path>
                <a:path w="412114" h="1643379">
                  <a:moveTo>
                    <a:pt x="412023" y="821468"/>
                  </a:moveTo>
                  <a:lnTo>
                    <a:pt x="136836" y="821468"/>
                  </a:lnTo>
                </a:path>
                <a:path w="412114" h="1643379">
                  <a:moveTo>
                    <a:pt x="136836" y="958373"/>
                  </a:moveTo>
                  <a:lnTo>
                    <a:pt x="0" y="821468"/>
                  </a:lnTo>
                </a:path>
                <a:path w="412114" h="1643379">
                  <a:moveTo>
                    <a:pt x="136836" y="684544"/>
                  </a:moveTo>
                  <a:lnTo>
                    <a:pt x="136836" y="958373"/>
                  </a:lnTo>
                </a:path>
                <a:path w="412114" h="1643379">
                  <a:moveTo>
                    <a:pt x="139296" y="684544"/>
                  </a:moveTo>
                  <a:lnTo>
                    <a:pt x="0" y="821468"/>
                  </a:lnTo>
                </a:path>
              </a:pathLst>
            </a:custGeom>
            <a:ln w="13505">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27" name="object 27"/>
          <p:cNvSpPr txBox="1"/>
          <p:nvPr/>
        </p:nvSpPr>
        <p:spPr>
          <a:xfrm>
            <a:off x="6083464" y="2493550"/>
            <a:ext cx="3375660" cy="573405"/>
          </a:xfrm>
          <a:prstGeom prst="rect">
            <a:avLst/>
          </a:prstGeom>
        </p:spPr>
        <p:txBody>
          <a:bodyPr vert="horz" wrap="square" lIns="0" tIns="1035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8985">
              <a:spcBef>
                <a:spcPts val="815"/>
              </a:spcBef>
            </a:pPr>
            <a:r>
              <a:rPr sz="1200" spc="-5">
                <a:solidFill>
                  <a:prstClr val="black"/>
                </a:solidFill>
                <a:latin typeface="Times New Roman"/>
                <a:cs typeface="Times New Roman"/>
              </a:rPr>
              <a:t>NullPointerException</a:t>
            </a:r>
            <a:endParaRPr sz="1200">
              <a:solidFill>
                <a:prstClr val="black"/>
              </a:solidFill>
              <a:latin typeface="Times New Roman"/>
              <a:cs typeface="Times New Roman"/>
            </a:endParaRPr>
          </a:p>
          <a:p>
            <a:pPr marL="12700">
              <a:spcBef>
                <a:spcPts val="715"/>
              </a:spcBef>
            </a:pPr>
            <a:r>
              <a:rPr sz="1200" spc="-5">
                <a:solidFill>
                  <a:prstClr val="black"/>
                </a:solidFill>
                <a:latin typeface="Times New Roman"/>
                <a:cs typeface="Times New Roman"/>
              </a:rPr>
              <a:t>RuntimeException</a:t>
            </a:r>
            <a:endParaRPr sz="1200">
              <a:solidFill>
                <a:prstClr val="black"/>
              </a:solidFill>
              <a:latin typeface="Times New Roman"/>
              <a:cs typeface="Times New Roman"/>
            </a:endParaRPr>
          </a:p>
        </p:txBody>
      </p:sp>
      <p:sp>
        <p:nvSpPr>
          <p:cNvPr id="28" name="object 28"/>
          <p:cNvSpPr/>
          <p:nvPr/>
        </p:nvSpPr>
        <p:spPr>
          <a:xfrm>
            <a:off x="8102532" y="3133390"/>
            <a:ext cx="2049145" cy="274320"/>
          </a:xfrm>
          <a:custGeom>
            <a:rect l="l" t="t" r="r" b="b"/>
            <a:pathLst>
              <a:path w="2049145" h="274320">
                <a:moveTo>
                  <a:pt x="0" y="273810"/>
                </a:moveTo>
                <a:lnTo>
                  <a:pt x="2049140" y="273810"/>
                </a:lnTo>
                <a:lnTo>
                  <a:pt x="2049140" y="0"/>
                </a:lnTo>
                <a:lnTo>
                  <a:pt x="0" y="0"/>
                </a:lnTo>
                <a:lnTo>
                  <a:pt x="0" y="273810"/>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29" name="object 29"/>
          <p:cNvSpPr txBox="1"/>
          <p:nvPr/>
        </p:nvSpPr>
        <p:spPr>
          <a:xfrm>
            <a:off x="8218361" y="3131801"/>
            <a:ext cx="182435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IndexOutOfBoundsException</a:t>
            </a:r>
            <a:endParaRPr sz="1200">
              <a:solidFill>
                <a:prstClr val="black"/>
              </a:solidFill>
              <a:latin typeface="Times New Roman"/>
              <a:cs typeface="Times New Roman"/>
            </a:endParaRPr>
          </a:p>
        </p:txBody>
      </p:sp>
      <p:grpSp>
        <p:nvGrpSpPr>
          <p:cNvPr id="30" name="object 30"/>
          <p:cNvGrpSpPr/>
          <p:nvPr/>
        </p:nvGrpSpPr>
        <p:grpSpPr>
          <a:xfrm>
            <a:off x="5638878" y="1348294"/>
            <a:ext cx="4365625" cy="4528185"/>
            <a:chOff x="4114877" y="1348293"/>
            <a:chExt cx="4365625" cy="4528185"/>
          </a:xfrm>
        </p:grpSpPr>
        <p:sp>
          <p:nvSpPr>
            <p:cNvPr id="31" name="object 31"/>
            <p:cNvSpPr/>
            <p:nvPr/>
          </p:nvSpPr>
          <p:spPr>
            <a:xfrm>
              <a:off x="4119639" y="1353055"/>
              <a:ext cx="2459355" cy="4518660"/>
            </a:xfrm>
            <a:custGeom>
              <a:rect l="l" t="t" r="r" b="b"/>
              <a:pathLst>
                <a:path w="2459354" h="4518660">
                  <a:moveTo>
                    <a:pt x="2458892" y="821544"/>
                  </a:moveTo>
                  <a:lnTo>
                    <a:pt x="2185408" y="821544"/>
                  </a:lnTo>
                </a:path>
                <a:path w="2459354" h="4518660">
                  <a:moveTo>
                    <a:pt x="2458892" y="1369619"/>
                  </a:moveTo>
                  <a:lnTo>
                    <a:pt x="2185408" y="1369619"/>
                  </a:lnTo>
                </a:path>
                <a:path w="2459354" h="4518660">
                  <a:moveTo>
                    <a:pt x="2458892" y="1917126"/>
                  </a:moveTo>
                  <a:lnTo>
                    <a:pt x="2185408" y="1917126"/>
                  </a:lnTo>
                </a:path>
                <a:path w="2459354" h="4518660">
                  <a:moveTo>
                    <a:pt x="272915" y="2190974"/>
                  </a:moveTo>
                  <a:lnTo>
                    <a:pt x="0" y="2190974"/>
                  </a:lnTo>
                </a:path>
                <a:path w="2459354" h="4518660">
                  <a:moveTo>
                    <a:pt x="272915" y="2875576"/>
                  </a:moveTo>
                  <a:lnTo>
                    <a:pt x="0" y="2875576"/>
                  </a:lnTo>
                </a:path>
                <a:path w="2459354" h="4518660">
                  <a:moveTo>
                    <a:pt x="272915" y="3423215"/>
                  </a:moveTo>
                  <a:lnTo>
                    <a:pt x="0" y="3423215"/>
                  </a:lnTo>
                </a:path>
                <a:path w="2459354" h="4518660">
                  <a:moveTo>
                    <a:pt x="272915" y="3970855"/>
                  </a:moveTo>
                  <a:lnTo>
                    <a:pt x="0" y="3970855"/>
                  </a:lnTo>
                </a:path>
                <a:path w="2459354" h="4518660">
                  <a:moveTo>
                    <a:pt x="272915" y="4518498"/>
                  </a:moveTo>
                  <a:lnTo>
                    <a:pt x="0" y="4518498"/>
                  </a:lnTo>
                </a:path>
                <a:path w="2459354" h="4518660">
                  <a:moveTo>
                    <a:pt x="2442994" y="2848096"/>
                  </a:moveTo>
                  <a:lnTo>
                    <a:pt x="2169700" y="2848096"/>
                  </a:lnTo>
                </a:path>
                <a:path w="2459354" h="4518660">
                  <a:moveTo>
                    <a:pt x="272915" y="1643467"/>
                  </a:moveTo>
                  <a:lnTo>
                    <a:pt x="0" y="1643467"/>
                  </a:lnTo>
                </a:path>
                <a:path w="2459354" h="4518660">
                  <a:moveTo>
                    <a:pt x="272915" y="1095203"/>
                  </a:moveTo>
                  <a:lnTo>
                    <a:pt x="0" y="1095203"/>
                  </a:lnTo>
                </a:path>
                <a:path w="2459354" h="4518660">
                  <a:moveTo>
                    <a:pt x="272915" y="547696"/>
                  </a:moveTo>
                  <a:lnTo>
                    <a:pt x="0" y="547696"/>
                  </a:lnTo>
                </a:path>
                <a:path w="2459354" h="4518660">
                  <a:moveTo>
                    <a:pt x="272915"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2" name="object 32"/>
            <p:cNvSpPr/>
            <p:nvPr/>
          </p:nvSpPr>
          <p:spPr>
            <a:xfrm>
              <a:off x="6573800" y="3596320"/>
              <a:ext cx="1901825" cy="288290"/>
            </a:xfrm>
            <a:custGeom>
              <a:rect l="l" t="t" r="r" b="b"/>
              <a:pathLst>
                <a:path w="1901825" h="288289">
                  <a:moveTo>
                    <a:pt x="0" y="287796"/>
                  </a:moveTo>
                  <a:lnTo>
                    <a:pt x="1901515" y="287796"/>
                  </a:lnTo>
                  <a:lnTo>
                    <a:pt x="1901515" y="0"/>
                  </a:lnTo>
                  <a:lnTo>
                    <a:pt x="0" y="0"/>
                  </a:lnTo>
                  <a:lnTo>
                    <a:pt x="0" y="287796"/>
                  </a:lnTo>
                  <a:close/>
                </a:path>
              </a:pathLst>
            </a:custGeom>
            <a:ln w="9313">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33" name="object 33"/>
          <p:cNvSpPr txBox="1"/>
          <p:nvPr/>
        </p:nvSpPr>
        <p:spPr>
          <a:xfrm>
            <a:off x="6022145" y="3406028"/>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4" name="object 34"/>
          <p:cNvSpPr txBox="1"/>
          <p:nvPr/>
        </p:nvSpPr>
        <p:spPr>
          <a:xfrm>
            <a:off x="8204923" y="4063188"/>
            <a:ext cx="12757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5" name="object 35"/>
          <p:cNvSpPr txBox="1"/>
          <p:nvPr/>
        </p:nvSpPr>
        <p:spPr>
          <a:xfrm>
            <a:off x="6022145" y="5733586"/>
            <a:ext cx="1288415"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1200" spc="-5">
                <a:solidFill>
                  <a:prstClr val="black"/>
                </a:solidFill>
                <a:latin typeface="Times New Roman"/>
                <a:cs typeface="Times New Roman"/>
              </a:rPr>
              <a:t>Several more</a:t>
            </a:r>
            <a:r>
              <a:rPr sz="1200" spc="-80">
                <a:solidFill>
                  <a:prstClr val="black"/>
                </a:solidFill>
                <a:latin typeface="Times New Roman"/>
                <a:cs typeface="Times New Roman"/>
              </a:rPr>
              <a:t> </a:t>
            </a:r>
            <a:r>
              <a:rPr sz="1200" spc="-5">
                <a:solidFill>
                  <a:prstClr val="black"/>
                </a:solidFill>
                <a:latin typeface="Times New Roman"/>
                <a:cs typeface="Times New Roman"/>
              </a:rPr>
              <a:t>classes</a:t>
            </a:r>
            <a:endParaRPr sz="1200">
              <a:solidFill>
                <a:prstClr val="black"/>
              </a:solidFill>
              <a:latin typeface="Times New Roman"/>
              <a:cs typeface="Times New Roman"/>
            </a:endParaRPr>
          </a:p>
        </p:txBody>
      </p:sp>
      <p:sp>
        <p:nvSpPr>
          <p:cNvPr id="36" name="object 36"/>
          <p:cNvSpPr txBox="1"/>
          <p:nvPr/>
        </p:nvSpPr>
        <p:spPr>
          <a:xfrm>
            <a:off x="8238989" y="3597551"/>
            <a:ext cx="1631950" cy="19749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pPr>
            <a:r>
              <a:rPr sz="1200" spc="-5">
                <a:solidFill>
                  <a:prstClr val="black"/>
                </a:solidFill>
                <a:latin typeface="Times New Roman"/>
                <a:cs typeface="Times New Roman"/>
              </a:rPr>
              <a:t>IllegalArgumentException</a:t>
            </a:r>
            <a:endParaRPr sz="1200">
              <a:solidFill>
                <a:prstClr val="black"/>
              </a:solidFill>
              <a:latin typeface="Times New Roman"/>
              <a:cs typeface="Times New Roman"/>
            </a:endParaRPr>
          </a:p>
        </p:txBody>
      </p:sp>
      <p:grpSp>
        <p:nvGrpSpPr>
          <p:cNvPr id="37" name="object 37"/>
          <p:cNvGrpSpPr/>
          <p:nvPr/>
        </p:nvGrpSpPr>
        <p:grpSpPr>
          <a:xfrm>
            <a:off x="7385303" y="1746504"/>
            <a:ext cx="2527300" cy="3054350"/>
            <a:chOff x="5861303" y="1746504"/>
            <a:chExt cx="2527300" cy="3054350"/>
          </a:xfrm>
        </p:grpSpPr>
        <p:sp>
          <p:nvSpPr>
            <p:cNvPr id="38" name="object 38"/>
            <p:cNvSpPr/>
            <p:nvPr/>
          </p:nvSpPr>
          <p:spPr>
            <a:xfrm>
              <a:off x="6300505" y="3747098"/>
              <a:ext cx="273685" cy="0"/>
            </a:xfrm>
            <a:custGeom>
              <a:rect l="l" t="t" r="r" b="b"/>
              <a:pathLst>
                <a:path w="273684">
                  <a:moveTo>
                    <a:pt x="273294" y="0"/>
                  </a:moveTo>
                  <a:lnTo>
                    <a:pt x="0" y="0"/>
                  </a:lnTo>
                </a:path>
              </a:pathLst>
            </a:custGeom>
            <a:ln w="9313">
              <a:solidFill>
                <a:srgbClr val="FF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39" name="object 39"/>
            <p:cNvSpPr/>
            <p:nvPr/>
          </p:nvSpPr>
          <p:spPr>
            <a:xfrm>
              <a:off x="5867399" y="1752600"/>
              <a:ext cx="2514600" cy="2743200"/>
            </a:xfrm>
            <a:custGeom>
              <a:rect l="l" t="t" r="r" b="b"/>
              <a:pathLst>
                <a:path w="2514600" h="2743200">
                  <a:moveTo>
                    <a:pt x="0" y="0"/>
                  </a:moveTo>
                  <a:lnTo>
                    <a:pt x="0" y="914400"/>
                  </a:lnTo>
                </a:path>
                <a:path w="2514600" h="2743200">
                  <a:moveTo>
                    <a:pt x="0" y="0"/>
                  </a:moveTo>
                  <a:lnTo>
                    <a:pt x="2514600" y="0"/>
                  </a:lnTo>
                </a:path>
                <a:path w="2514600" h="2743200">
                  <a:moveTo>
                    <a:pt x="2514600" y="0"/>
                  </a:moveTo>
                  <a:lnTo>
                    <a:pt x="2514600" y="2743200"/>
                  </a:lnTo>
                </a:path>
                <a:path w="2514600" h="2743200">
                  <a:moveTo>
                    <a:pt x="0" y="2743200"/>
                  </a:moveTo>
                  <a:lnTo>
                    <a:pt x="2514600" y="27432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0" name="object 40"/>
            <p:cNvSpPr/>
            <p:nvPr/>
          </p:nvSpPr>
          <p:spPr>
            <a:xfrm>
              <a:off x="6070599" y="4343400"/>
              <a:ext cx="50800" cy="457200"/>
            </a:xfrm>
            <a:custGeom>
              <a:rect l="l" t="t" r="r" b="b"/>
              <a:pathLst>
                <a:path w="50800" h="457200">
                  <a:moveTo>
                    <a:pt x="25400" y="25400"/>
                  </a:moveTo>
                  <a:lnTo>
                    <a:pt x="19050" y="31750"/>
                  </a:lnTo>
                  <a:lnTo>
                    <a:pt x="19050" y="457200"/>
                  </a:lnTo>
                  <a:lnTo>
                    <a:pt x="31750" y="457200"/>
                  </a:lnTo>
                  <a:lnTo>
                    <a:pt x="31750" y="31750"/>
                  </a:lnTo>
                  <a:lnTo>
                    <a:pt x="25400" y="25400"/>
                  </a:lnTo>
                  <a:close/>
                </a:path>
                <a:path w="50800" h="457200">
                  <a:moveTo>
                    <a:pt x="25400" y="0"/>
                  </a:moveTo>
                  <a:lnTo>
                    <a:pt x="0" y="50800"/>
                  </a:lnTo>
                  <a:lnTo>
                    <a:pt x="19050" y="31750"/>
                  </a:lnTo>
                  <a:lnTo>
                    <a:pt x="19050" y="25400"/>
                  </a:lnTo>
                  <a:lnTo>
                    <a:pt x="38100" y="25400"/>
                  </a:lnTo>
                  <a:lnTo>
                    <a:pt x="25400" y="0"/>
                  </a:lnTo>
                  <a:close/>
                </a:path>
                <a:path w="50800" h="457200">
                  <a:moveTo>
                    <a:pt x="38100" y="25400"/>
                  </a:moveTo>
                  <a:lnTo>
                    <a:pt x="31750" y="25400"/>
                  </a:lnTo>
                  <a:lnTo>
                    <a:pt x="31750" y="31750"/>
                  </a:lnTo>
                  <a:lnTo>
                    <a:pt x="50800" y="50800"/>
                  </a:lnTo>
                  <a:lnTo>
                    <a:pt x="38100" y="25400"/>
                  </a:lnTo>
                  <a:close/>
                </a:path>
                <a:path w="50800" h="457200">
                  <a:moveTo>
                    <a:pt x="25400" y="25400"/>
                  </a:moveTo>
                  <a:lnTo>
                    <a:pt x="19050" y="25400"/>
                  </a:lnTo>
                  <a:lnTo>
                    <a:pt x="19050" y="31750"/>
                  </a:lnTo>
                  <a:lnTo>
                    <a:pt x="25400" y="25400"/>
                  </a:lnTo>
                  <a:close/>
                </a:path>
                <a:path w="50800" h="457200">
                  <a:moveTo>
                    <a:pt x="31750" y="25400"/>
                  </a:moveTo>
                  <a:lnTo>
                    <a:pt x="25400" y="25400"/>
                  </a:lnTo>
                  <a:lnTo>
                    <a:pt x="31750" y="31750"/>
                  </a:lnTo>
                  <a:lnTo>
                    <a:pt x="31750" y="2540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
        <p:nvSpPr>
          <p:cNvPr id="41" name="object 41"/>
          <p:cNvSpPr txBox="1"/>
          <p:nvPr/>
        </p:nvSpPr>
        <p:spPr>
          <a:xfrm>
            <a:off x="7776209" y="4593716"/>
            <a:ext cx="2470150" cy="124393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sz="1600" spc="-5">
                <a:solidFill>
                  <a:prstClr val="black"/>
                </a:solidFill>
                <a:latin typeface="Perpetua" panose="02020502060401020303" pitchFamily="18" charset="0"/>
                <a:cs typeface="Carlito"/>
              </a:rPr>
              <a:t>RuntimeException </a:t>
            </a:r>
            <a:r>
              <a:rPr sz="1600">
                <a:solidFill>
                  <a:prstClr val="black"/>
                </a:solidFill>
                <a:latin typeface="Perpetua" panose="02020502060401020303" pitchFamily="18" charset="0"/>
                <a:cs typeface="Carlito"/>
              </a:rPr>
              <a:t>is </a:t>
            </a:r>
            <a:r>
              <a:rPr sz="1600" spc="-5">
                <a:solidFill>
                  <a:prstClr val="black"/>
                </a:solidFill>
                <a:latin typeface="Perpetua" panose="02020502060401020303" pitchFamily="18" charset="0"/>
                <a:cs typeface="Carlito"/>
              </a:rPr>
              <a:t>caused </a:t>
            </a:r>
            <a:r>
              <a:rPr sz="1600" spc="-10">
                <a:solidFill>
                  <a:prstClr val="black"/>
                </a:solidFill>
                <a:latin typeface="Perpetua" panose="02020502060401020303" pitchFamily="18" charset="0"/>
                <a:cs typeface="Carlito"/>
              </a:rPr>
              <a:t>by  programming errors, </a:t>
            </a:r>
            <a:r>
              <a:rPr sz="1600" spc="-5">
                <a:solidFill>
                  <a:prstClr val="black"/>
                </a:solidFill>
                <a:latin typeface="Perpetua" panose="02020502060401020303" pitchFamily="18" charset="0"/>
                <a:cs typeface="Carlito"/>
              </a:rPr>
              <a:t>such </a:t>
            </a:r>
            <a:r>
              <a:rPr sz="1600">
                <a:solidFill>
                  <a:prstClr val="black"/>
                </a:solidFill>
                <a:latin typeface="Perpetua" panose="02020502060401020303" pitchFamily="18" charset="0"/>
                <a:cs typeface="Carlito"/>
              </a:rPr>
              <a:t>as </a:t>
            </a:r>
            <a:r>
              <a:rPr sz="1600" spc="-5">
                <a:solidFill>
                  <a:prstClr val="black"/>
                </a:solidFill>
                <a:latin typeface="Perpetua" panose="02020502060401020303" pitchFamily="18" charset="0"/>
                <a:cs typeface="Carlito"/>
              </a:rPr>
              <a:t>bad  casting, accessing </a:t>
            </a:r>
            <a:r>
              <a:rPr sz="1600">
                <a:solidFill>
                  <a:prstClr val="black"/>
                </a:solidFill>
                <a:latin typeface="Perpetua" panose="02020502060401020303" pitchFamily="18" charset="0"/>
                <a:cs typeface="Carlito"/>
              </a:rPr>
              <a:t>an </a:t>
            </a:r>
            <a:r>
              <a:rPr sz="1600" spc="-5">
                <a:solidFill>
                  <a:prstClr val="black"/>
                </a:solidFill>
                <a:latin typeface="Perpetua" panose="02020502060401020303" pitchFamily="18" charset="0"/>
                <a:cs typeface="Carlito"/>
              </a:rPr>
              <a:t>out-of-  bounds </a:t>
            </a:r>
            <a:r>
              <a:rPr sz="1600" spc="-25">
                <a:solidFill>
                  <a:prstClr val="black"/>
                </a:solidFill>
                <a:latin typeface="Perpetua" panose="02020502060401020303" pitchFamily="18" charset="0"/>
                <a:cs typeface="Carlito"/>
              </a:rPr>
              <a:t>array, </a:t>
            </a:r>
            <a:r>
              <a:rPr sz="1600" spc="-5">
                <a:solidFill>
                  <a:prstClr val="black"/>
                </a:solidFill>
                <a:latin typeface="Perpetua" panose="02020502060401020303" pitchFamily="18" charset="0"/>
                <a:cs typeface="Carlito"/>
              </a:rPr>
              <a:t>and numeric</a:t>
            </a:r>
            <a:r>
              <a:rPr sz="1600" spc="-15">
                <a:solidFill>
                  <a:prstClr val="black"/>
                </a:solidFill>
                <a:latin typeface="Perpetua" panose="02020502060401020303" pitchFamily="18" charset="0"/>
                <a:cs typeface="Carlito"/>
              </a:rPr>
              <a:t> </a:t>
            </a:r>
            <a:r>
              <a:rPr sz="1600" spc="-10">
                <a:solidFill>
                  <a:prstClr val="black"/>
                </a:solidFill>
                <a:latin typeface="Perpetua" panose="02020502060401020303" pitchFamily="18" charset="0"/>
                <a:cs typeface="Carlito"/>
              </a:rPr>
              <a:t>errors.</a:t>
            </a:r>
            <a:endParaRPr sz="1600">
              <a:solidFill>
                <a:prstClr val="black"/>
              </a:solidFill>
              <a:latin typeface="Perpetua" panose="02020502060401020303" pitchFamily="18" charset="0"/>
              <a:cs typeface="Carlito"/>
            </a:endParaRPr>
          </a:p>
        </p:txBody>
      </p:sp>
      <p:grpSp>
        <p:nvGrpSpPr>
          <p:cNvPr id="42" name="object 42"/>
          <p:cNvGrpSpPr/>
          <p:nvPr/>
        </p:nvGrpSpPr>
        <p:grpSpPr>
          <a:xfrm>
            <a:off x="4870703" y="1898904"/>
            <a:ext cx="5346700" cy="2597150"/>
            <a:chOff x="3346703" y="1898904"/>
            <a:chExt cx="5346700" cy="2597150"/>
          </a:xfrm>
        </p:grpSpPr>
        <p:sp>
          <p:nvSpPr>
            <p:cNvPr id="43" name="object 43"/>
            <p:cNvSpPr/>
            <p:nvPr/>
          </p:nvSpPr>
          <p:spPr>
            <a:xfrm>
              <a:off x="3352799" y="2667000"/>
              <a:ext cx="2514600" cy="1828800"/>
            </a:xfrm>
            <a:custGeom>
              <a:rect l="l" t="t" r="r" b="b"/>
              <a:pathLst>
                <a:path w="2514600" h="1828800">
                  <a:moveTo>
                    <a:pt x="0" y="0"/>
                  </a:moveTo>
                  <a:lnTo>
                    <a:pt x="2514600" y="0"/>
                  </a:lnTo>
                </a:path>
                <a:path w="2514600" h="1828800">
                  <a:moveTo>
                    <a:pt x="0" y="609600"/>
                  </a:moveTo>
                  <a:lnTo>
                    <a:pt x="2514600" y="609600"/>
                  </a:lnTo>
                </a:path>
                <a:path w="2514600" h="1828800">
                  <a:moveTo>
                    <a:pt x="2514600" y="609600"/>
                  </a:moveTo>
                  <a:lnTo>
                    <a:pt x="2514600" y="1828800"/>
                  </a:lnTo>
                </a:path>
                <a:path w="2514600" h="1828800">
                  <a:moveTo>
                    <a:pt x="0" y="0"/>
                  </a:moveTo>
                  <a:lnTo>
                    <a:pt x="0" y="609600"/>
                  </a:lnTo>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4" name="object 44"/>
            <p:cNvSpPr/>
            <p:nvPr/>
          </p:nvSpPr>
          <p:spPr>
            <a:xfrm>
              <a:off x="5943599" y="1905000"/>
              <a:ext cx="2743200" cy="2438400"/>
            </a:xfrm>
            <a:custGeom>
              <a:rect l="l" t="t" r="r" b="b"/>
              <a:pathLst>
                <a:path w="2743200" h="2438400">
                  <a:moveTo>
                    <a:pt x="2743200" y="0"/>
                  </a:moveTo>
                  <a:lnTo>
                    <a:pt x="0" y="0"/>
                  </a:lnTo>
                  <a:lnTo>
                    <a:pt x="0" y="2438400"/>
                  </a:lnTo>
                  <a:lnTo>
                    <a:pt x="2743200" y="2438400"/>
                  </a:lnTo>
                  <a:lnTo>
                    <a:pt x="27432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5" name="object 45"/>
            <p:cNvSpPr/>
            <p:nvPr/>
          </p:nvSpPr>
          <p:spPr>
            <a:xfrm>
              <a:off x="5943599" y="1905000"/>
              <a:ext cx="2743200" cy="2438400"/>
            </a:xfrm>
            <a:custGeom>
              <a:rect l="l" t="t" r="r" b="b"/>
              <a:pathLst>
                <a:path w="2743200" h="2438400">
                  <a:moveTo>
                    <a:pt x="0" y="2438400"/>
                  </a:moveTo>
                  <a:lnTo>
                    <a:pt x="2743200" y="2438400"/>
                  </a:lnTo>
                  <a:lnTo>
                    <a:pt x="2743200" y="0"/>
                  </a:lnTo>
                  <a:lnTo>
                    <a:pt x="0" y="0"/>
                  </a:lnTo>
                  <a:lnTo>
                    <a:pt x="0" y="2438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6" name="object 46"/>
            <p:cNvSpPr/>
            <p:nvPr/>
          </p:nvSpPr>
          <p:spPr>
            <a:xfrm>
              <a:off x="4267199" y="2743200"/>
              <a:ext cx="1676400" cy="533400"/>
            </a:xfrm>
            <a:custGeom>
              <a:rect l="l" t="t" r="r" b="b"/>
              <a:pathLst>
                <a:path w="1676400" h="533400">
                  <a:moveTo>
                    <a:pt x="1676400" y="0"/>
                  </a:moveTo>
                  <a:lnTo>
                    <a:pt x="0" y="0"/>
                  </a:lnTo>
                  <a:lnTo>
                    <a:pt x="0" y="533400"/>
                  </a:lnTo>
                  <a:lnTo>
                    <a:pt x="1676400" y="533400"/>
                  </a:lnTo>
                  <a:lnTo>
                    <a:pt x="1676400" y="0"/>
                  </a:lnTo>
                  <a:close/>
                </a:path>
              </a:pathLst>
            </a:custGeom>
            <a:solidFill>
              <a:srgbClr val="4F81BC">
                <a:alpha val="18823"/>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
          <p:nvSpPr>
            <p:cNvPr id="47" name="object 47"/>
            <p:cNvSpPr/>
            <p:nvPr/>
          </p:nvSpPr>
          <p:spPr>
            <a:xfrm>
              <a:off x="4267199" y="2743200"/>
              <a:ext cx="1676400" cy="533400"/>
            </a:xfrm>
            <a:custGeom>
              <a:rect l="l" t="t" r="r" b="b"/>
              <a:pathLst>
                <a:path w="1676400" h="533400">
                  <a:moveTo>
                    <a:pt x="0" y="533400"/>
                  </a:moveTo>
                  <a:lnTo>
                    <a:pt x="1676400" y="533400"/>
                  </a:lnTo>
                  <a:lnTo>
                    <a:pt x="1676400" y="0"/>
                  </a:lnTo>
                  <a:lnTo>
                    <a:pt x="0" y="0"/>
                  </a:lnTo>
                  <a:lnTo>
                    <a:pt x="0" y="5334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grpSp>
    </p:spTree>
    <p:extLst>
      <p:ext uri="{BB962C8B-B14F-4D97-AF65-F5344CB8AC3E}">
        <p14:creationId xmlns:p14="http://schemas.microsoft.com/office/powerpoint/2010/main" val="951508091"/>
      </p:ext>
    </p:extLst>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04800" y="152400"/>
            <a:ext cx="5257800" cy="505908"/>
          </a:xfrm>
          <a:prstGeom prst="rect">
            <a:avLst/>
          </a:prstGeom>
        </p:spPr>
        <p:txBody>
          <a:bodyPr vert="horz" wrap="square" lIns="0" tIns="13335" rIns="0" bIns="0" rtlCol="0" anchor="ctr">
            <a:spAutoFit/>
          </a:bodyPr>
          <a:lstStyle>
            <a:defPPr/>
          </a:lstStyle>
          <a:p>
            <a:pPr marL="12700">
              <a:lnSpc>
                <a:spcPct val="100000"/>
              </a:lnSpc>
              <a:spcBef>
                <a:spcPts val="105"/>
              </a:spcBef>
            </a:pPr>
            <a:r>
              <a:rPr sz="3200" b="1" spc="-10">
                <a:latin typeface="Carlito"/>
                <a:cs typeface="Carlito"/>
              </a:rPr>
              <a:t>Exception </a:t>
            </a:r>
            <a:r>
              <a:rPr sz="3200" b="1" spc="-5">
                <a:latin typeface="Carlito"/>
                <a:cs typeface="Carlito"/>
              </a:rPr>
              <a:t>Handling</a:t>
            </a:r>
            <a:r>
              <a:rPr sz="3200" b="1" spc="-50">
                <a:latin typeface="Carlito"/>
                <a:cs typeface="Carlito"/>
              </a:rPr>
              <a:t> </a:t>
            </a:r>
            <a:r>
              <a:rPr sz="3200" b="1" spc="-45">
                <a:latin typeface="Carlito"/>
                <a:cs typeface="Carlito"/>
              </a:rPr>
              <a:t>Terms</a:t>
            </a:r>
            <a:endParaRPr sz="3200" b="1">
              <a:latin typeface="Carlito"/>
              <a:cs typeface="Carlito"/>
            </a:endParaRPr>
          </a:p>
        </p:txBody>
      </p:sp>
      <p:sp>
        <p:nvSpPr>
          <p:cNvPr id="6" name="Rectangle 5"/>
          <p:cNvSpPr/>
          <p:nvPr/>
        </p:nvSpPr>
        <p:spPr>
          <a:xfrm>
            <a:off x="304800" y="914400"/>
            <a:ext cx="1135380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srgbClr val="000000"/>
                </a:solidFill>
                <a:latin typeface="verdana" panose="020b0604030504040204" pitchFamily="34" charset="0"/>
              </a:rPr>
              <a:t>There are 5 keywords which are used in handling exceptions in Java</a:t>
            </a:r>
            <a:endParaRPr lang="en-US">
              <a:solidFill>
                <a:prstClr val="black"/>
              </a:solidFill>
            </a:endParaRPr>
          </a:p>
        </p:txBody>
      </p:sp>
      <p:graphicFrame>
        <p:nvGraphicFramePr>
          <p:cNvPr id="7" name="Table 6"/>
          <p:cNvGraphicFramePr>
            <a:graphicFrameLocks noGrp="1"/>
          </p:cNvGraphicFramePr>
          <p:nvPr>
            <p:extLst/>
          </p:nvPr>
        </p:nvGraphicFramePr>
        <p:xfrm>
          <a:off x="609600" y="1447800"/>
          <a:ext cx="9019806" cy="4901055"/>
        </p:xfrm>
        <a:graphic>
          <a:graphicData uri="http://schemas.openxmlformats.org/drawingml/2006/table">
            <a:tbl>
              <a:tblPr/>
              <a:tblGrid>
                <a:gridCol w="1509480"/>
                <a:gridCol w="7510326"/>
              </a:tblGrid>
              <a:tr h="318752">
                <a:tc>
                  <a:txBody>
                    <a:bodyPr vert="horz" wrap="square"/>
                    <a:lstStyle>
                      <a:defPPr/>
                    </a:lstStyle>
                    <a:p>
                      <a:pPr algn="l" fontAlgn="t"/>
                      <a:r>
                        <a:rPr lang="en-US" sz="1800">
                          <a:solidFill>
                            <a:srgbClr val="000000"/>
                          </a:solidFill>
                          <a:effectLst/>
                          <a:latin typeface="Perpetua" panose="02020502060401020303" pitchFamily="18" charset="0"/>
                        </a:rPr>
                        <a:t>Keyword</a:t>
                      </a:r>
                    </a:p>
                  </a:txBody>
                  <a:tcPr marL="72444" marR="72444" marT="72444" marB="72444">
                    <a:lnL w="9525" cap="flat" cmpd="sng" algn="ctr">
                      <a:solidFill>
                        <a:srgbClr val="28B791"/>
                      </a:solidFill>
                      <a:prstDash val="solid"/>
                      <a:round/>
                      <a:headEnd type="none" w="med" len="med"/>
                      <a:tailEnd type="none" w="med" len="med"/>
                    </a:lnL>
                    <a:lnR w="9525" cap="flat" cmpd="sng" algn="ctr">
                      <a:solidFill>
                        <a:srgbClr val="28B791"/>
                      </a:solidFill>
                      <a:prstDash val="solid"/>
                      <a:round/>
                      <a:headEnd type="none" w="med" len="med"/>
                      <a:tailEnd type="none" w="med" len="med"/>
                    </a:lnR>
                    <a:lnT w="9525" cap="flat" cmpd="sng" algn="ctr">
                      <a:solidFill>
                        <a:srgbClr val="28B79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vert="horz" wrap="square"/>
                    <a:lstStyle>
                      <a:defPPr/>
                    </a:lstStyle>
                    <a:p>
                      <a:pPr algn="l" fontAlgn="t"/>
                      <a:r>
                        <a:rPr lang="en-US" sz="1800">
                          <a:solidFill>
                            <a:srgbClr val="000000"/>
                          </a:solidFill>
                          <a:effectLst/>
                          <a:latin typeface="Perpetua" panose="02020502060401020303" pitchFamily="18" charset="0"/>
                        </a:rPr>
                        <a:t>Description</a:t>
                      </a:r>
                    </a:p>
                  </a:txBody>
                  <a:tcPr marL="72444" marR="72444" marT="72444" marB="72444">
                    <a:lnL w="9525" cap="flat" cmpd="sng" algn="ctr">
                      <a:solidFill>
                        <a:srgbClr val="28B791"/>
                      </a:solidFill>
                      <a:prstDash val="solid"/>
                      <a:round/>
                      <a:headEnd type="none" w="med" len="med"/>
                      <a:tailEnd type="none" w="med" len="med"/>
                    </a:lnL>
                    <a:lnR w="9525" cap="flat" cmpd="sng" algn="ctr">
                      <a:solidFill>
                        <a:srgbClr val="28B791"/>
                      </a:solidFill>
                      <a:prstDash val="solid"/>
                      <a:round/>
                      <a:headEnd type="none" w="med" len="med"/>
                      <a:tailEnd type="none" w="med" len="med"/>
                    </a:lnR>
                    <a:lnT w="9525" cap="flat" cmpd="sng" algn="ctr">
                      <a:solidFill>
                        <a:srgbClr val="28B79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1139780">
                <a:tc>
                  <a:txBody>
                    <a:bodyPr vert="horz" wrap="square"/>
                    <a:lstStyle>
                      <a:defPPr/>
                    </a:lstStyle>
                    <a:p>
                      <a:pPr algn="l" fontAlgn="t"/>
                      <a:r>
                        <a:rPr lang="en-US" sz="1800">
                          <a:solidFill>
                            <a:srgbClr val="000000"/>
                          </a:solidFill>
                          <a:effectLst/>
                          <a:latin typeface="Perpetua" panose="02020502060401020303" pitchFamily="18" charset="0"/>
                        </a:rPr>
                        <a:t>try</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"try" keyword is used to specify a block where we should place exception code. The try block must be followed by either catch or finally. It means, we can't use try block alone.</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65915">
                <a:tc>
                  <a:txBody>
                    <a:bodyPr vert="horz" wrap="square"/>
                    <a:lstStyle>
                      <a:defPPr/>
                    </a:lstStyle>
                    <a:p>
                      <a:pPr algn="l" fontAlgn="t"/>
                      <a:r>
                        <a:rPr lang="en-US" sz="1800">
                          <a:solidFill>
                            <a:srgbClr val="000000"/>
                          </a:solidFill>
                          <a:effectLst/>
                          <a:latin typeface="Perpetua" panose="02020502060401020303" pitchFamily="18" charset="0"/>
                        </a:rPr>
                        <a:t>catch</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800">
                          <a:solidFill>
                            <a:srgbClr val="000000"/>
                          </a:solidFill>
                          <a:effectLst/>
                          <a:latin typeface="Perpetua" panose="02020502060401020303" pitchFamily="18" charset="0"/>
                        </a:rPr>
                        <a:t>The "catch" block is used to handle the exception. It must be preceded by try block which means we can't use catch block alone. It can be followed by finally block later.</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92051">
                <a:tc>
                  <a:txBody>
                    <a:bodyPr vert="horz" wrap="square"/>
                    <a:lstStyle>
                      <a:defPPr/>
                    </a:lstStyle>
                    <a:p>
                      <a:pPr algn="l" fontAlgn="t"/>
                      <a:r>
                        <a:rPr lang="en-US" sz="1800">
                          <a:solidFill>
                            <a:srgbClr val="000000"/>
                          </a:solidFill>
                          <a:effectLst/>
                          <a:latin typeface="Perpetua" panose="02020502060401020303" pitchFamily="18" charset="0"/>
                        </a:rPr>
                        <a:t>finally</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"finally" block is used to execute the important code of the program. It is executed whether an exception is handled or not.</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44321">
                <a:tc>
                  <a:txBody>
                    <a:bodyPr vert="horz" wrap="square"/>
                    <a:lstStyle>
                      <a:defPPr/>
                    </a:lstStyle>
                    <a:p>
                      <a:pPr algn="l" fontAlgn="t"/>
                      <a:r>
                        <a:rPr lang="en-US" sz="1800">
                          <a:solidFill>
                            <a:srgbClr val="000000"/>
                          </a:solidFill>
                          <a:effectLst/>
                          <a:latin typeface="Perpetua" panose="02020502060401020303" pitchFamily="18" charset="0"/>
                        </a:rPr>
                        <a:t>throw</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800">
                          <a:solidFill>
                            <a:srgbClr val="000000"/>
                          </a:solidFill>
                          <a:effectLst/>
                          <a:latin typeface="Perpetua" panose="02020502060401020303" pitchFamily="18" charset="0"/>
                        </a:rPr>
                        <a:t>The "throw" keyword is used to throw an exception.</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139780">
                <a:tc>
                  <a:txBody>
                    <a:bodyPr vert="horz" wrap="square"/>
                    <a:lstStyle>
                      <a:defPPr/>
                    </a:lstStyle>
                    <a:p>
                      <a:pPr algn="l" fontAlgn="t"/>
                      <a:r>
                        <a:rPr lang="en-US" sz="1800">
                          <a:solidFill>
                            <a:srgbClr val="000000"/>
                          </a:solidFill>
                          <a:effectLst/>
                          <a:latin typeface="Perpetua" panose="02020502060401020303" pitchFamily="18" charset="0"/>
                        </a:rPr>
                        <a:t>throws</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Perpetua" panose="02020502060401020303" pitchFamily="18" charset="0"/>
                        </a:rPr>
                        <a:t>The "throws" keyword is used to declare exceptions. It doesn't throw an exception. It specifies that there may occur an exception in the method. It is always used with method signature.</a:t>
                      </a:r>
                    </a:p>
                  </a:txBody>
                  <a:tcPr marL="48296" marR="48296" marT="48296" marB="482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049458721"/>
      </p:ext>
    </p:extLst>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152400"/>
            <a:ext cx="515620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5">
                <a:latin typeface="Carlito"/>
                <a:cs typeface="Carlito"/>
              </a:rPr>
              <a:t>Exceptions</a:t>
            </a:r>
            <a:r>
              <a:rPr sz="2800" b="1" spc="-10">
                <a:latin typeface="Carlito"/>
                <a:cs typeface="Carlito"/>
              </a:rPr>
              <a:t> </a:t>
            </a:r>
            <a:r>
              <a:rPr sz="2800" b="1" spc="-25">
                <a:latin typeface="Carlito"/>
                <a:cs typeface="Carlito"/>
              </a:rPr>
              <a:t>–Syntax</a:t>
            </a:r>
            <a:endParaRPr sz="2800" b="1">
              <a:latin typeface="Carlito"/>
              <a:cs typeface="Carlito"/>
            </a:endParaRPr>
          </a:p>
        </p:txBody>
      </p:sp>
      <p:sp>
        <p:nvSpPr>
          <p:cNvPr id="3" name="object 3"/>
          <p:cNvSpPr txBox="1"/>
          <p:nvPr/>
        </p:nvSpPr>
        <p:spPr>
          <a:xfrm>
            <a:off x="1892301" y="549301"/>
            <a:ext cx="7200265" cy="6383799"/>
          </a:xfrm>
          <a:prstGeom prst="rect">
            <a:avLst/>
          </a:prstGeom>
        </p:spPr>
        <p:txBody>
          <a:bodyPr vert="horz" wrap="square" lIns="0" tIns="508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0"/>
              </a:spcBef>
            </a:pPr>
            <a:r>
              <a:rPr sz="2200">
                <a:solidFill>
                  <a:prstClr val="black"/>
                </a:solidFill>
                <a:latin typeface="Carlito"/>
                <a:cs typeface="Carlito"/>
              </a:rPr>
              <a:t>try</a:t>
            </a: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Code </a:t>
            </a:r>
            <a:r>
              <a:rPr sz="2200" spc="-10">
                <a:solidFill>
                  <a:prstClr val="black"/>
                </a:solidFill>
                <a:latin typeface="Carlito"/>
                <a:cs typeface="Carlito"/>
              </a:rPr>
              <a:t>which might </a:t>
            </a:r>
            <a:r>
              <a:rPr sz="2200" spc="-15">
                <a:solidFill>
                  <a:prstClr val="black"/>
                </a:solidFill>
                <a:latin typeface="Carlito"/>
                <a:cs typeface="Carlito"/>
              </a:rPr>
              <a:t>throw </a:t>
            </a:r>
            <a:r>
              <a:rPr sz="2200">
                <a:solidFill>
                  <a:prstClr val="black"/>
                </a:solidFill>
                <a:latin typeface="Carlito"/>
                <a:cs typeface="Carlito"/>
              </a:rPr>
              <a:t>an</a:t>
            </a:r>
            <a:r>
              <a:rPr sz="2200" spc="6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object1)</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8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5"/>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object2)</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5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0">
                <a:solidFill>
                  <a:prstClr val="black"/>
                </a:solidFill>
                <a:latin typeface="Carlito"/>
                <a:cs typeface="Carlito"/>
              </a:rPr>
              <a:t>finally</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75">
                <a:solidFill>
                  <a:prstClr val="black"/>
                </a:solidFill>
                <a:latin typeface="Carlito"/>
                <a:cs typeface="Carlito"/>
              </a:rPr>
              <a:t>ALWAYS </a:t>
            </a:r>
            <a:r>
              <a:rPr sz="2200" spc="-20">
                <a:solidFill>
                  <a:prstClr val="black"/>
                </a:solidFill>
                <a:latin typeface="Carlito"/>
                <a:cs typeface="Carlito"/>
              </a:rPr>
              <a:t>executed </a:t>
            </a:r>
            <a:r>
              <a:rPr sz="2200" spc="-5">
                <a:solidFill>
                  <a:prstClr val="black"/>
                </a:solidFill>
                <a:latin typeface="Carlito"/>
                <a:cs typeface="Carlito"/>
              </a:rPr>
              <a:t>whether an </a:t>
            </a:r>
            <a:r>
              <a:rPr sz="2200" spc="-15">
                <a:solidFill>
                  <a:prstClr val="black"/>
                </a:solidFill>
                <a:latin typeface="Carlito"/>
                <a:cs typeface="Carlito"/>
              </a:rPr>
              <a:t>exception was </a:t>
            </a:r>
            <a:r>
              <a:rPr sz="2200" spc="-10">
                <a:solidFill>
                  <a:prstClr val="black"/>
                </a:solidFill>
                <a:latin typeface="Carlito"/>
                <a:cs typeface="Carlito"/>
              </a:rPr>
              <a:t>thrown </a:t>
            </a:r>
            <a:r>
              <a:rPr sz="2200">
                <a:solidFill>
                  <a:prstClr val="black"/>
                </a:solidFill>
                <a:latin typeface="Carlito"/>
                <a:cs typeface="Carlito"/>
              </a:rPr>
              <a:t>or</a:t>
            </a:r>
            <a:r>
              <a:rPr sz="2200" spc="220">
                <a:solidFill>
                  <a:prstClr val="black"/>
                </a:solidFill>
                <a:latin typeface="Carlito"/>
                <a:cs typeface="Carlito"/>
              </a:rPr>
              <a:t> </a:t>
            </a:r>
            <a:r>
              <a:rPr sz="2200" spc="-5">
                <a:solidFill>
                  <a:prstClr val="black"/>
                </a:solidFill>
                <a:latin typeface="Carlito"/>
                <a:cs typeface="Carlito"/>
              </a:rPr>
              <a:t>not</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325628017"/>
      </p:ext>
    </p:extLst>
  </p:cSld>
  <p:clrMapOvr>
    <a:masterClrMapping/>
  </p:clrMapOvr>
  <p:transition/>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950516" y="191747"/>
            <a:ext cx="8602980" cy="5912516"/>
          </a:xfrm>
          <a:prstGeom prst="rect">
            <a:avLst/>
          </a:prstGeom>
        </p:spPr>
        <p:txBody>
          <a:bodyPr vert="horz" wrap="square" lIns="0" tIns="180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425"/>
              </a:spcBef>
            </a:pPr>
            <a:r>
              <a:rPr sz="2200" spc="-5">
                <a:solidFill>
                  <a:prstClr val="black"/>
                </a:solidFill>
                <a:latin typeface="Carlito"/>
                <a:cs typeface="Carlito"/>
              </a:rPr>
              <a:t>class</a:t>
            </a:r>
            <a:r>
              <a:rPr sz="2200" spc="-10">
                <a:solidFill>
                  <a:prstClr val="black"/>
                </a:solidFill>
                <a:latin typeface="Carlito"/>
                <a:cs typeface="Carlito"/>
              </a:rPr>
              <a:t> Simple</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5">
                <a:solidFill>
                  <a:prstClr val="black"/>
                </a:solidFill>
                <a:latin typeface="Carlito"/>
                <a:cs typeface="Carlito"/>
              </a:rPr>
              <a:t> </a:t>
            </a:r>
            <a:r>
              <a:rPr sz="2200" spc="-10">
                <a:solidFill>
                  <a:prstClr val="black"/>
                </a:solidFill>
                <a:latin typeface="Carlito"/>
                <a:cs typeface="Carlito"/>
              </a:rPr>
              <a:t>args[])</a:t>
            </a:r>
            <a:endParaRPr sz="2200">
              <a:solidFill>
                <a:prstClr val="black"/>
              </a:solidFill>
              <a:latin typeface="Carlito"/>
              <a:cs typeface="Carlito"/>
            </a:endParaRPr>
          </a:p>
          <a:p>
            <a:pPr marL="12700">
              <a:spcBef>
                <a:spcPts val="1325"/>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int</a:t>
            </a:r>
            <a:r>
              <a:rPr sz="2200" spc="-5">
                <a:solidFill>
                  <a:prstClr val="black"/>
                </a:solidFill>
                <a:latin typeface="Carlito"/>
                <a:cs typeface="Carlito"/>
              </a:rPr>
              <a:t> </a:t>
            </a:r>
            <a:r>
              <a:rPr sz="2200" spc="-10">
                <a:solidFill>
                  <a:prstClr val="black"/>
                </a:solidFill>
                <a:latin typeface="Carlito"/>
                <a:cs typeface="Carlito"/>
              </a:rPr>
              <a:t>data=50/0;</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System.out.println("rest </a:t>
            </a:r>
            <a:r>
              <a:rPr sz="2200" spc="-5">
                <a:solidFill>
                  <a:prstClr val="black"/>
                </a:solidFill>
                <a:latin typeface="Carlito"/>
                <a:cs typeface="Carlito"/>
              </a:rPr>
              <a:t>of </a:t>
            </a:r>
            <a:r>
              <a:rPr sz="2200" spc="-10">
                <a:solidFill>
                  <a:prstClr val="black"/>
                </a:solidFill>
                <a:latin typeface="Carlito"/>
                <a:cs typeface="Carlito"/>
              </a:rPr>
              <a:t>the</a:t>
            </a:r>
            <a:r>
              <a:rPr sz="2200" spc="6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b="1" spc="-10">
                <a:solidFill>
                  <a:prstClr val="black"/>
                </a:solidFill>
                <a:latin typeface="Carlito"/>
                <a:cs typeface="Carlito"/>
              </a:rPr>
              <a:t>Output:</a:t>
            </a:r>
            <a:endParaRPr sz="2200">
              <a:solidFill>
                <a:prstClr val="black"/>
              </a:solidFill>
              <a:latin typeface="Carlito"/>
              <a:cs typeface="Carlito"/>
            </a:endParaRPr>
          </a:p>
          <a:p>
            <a:pPr marL="12700">
              <a:spcBef>
                <a:spcPts val="1325"/>
              </a:spcBef>
            </a:pPr>
            <a:r>
              <a:rPr sz="2200" spc="-15">
                <a:solidFill>
                  <a:prstClr val="black"/>
                </a:solidFill>
                <a:latin typeface="Carlito"/>
                <a:cs typeface="Carlito"/>
              </a:rPr>
              <a:t>Exception </a:t>
            </a:r>
            <a:r>
              <a:rPr sz="2200" spc="-5">
                <a:solidFill>
                  <a:prstClr val="black"/>
                </a:solidFill>
                <a:latin typeface="Carlito"/>
                <a:cs typeface="Carlito"/>
              </a:rPr>
              <a:t>in </a:t>
            </a:r>
            <a:r>
              <a:rPr sz="2200" spc="-10">
                <a:solidFill>
                  <a:prstClr val="black"/>
                </a:solidFill>
                <a:latin typeface="Carlito"/>
                <a:cs typeface="Carlito"/>
              </a:rPr>
              <a:t>thread </a:t>
            </a:r>
            <a:r>
              <a:rPr sz="2200" spc="-5">
                <a:solidFill>
                  <a:prstClr val="black"/>
                </a:solidFill>
                <a:latin typeface="Carlito"/>
                <a:cs typeface="Carlito"/>
              </a:rPr>
              <a:t>main </a:t>
            </a:r>
            <a:r>
              <a:rPr sz="2200" spc="-10">
                <a:solidFill>
                  <a:prstClr val="black"/>
                </a:solidFill>
                <a:latin typeface="Carlito"/>
                <a:cs typeface="Carlito"/>
              </a:rPr>
              <a:t>java.lang.ArithmeticException:/ by</a:t>
            </a:r>
            <a:r>
              <a:rPr sz="2200" spc="75">
                <a:solidFill>
                  <a:prstClr val="black"/>
                </a:solidFill>
                <a:latin typeface="Carlito"/>
                <a:cs typeface="Carlito"/>
              </a:rPr>
              <a:t> </a:t>
            </a:r>
            <a:r>
              <a:rPr sz="2200" spc="-25">
                <a:solidFill>
                  <a:prstClr val="black"/>
                </a:solidFill>
                <a:latin typeface="Carlito"/>
                <a:cs typeface="Carlito"/>
              </a:rPr>
              <a:t>zero</a:t>
            </a:r>
            <a:endParaRPr sz="2200">
              <a:solidFill>
                <a:prstClr val="black"/>
              </a:solidFill>
              <a:latin typeface="Carlito"/>
              <a:cs typeface="Carlito"/>
            </a:endParaRPr>
          </a:p>
          <a:p>
            <a:pPr marL="12700">
              <a:spcBef>
                <a:spcPts val="1320"/>
              </a:spcBef>
            </a:pPr>
            <a:r>
              <a:rPr sz="2200" spc="-20">
                <a:solidFill>
                  <a:prstClr val="black"/>
                </a:solidFill>
                <a:latin typeface="Carlito"/>
                <a:cs typeface="Carlito"/>
              </a:rPr>
              <a:t>Rest </a:t>
            </a:r>
            <a:r>
              <a:rPr sz="2200" spc="-5">
                <a:solidFill>
                  <a:prstClr val="black"/>
                </a:solidFill>
                <a:latin typeface="Carlito"/>
                <a:cs typeface="Carlito"/>
              </a:rPr>
              <a:t>of the </a:t>
            </a:r>
            <a:r>
              <a:rPr sz="2200" spc="-15">
                <a:solidFill>
                  <a:prstClr val="black"/>
                </a:solidFill>
                <a:latin typeface="Carlito"/>
                <a:cs typeface="Carlito"/>
              </a:rPr>
              <a:t>code </a:t>
            </a:r>
            <a:r>
              <a:rPr sz="2200" spc="-5">
                <a:solidFill>
                  <a:prstClr val="black"/>
                </a:solidFill>
                <a:latin typeface="Carlito"/>
                <a:cs typeface="Carlito"/>
              </a:rPr>
              <a:t>is </a:t>
            </a:r>
            <a:r>
              <a:rPr sz="2200" spc="-10">
                <a:solidFill>
                  <a:prstClr val="black"/>
                </a:solidFill>
                <a:latin typeface="Carlito"/>
                <a:cs typeface="Carlito"/>
              </a:rPr>
              <a:t>not </a:t>
            </a:r>
            <a:r>
              <a:rPr sz="2200" spc="-20">
                <a:solidFill>
                  <a:prstClr val="black"/>
                </a:solidFill>
                <a:latin typeface="Carlito"/>
                <a:cs typeface="Carlito"/>
              </a:rPr>
              <a:t>executed </a:t>
            </a:r>
            <a:r>
              <a:rPr sz="2200" spc="-15">
                <a:solidFill>
                  <a:prstClr val="black"/>
                </a:solidFill>
                <a:latin typeface="Carlito"/>
                <a:cs typeface="Carlito"/>
              </a:rPr>
              <a:t>(rest </a:t>
            </a:r>
            <a:r>
              <a:rPr sz="2200">
                <a:solidFill>
                  <a:prstClr val="black"/>
                </a:solidFill>
                <a:latin typeface="Carlito"/>
                <a:cs typeface="Carlito"/>
              </a:rPr>
              <a:t>of </a:t>
            </a:r>
            <a:r>
              <a:rPr sz="2200" spc="-5">
                <a:solidFill>
                  <a:prstClr val="black"/>
                </a:solidFill>
                <a:latin typeface="Carlito"/>
                <a:cs typeface="Carlito"/>
              </a:rPr>
              <a:t>the </a:t>
            </a:r>
            <a:r>
              <a:rPr sz="2200" spc="-15">
                <a:solidFill>
                  <a:prstClr val="black"/>
                </a:solidFill>
                <a:latin typeface="Carlito"/>
                <a:cs typeface="Carlito"/>
              </a:rPr>
              <a:t>code..)statement </a:t>
            </a:r>
            <a:r>
              <a:rPr sz="2200" spc="-5">
                <a:solidFill>
                  <a:prstClr val="black"/>
                </a:solidFill>
                <a:latin typeface="Carlito"/>
                <a:cs typeface="Carlito"/>
              </a:rPr>
              <a:t>is </a:t>
            </a:r>
            <a:r>
              <a:rPr sz="2200" spc="-10">
                <a:solidFill>
                  <a:prstClr val="black"/>
                </a:solidFill>
                <a:latin typeface="Carlito"/>
                <a:cs typeface="Carlito"/>
              </a:rPr>
              <a:t>not</a:t>
            </a:r>
            <a:r>
              <a:rPr sz="2200" spc="285">
                <a:solidFill>
                  <a:prstClr val="black"/>
                </a:solidFill>
                <a:latin typeface="Carlito"/>
                <a:cs typeface="Carlito"/>
              </a:rPr>
              <a:t> </a:t>
            </a:r>
            <a:r>
              <a:rPr sz="2200" spc="-15">
                <a:solidFill>
                  <a:prstClr val="black"/>
                </a:solidFill>
                <a:latin typeface="Carlito"/>
                <a:cs typeface="Carlito"/>
              </a:rPr>
              <a:t>printed.</a:t>
            </a:r>
            <a:endParaRPr sz="2200">
              <a:solidFill>
                <a:prstClr val="black"/>
              </a:solidFill>
              <a:latin typeface="Carlito"/>
              <a:cs typeface="Carlito"/>
            </a:endParaRPr>
          </a:p>
        </p:txBody>
      </p:sp>
    </p:spTree>
    <p:extLst>
      <p:ext uri="{BB962C8B-B14F-4D97-AF65-F5344CB8AC3E}">
        <p14:creationId xmlns:p14="http://schemas.microsoft.com/office/powerpoint/2010/main" val="1468421818"/>
      </p:ext>
    </p:extLst>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304800" y="381000"/>
            <a:ext cx="5181600" cy="6363280"/>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000" spc="-5">
                <a:solidFill>
                  <a:prstClr val="black"/>
                </a:solidFill>
                <a:latin typeface="Carlito"/>
                <a:cs typeface="Carlito"/>
              </a:rPr>
              <a:t>JVM </a:t>
            </a:r>
            <a:r>
              <a:rPr sz="2000" spc="-15">
                <a:solidFill>
                  <a:prstClr val="black"/>
                </a:solidFill>
                <a:latin typeface="Carlito"/>
                <a:cs typeface="Carlito"/>
              </a:rPr>
              <a:t>first </a:t>
            </a:r>
            <a:r>
              <a:rPr sz="2000" spc="-10">
                <a:solidFill>
                  <a:prstClr val="black"/>
                </a:solidFill>
                <a:latin typeface="Carlito"/>
                <a:cs typeface="Carlito"/>
              </a:rPr>
              <a:t>checks </a:t>
            </a:r>
            <a:r>
              <a:rPr sz="2000" spc="-5">
                <a:solidFill>
                  <a:prstClr val="black"/>
                </a:solidFill>
                <a:latin typeface="Carlito"/>
                <a:cs typeface="Carlito"/>
              </a:rPr>
              <a:t>whether the </a:t>
            </a:r>
            <a:r>
              <a:rPr sz="2000" spc="-15">
                <a:solidFill>
                  <a:prstClr val="black"/>
                </a:solidFill>
                <a:latin typeface="Carlito"/>
                <a:cs typeface="Carlito"/>
              </a:rPr>
              <a:t>exception </a:t>
            </a:r>
            <a:r>
              <a:rPr sz="2000" spc="-5">
                <a:solidFill>
                  <a:prstClr val="black"/>
                </a:solidFill>
                <a:latin typeface="Carlito"/>
                <a:cs typeface="Carlito"/>
              </a:rPr>
              <a:t>is </a:t>
            </a:r>
            <a:r>
              <a:rPr sz="2000" spc="-10">
                <a:solidFill>
                  <a:prstClr val="black"/>
                </a:solidFill>
                <a:latin typeface="Carlito"/>
                <a:cs typeface="Carlito"/>
              </a:rPr>
              <a:t>handled </a:t>
            </a:r>
            <a:r>
              <a:rPr sz="2000">
                <a:solidFill>
                  <a:prstClr val="black"/>
                </a:solidFill>
                <a:latin typeface="Carlito"/>
                <a:cs typeface="Carlito"/>
              </a:rPr>
              <a:t>or</a:t>
            </a:r>
            <a:r>
              <a:rPr sz="2000" spc="105">
                <a:solidFill>
                  <a:prstClr val="black"/>
                </a:solidFill>
                <a:latin typeface="Carlito"/>
                <a:cs typeface="Carlito"/>
              </a:rPr>
              <a:t> </a:t>
            </a:r>
            <a:r>
              <a:rPr sz="2000" spc="-5">
                <a:solidFill>
                  <a:prstClr val="black"/>
                </a:solidFill>
                <a:latin typeface="Carlito"/>
                <a:cs typeface="Carlito"/>
              </a:rPr>
              <a:t>not.</a:t>
            </a:r>
            <a:endParaRPr sz="2000">
              <a:solidFill>
                <a:prstClr val="black"/>
              </a:solidFill>
              <a:latin typeface="Carlito"/>
              <a:cs typeface="Carlito"/>
            </a:endParaRPr>
          </a:p>
          <a:p>
            <a:pPr marL="356870" marR="5080" indent="-344805">
              <a:lnSpc>
                <a:spcPct val="150000"/>
              </a:lnSpc>
              <a:buFont typeface="Wingdings"/>
              <a:buChar char=""/>
              <a:tabLst>
                <a:tab pos="357505"/>
              </a:tabLst>
            </a:pPr>
            <a:r>
              <a:rPr sz="2000" spc="-5">
                <a:solidFill>
                  <a:prstClr val="black"/>
                </a:solidFill>
                <a:latin typeface="Carlito"/>
                <a:cs typeface="Carlito"/>
              </a:rPr>
              <a:t>If </a:t>
            </a:r>
            <a:r>
              <a:rPr sz="2000" spc="-15">
                <a:solidFill>
                  <a:prstClr val="black"/>
                </a:solidFill>
                <a:latin typeface="Carlito"/>
                <a:cs typeface="Carlito"/>
              </a:rPr>
              <a:t>exception </a:t>
            </a:r>
            <a:r>
              <a:rPr sz="2000">
                <a:solidFill>
                  <a:prstClr val="black"/>
                </a:solidFill>
                <a:latin typeface="Carlito"/>
                <a:cs typeface="Carlito"/>
              </a:rPr>
              <a:t>is </a:t>
            </a:r>
            <a:r>
              <a:rPr sz="2000" spc="-5">
                <a:solidFill>
                  <a:prstClr val="black"/>
                </a:solidFill>
                <a:latin typeface="Carlito"/>
                <a:cs typeface="Carlito"/>
              </a:rPr>
              <a:t>not handled, JVM </a:t>
            </a:r>
            <a:r>
              <a:rPr sz="2000" spc="-15">
                <a:solidFill>
                  <a:prstClr val="black"/>
                </a:solidFill>
                <a:latin typeface="Carlito"/>
                <a:cs typeface="Carlito"/>
              </a:rPr>
              <a:t>provides </a:t>
            </a:r>
            <a:r>
              <a:rPr sz="2000" spc="-5">
                <a:solidFill>
                  <a:prstClr val="black"/>
                </a:solidFill>
                <a:latin typeface="Carlito"/>
                <a:cs typeface="Carlito"/>
              </a:rPr>
              <a:t>a </a:t>
            </a:r>
            <a:r>
              <a:rPr sz="2000" spc="-15">
                <a:solidFill>
                  <a:prstClr val="black"/>
                </a:solidFill>
                <a:latin typeface="Carlito"/>
                <a:cs typeface="Carlito"/>
              </a:rPr>
              <a:t>default exception </a:t>
            </a:r>
            <a:r>
              <a:rPr sz="2000" spc="-5">
                <a:solidFill>
                  <a:prstClr val="black"/>
                </a:solidFill>
                <a:latin typeface="Carlito"/>
                <a:cs typeface="Carlito"/>
              </a:rPr>
              <a:t>handler  </a:t>
            </a:r>
            <a:r>
              <a:rPr sz="2000" spc="-10">
                <a:solidFill>
                  <a:prstClr val="black"/>
                </a:solidFill>
                <a:latin typeface="Carlito"/>
                <a:cs typeface="Carlito"/>
              </a:rPr>
              <a:t>that performs </a:t>
            </a:r>
            <a:r>
              <a:rPr sz="2000" spc="-5">
                <a:solidFill>
                  <a:prstClr val="black"/>
                </a:solidFill>
                <a:latin typeface="Carlito"/>
                <a:cs typeface="Carlito"/>
              </a:rPr>
              <a:t>the </a:t>
            </a:r>
            <a:r>
              <a:rPr sz="2000" spc="-10">
                <a:solidFill>
                  <a:prstClr val="black"/>
                </a:solidFill>
                <a:latin typeface="Carlito"/>
                <a:cs typeface="Carlito"/>
              </a:rPr>
              <a:t>following</a:t>
            </a:r>
            <a:r>
              <a:rPr sz="2000" spc="40">
                <a:solidFill>
                  <a:prstClr val="black"/>
                </a:solidFill>
                <a:latin typeface="Carlito"/>
                <a:cs typeface="Carlito"/>
              </a:rPr>
              <a:t> </a:t>
            </a:r>
            <a:r>
              <a:rPr sz="2000" spc="-10">
                <a:solidFill>
                  <a:prstClr val="black"/>
                </a:solidFill>
                <a:latin typeface="Carlito"/>
                <a:cs typeface="Carlito"/>
              </a:rPr>
              <a:t>tasks:</a:t>
            </a:r>
            <a:endParaRPr sz="2000">
              <a:solidFill>
                <a:prstClr val="black"/>
              </a:solidFill>
              <a:latin typeface="Carlito"/>
              <a:cs typeface="Carlito"/>
            </a:endParaRPr>
          </a:p>
          <a:p>
            <a:pPr marL="814069" lvl="1" indent="-344805">
              <a:spcBef>
                <a:spcPts val="1320"/>
              </a:spcBef>
              <a:buFont typeface="Wingdings"/>
              <a:buChar char=""/>
              <a:tabLst>
                <a:tab pos="814705"/>
              </a:tabLst>
            </a:pPr>
            <a:r>
              <a:rPr sz="2000" spc="-5">
                <a:solidFill>
                  <a:prstClr val="black"/>
                </a:solidFill>
                <a:latin typeface="Carlito"/>
                <a:cs typeface="Carlito"/>
              </a:rPr>
              <a:t>Prints out </a:t>
            </a:r>
            <a:r>
              <a:rPr sz="2000" spc="-15">
                <a:solidFill>
                  <a:prstClr val="black"/>
                </a:solidFill>
                <a:latin typeface="Carlito"/>
                <a:cs typeface="Carlito"/>
              </a:rPr>
              <a:t>exception</a:t>
            </a:r>
            <a:r>
              <a:rPr sz="2000" spc="15">
                <a:solidFill>
                  <a:prstClr val="black"/>
                </a:solidFill>
                <a:latin typeface="Carlito"/>
                <a:cs typeface="Carlito"/>
              </a:rPr>
              <a:t> </a:t>
            </a:r>
            <a:r>
              <a:rPr sz="2000" spc="-5">
                <a:solidFill>
                  <a:prstClr val="black"/>
                </a:solidFill>
                <a:latin typeface="Carlito"/>
                <a:cs typeface="Carlito"/>
              </a:rPr>
              <a:t>description.</a:t>
            </a:r>
            <a:endParaRPr sz="2000">
              <a:solidFill>
                <a:prstClr val="black"/>
              </a:solidFill>
              <a:latin typeface="Carlito"/>
              <a:cs typeface="Carlito"/>
            </a:endParaRPr>
          </a:p>
          <a:p>
            <a:pPr marL="814069" marR="5080" lvl="1" indent="-344805">
              <a:lnSpc>
                <a:spcPct val="150000"/>
              </a:lnSpc>
              <a:buFont typeface="Wingdings"/>
              <a:buChar char=""/>
              <a:tabLst>
                <a:tab pos="814705"/>
              </a:tabLst>
            </a:pPr>
            <a:r>
              <a:rPr sz="2000" spc="-5">
                <a:solidFill>
                  <a:prstClr val="black"/>
                </a:solidFill>
                <a:latin typeface="Carlito"/>
                <a:cs typeface="Carlito"/>
              </a:rPr>
              <a:t>Prints the </a:t>
            </a:r>
            <a:r>
              <a:rPr sz="2000" spc="-15">
                <a:solidFill>
                  <a:prstClr val="black"/>
                </a:solidFill>
                <a:latin typeface="Carlito"/>
                <a:cs typeface="Carlito"/>
              </a:rPr>
              <a:t>stack trace </a:t>
            </a:r>
            <a:r>
              <a:rPr sz="2000" spc="-20">
                <a:solidFill>
                  <a:prstClr val="black"/>
                </a:solidFill>
                <a:latin typeface="Carlito"/>
                <a:cs typeface="Carlito"/>
              </a:rPr>
              <a:t>(Hierarchy </a:t>
            </a:r>
            <a:r>
              <a:rPr sz="2000">
                <a:solidFill>
                  <a:prstClr val="black"/>
                </a:solidFill>
                <a:latin typeface="Carlito"/>
                <a:cs typeface="Carlito"/>
              </a:rPr>
              <a:t>of </a:t>
            </a:r>
            <a:r>
              <a:rPr sz="2000" spc="-5">
                <a:solidFill>
                  <a:prstClr val="black"/>
                </a:solidFill>
                <a:latin typeface="Carlito"/>
                <a:cs typeface="Carlito"/>
              </a:rPr>
              <a:t>methods </a:t>
            </a:r>
            <a:r>
              <a:rPr sz="2000" spc="-10">
                <a:solidFill>
                  <a:prstClr val="black"/>
                </a:solidFill>
                <a:latin typeface="Carlito"/>
                <a:cs typeface="Carlito"/>
              </a:rPr>
              <a:t>where </a:t>
            </a:r>
            <a:r>
              <a:rPr sz="2000" spc="-5">
                <a:solidFill>
                  <a:prstClr val="black"/>
                </a:solidFill>
                <a:latin typeface="Carlito"/>
                <a:cs typeface="Carlito"/>
              </a:rPr>
              <a:t>the </a:t>
            </a:r>
            <a:r>
              <a:rPr sz="2000" spc="-15">
                <a:solidFill>
                  <a:prstClr val="black"/>
                </a:solidFill>
                <a:latin typeface="Carlito"/>
                <a:cs typeface="Carlito"/>
              </a:rPr>
              <a:t>exception  </a:t>
            </a:r>
            <a:r>
              <a:rPr sz="2000" spc="-10">
                <a:solidFill>
                  <a:prstClr val="black"/>
                </a:solidFill>
                <a:latin typeface="Carlito"/>
                <a:cs typeface="Carlito"/>
              </a:rPr>
              <a:t>occurred).</a:t>
            </a:r>
            <a:endParaRPr sz="2000">
              <a:solidFill>
                <a:prstClr val="black"/>
              </a:solidFill>
              <a:latin typeface="Carlito"/>
              <a:cs typeface="Carlito"/>
            </a:endParaRPr>
          </a:p>
          <a:p>
            <a:pPr marL="814069" lvl="1" indent="-344805">
              <a:spcBef>
                <a:spcPts val="1325"/>
              </a:spcBef>
              <a:buFont typeface="Wingdings"/>
              <a:buChar char=""/>
              <a:tabLst>
                <a:tab pos="814705"/>
              </a:tabLst>
            </a:pPr>
            <a:r>
              <a:rPr sz="2000" spc="-5">
                <a:solidFill>
                  <a:prstClr val="black"/>
                </a:solidFill>
                <a:latin typeface="Carlito"/>
                <a:cs typeface="Carlito"/>
              </a:rPr>
              <a:t>Causes the </a:t>
            </a:r>
            <a:r>
              <a:rPr sz="2000" spc="-15">
                <a:solidFill>
                  <a:prstClr val="black"/>
                </a:solidFill>
                <a:latin typeface="Carlito"/>
                <a:cs typeface="Carlito"/>
              </a:rPr>
              <a:t>program </a:t>
            </a:r>
            <a:r>
              <a:rPr sz="2000" spc="-20">
                <a:solidFill>
                  <a:prstClr val="black"/>
                </a:solidFill>
                <a:latin typeface="Carlito"/>
                <a:cs typeface="Carlito"/>
              </a:rPr>
              <a:t>to</a:t>
            </a:r>
            <a:r>
              <a:rPr sz="2000" spc="45">
                <a:solidFill>
                  <a:prstClr val="black"/>
                </a:solidFill>
                <a:latin typeface="Carlito"/>
                <a:cs typeface="Carlito"/>
              </a:rPr>
              <a:t> </a:t>
            </a:r>
            <a:r>
              <a:rPr sz="2000" spc="-15">
                <a:solidFill>
                  <a:prstClr val="black"/>
                </a:solidFill>
                <a:latin typeface="Carlito"/>
                <a:cs typeface="Carlito"/>
              </a:rPr>
              <a:t>terminate.</a:t>
            </a:r>
            <a:endParaRPr sz="2000">
              <a:solidFill>
                <a:prstClr val="black"/>
              </a:solidFill>
              <a:latin typeface="Carlito"/>
              <a:cs typeface="Carlito"/>
            </a:endParaRPr>
          </a:p>
          <a:p>
            <a:pPr marL="356870" marR="8255" indent="-344805">
              <a:lnSpc>
                <a:spcPct val="150000"/>
              </a:lnSpc>
              <a:buFont typeface="Wingdings"/>
              <a:buChar char=""/>
              <a:tabLst>
                <a:tab pos="357505"/>
              </a:tabLst>
            </a:pPr>
            <a:r>
              <a:rPr sz="2000" spc="-5">
                <a:solidFill>
                  <a:prstClr val="black"/>
                </a:solidFill>
                <a:latin typeface="Carlito"/>
                <a:cs typeface="Carlito"/>
              </a:rPr>
              <a:t>if </a:t>
            </a:r>
            <a:r>
              <a:rPr sz="2000" spc="-15">
                <a:solidFill>
                  <a:prstClr val="black"/>
                </a:solidFill>
                <a:latin typeface="Carlito"/>
                <a:cs typeface="Carlito"/>
              </a:rPr>
              <a:t>exception </a:t>
            </a:r>
            <a:r>
              <a:rPr sz="2000">
                <a:solidFill>
                  <a:prstClr val="black"/>
                </a:solidFill>
                <a:latin typeface="Carlito"/>
                <a:cs typeface="Carlito"/>
              </a:rPr>
              <a:t>is </a:t>
            </a:r>
            <a:r>
              <a:rPr sz="2000" spc="-10">
                <a:solidFill>
                  <a:prstClr val="black"/>
                </a:solidFill>
                <a:latin typeface="Carlito"/>
                <a:cs typeface="Carlito"/>
              </a:rPr>
              <a:t>handled by </a:t>
            </a:r>
            <a:r>
              <a:rPr sz="2000" spc="-5">
                <a:solidFill>
                  <a:prstClr val="black"/>
                </a:solidFill>
                <a:latin typeface="Carlito"/>
                <a:cs typeface="Carlito"/>
              </a:rPr>
              <a:t>the </a:t>
            </a:r>
            <a:r>
              <a:rPr sz="2000" spc="-10">
                <a:solidFill>
                  <a:prstClr val="black"/>
                </a:solidFill>
                <a:latin typeface="Carlito"/>
                <a:cs typeface="Carlito"/>
              </a:rPr>
              <a:t>application </a:t>
            </a:r>
            <a:r>
              <a:rPr sz="2000" spc="-30">
                <a:solidFill>
                  <a:prstClr val="black"/>
                </a:solidFill>
                <a:latin typeface="Carlito"/>
                <a:cs typeface="Carlito"/>
              </a:rPr>
              <a:t>programmer, </a:t>
            </a:r>
            <a:r>
              <a:rPr sz="2000" spc="-5">
                <a:solidFill>
                  <a:prstClr val="black"/>
                </a:solidFill>
                <a:latin typeface="Carlito"/>
                <a:cs typeface="Carlito"/>
              </a:rPr>
              <a:t>normal </a:t>
            </a:r>
            <a:r>
              <a:rPr sz="2000" spc="-10">
                <a:solidFill>
                  <a:prstClr val="black"/>
                </a:solidFill>
                <a:latin typeface="Carlito"/>
                <a:cs typeface="Carlito"/>
              </a:rPr>
              <a:t>flow </a:t>
            </a:r>
            <a:r>
              <a:rPr sz="2000">
                <a:solidFill>
                  <a:prstClr val="black"/>
                </a:solidFill>
                <a:latin typeface="Carlito"/>
                <a:cs typeface="Carlito"/>
              </a:rPr>
              <a:t>of  </a:t>
            </a:r>
            <a:r>
              <a:rPr sz="2000" spc="-5">
                <a:solidFill>
                  <a:prstClr val="black"/>
                </a:solidFill>
                <a:latin typeface="Carlito"/>
                <a:cs typeface="Carlito"/>
              </a:rPr>
              <a:t>the </a:t>
            </a:r>
            <a:r>
              <a:rPr sz="2000" spc="-10">
                <a:solidFill>
                  <a:prstClr val="black"/>
                </a:solidFill>
                <a:latin typeface="Carlito"/>
                <a:cs typeface="Carlito"/>
              </a:rPr>
              <a:t>application </a:t>
            </a:r>
            <a:r>
              <a:rPr sz="2000" spc="-5">
                <a:solidFill>
                  <a:prstClr val="black"/>
                </a:solidFill>
                <a:latin typeface="Carlito"/>
                <a:cs typeface="Carlito"/>
              </a:rPr>
              <a:t>is </a:t>
            </a:r>
            <a:r>
              <a:rPr sz="2000" spc="-10">
                <a:solidFill>
                  <a:prstClr val="black"/>
                </a:solidFill>
                <a:latin typeface="Carlito"/>
                <a:cs typeface="Carlito"/>
              </a:rPr>
              <a:t>maintained </a:t>
            </a:r>
            <a:r>
              <a:rPr sz="2000" spc="-5">
                <a:solidFill>
                  <a:prstClr val="black"/>
                </a:solidFill>
                <a:latin typeface="Carlito"/>
                <a:cs typeface="Carlito"/>
              </a:rPr>
              <a:t>i.e. </a:t>
            </a:r>
            <a:r>
              <a:rPr sz="2000" spc="-15">
                <a:solidFill>
                  <a:prstClr val="black"/>
                </a:solidFill>
                <a:latin typeface="Carlito"/>
                <a:cs typeface="Carlito"/>
              </a:rPr>
              <a:t>rest </a:t>
            </a:r>
            <a:r>
              <a:rPr sz="2000">
                <a:solidFill>
                  <a:prstClr val="black"/>
                </a:solidFill>
                <a:latin typeface="Carlito"/>
                <a:cs typeface="Carlito"/>
              </a:rPr>
              <a:t>of </a:t>
            </a:r>
            <a:r>
              <a:rPr sz="2000" spc="-5">
                <a:solidFill>
                  <a:prstClr val="black"/>
                </a:solidFill>
                <a:latin typeface="Carlito"/>
                <a:cs typeface="Carlito"/>
              </a:rPr>
              <a:t>the </a:t>
            </a:r>
            <a:r>
              <a:rPr sz="2000" spc="-15">
                <a:solidFill>
                  <a:prstClr val="black"/>
                </a:solidFill>
                <a:latin typeface="Carlito"/>
                <a:cs typeface="Carlito"/>
              </a:rPr>
              <a:t>code </a:t>
            </a:r>
            <a:r>
              <a:rPr sz="2000" spc="-5">
                <a:solidFill>
                  <a:prstClr val="black"/>
                </a:solidFill>
                <a:latin typeface="Carlito"/>
                <a:cs typeface="Carlito"/>
              </a:rPr>
              <a:t>is</a:t>
            </a:r>
            <a:r>
              <a:rPr sz="2000" spc="90">
                <a:solidFill>
                  <a:prstClr val="black"/>
                </a:solidFill>
                <a:latin typeface="Carlito"/>
                <a:cs typeface="Carlito"/>
              </a:rPr>
              <a:t> </a:t>
            </a:r>
            <a:r>
              <a:rPr sz="2000" spc="-20">
                <a:solidFill>
                  <a:prstClr val="black"/>
                </a:solidFill>
                <a:latin typeface="Carlito"/>
                <a:cs typeface="Carlito"/>
              </a:rPr>
              <a:t>executed.</a:t>
            </a:r>
            <a:endParaRPr sz="2000">
              <a:solidFill>
                <a:prstClr val="black"/>
              </a:solidFill>
              <a:latin typeface="Carlito"/>
              <a:cs typeface="Carlito"/>
            </a:endParaRPr>
          </a:p>
        </p:txBody>
      </p:sp>
      <p:pic>
        <p:nvPicPr>
          <p:cNvPr id="3" name="Picture 2"/>
          <p:cNvPicPr>
            <a:picLocks noChangeAspect="1"/>
          </p:cNvPicPr>
          <p:nvPr/>
        </p:nvPicPr>
        <p:blipFill>
          <a:blip r:embed="rId2"/>
          <a:stretch>
            <a:fillRect/>
          </a:stretch>
        </p:blipFill>
        <p:spPr>
          <a:xfrm>
            <a:off x="5920008" y="1295401"/>
            <a:ext cx="6005292" cy="4343400"/>
          </a:xfrm>
          <a:prstGeom prst="rect">
            <a:avLst/>
          </a:prstGeom>
        </p:spPr>
      </p:pic>
    </p:spTree>
    <p:extLst>
      <p:ext uri="{BB962C8B-B14F-4D97-AF65-F5344CB8AC3E}">
        <p14:creationId xmlns:p14="http://schemas.microsoft.com/office/powerpoint/2010/main" val="3607661628"/>
      </p:ext>
    </p:extLst>
  </p:cSld>
  <p:clrMapOvr>
    <a:masterClrMapping/>
  </p:clrMapOvr>
  <p:transition/>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2059941" y="244551"/>
            <a:ext cx="7345045" cy="661912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5">
                <a:solidFill>
                  <a:prstClr val="black"/>
                </a:solidFill>
                <a:latin typeface="Carlito"/>
                <a:cs typeface="Carlito"/>
              </a:rPr>
              <a:t>class</a:t>
            </a:r>
            <a:r>
              <a:rPr sz="2200" spc="-10">
                <a:solidFill>
                  <a:prstClr val="black"/>
                </a:solidFill>
                <a:latin typeface="Carlito"/>
                <a:cs typeface="Carlito"/>
              </a:rPr>
              <a:t> Simple1</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10">
                <a:solidFill>
                  <a:prstClr val="black"/>
                </a:solidFill>
                <a:latin typeface="Carlito"/>
                <a:cs typeface="Carlito"/>
              </a:rPr>
              <a:t> </a:t>
            </a:r>
            <a:r>
              <a:rPr sz="2200" spc="-10">
                <a:solidFill>
                  <a:prstClr val="black"/>
                </a:solidFill>
                <a:latin typeface="Carlito"/>
                <a:cs typeface="Carlito"/>
              </a:rPr>
              <a:t>args[])</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a:solidFill>
                  <a:prstClr val="black"/>
                </a:solidFill>
                <a:latin typeface="Carlito"/>
                <a:cs typeface="Carlito"/>
              </a:rPr>
              <a:t>try</a:t>
            </a: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int</a:t>
            </a:r>
            <a:r>
              <a:rPr sz="2200" spc="-5">
                <a:solidFill>
                  <a:prstClr val="black"/>
                </a:solidFill>
                <a:latin typeface="Carlito"/>
                <a:cs typeface="Carlito"/>
              </a:rPr>
              <a:t> </a:t>
            </a:r>
            <a:r>
              <a:rPr sz="2200" spc="-10">
                <a:solidFill>
                  <a:prstClr val="black"/>
                </a:solidFill>
                <a:latin typeface="Carlito"/>
                <a:cs typeface="Carlito"/>
              </a:rPr>
              <a:t>data=50/0;</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catch(ArithmeticException</a:t>
            </a:r>
            <a:r>
              <a:rPr sz="2200" spc="40">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spcBef>
                <a:spcPts val="5"/>
              </a:spcBef>
            </a:pPr>
            <a:r>
              <a:rPr sz="2200" spc="-10">
                <a:solidFill>
                  <a:prstClr val="black"/>
                </a:solidFill>
                <a:latin typeface="Carlito"/>
                <a:cs typeface="Carlito"/>
              </a:rPr>
              <a:t>System.out.println(e);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System.out.println("rest </a:t>
            </a:r>
            <a:r>
              <a:rPr sz="2200" spc="-5">
                <a:solidFill>
                  <a:prstClr val="black"/>
                </a:solidFill>
                <a:latin typeface="Carlito"/>
                <a:cs typeface="Carlito"/>
              </a:rPr>
              <a:t>of </a:t>
            </a:r>
            <a:r>
              <a:rPr sz="2200" spc="-10">
                <a:solidFill>
                  <a:prstClr val="black"/>
                </a:solidFill>
                <a:latin typeface="Carlito"/>
                <a:cs typeface="Carlito"/>
              </a:rPr>
              <a:t>the</a:t>
            </a:r>
            <a:r>
              <a:rPr sz="2200" spc="6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spcBef>
                <a:spcPts val="1320"/>
              </a:spcBef>
            </a:pPr>
            <a:r>
              <a:rPr sz="2200" b="1" spc="-10">
                <a:solidFill>
                  <a:prstClr val="black"/>
                </a:solidFill>
                <a:latin typeface="Carlito"/>
                <a:cs typeface="Carlito"/>
              </a:rPr>
              <a:t>Output:</a:t>
            </a:r>
            <a:endParaRPr sz="2200">
              <a:solidFill>
                <a:prstClr val="black"/>
              </a:solidFill>
              <a:latin typeface="Carlito"/>
              <a:cs typeface="Carlito"/>
            </a:endParaRPr>
          </a:p>
          <a:p>
            <a:pPr marL="12700">
              <a:spcBef>
                <a:spcPts val="1395"/>
              </a:spcBef>
            </a:pPr>
            <a:r>
              <a:rPr sz="2200" spc="-15">
                <a:solidFill>
                  <a:prstClr val="black"/>
                </a:solidFill>
                <a:latin typeface="Carlito"/>
                <a:cs typeface="Carlito"/>
              </a:rPr>
              <a:t>Exception </a:t>
            </a:r>
            <a:r>
              <a:rPr sz="2200" spc="-5">
                <a:solidFill>
                  <a:prstClr val="black"/>
                </a:solidFill>
                <a:latin typeface="Carlito"/>
                <a:cs typeface="Carlito"/>
              </a:rPr>
              <a:t>in </a:t>
            </a:r>
            <a:r>
              <a:rPr sz="2200" spc="-10">
                <a:solidFill>
                  <a:prstClr val="black"/>
                </a:solidFill>
                <a:latin typeface="Carlito"/>
                <a:cs typeface="Carlito"/>
              </a:rPr>
              <a:t>thread </a:t>
            </a:r>
            <a:r>
              <a:rPr sz="2200" spc="-5">
                <a:solidFill>
                  <a:prstClr val="black"/>
                </a:solidFill>
                <a:latin typeface="Carlito"/>
                <a:cs typeface="Carlito"/>
              </a:rPr>
              <a:t>main </a:t>
            </a:r>
            <a:r>
              <a:rPr sz="2200" spc="-10">
                <a:solidFill>
                  <a:prstClr val="black"/>
                </a:solidFill>
                <a:latin typeface="Carlito"/>
                <a:cs typeface="Carlito"/>
              </a:rPr>
              <a:t>java.lang.ArithmeticException:/ by</a:t>
            </a:r>
            <a:r>
              <a:rPr sz="2200" spc="110">
                <a:solidFill>
                  <a:prstClr val="black"/>
                </a:solidFill>
                <a:latin typeface="Carlito"/>
                <a:cs typeface="Carlito"/>
              </a:rPr>
              <a:t> </a:t>
            </a:r>
            <a:r>
              <a:rPr sz="2200" spc="-25">
                <a:solidFill>
                  <a:prstClr val="black"/>
                </a:solidFill>
                <a:latin typeface="Carlito"/>
                <a:cs typeface="Carlito"/>
              </a:rPr>
              <a:t>zero</a:t>
            </a:r>
            <a:endParaRPr sz="2200">
              <a:solidFill>
                <a:prstClr val="black"/>
              </a:solidFill>
              <a:latin typeface="Carlito"/>
              <a:cs typeface="Carlito"/>
            </a:endParaRPr>
          </a:p>
          <a:p>
            <a:pPr marL="12700">
              <a:spcBef>
                <a:spcPts val="1320"/>
              </a:spcBef>
            </a:pPr>
            <a:r>
              <a:rPr sz="2200" spc="-15">
                <a:solidFill>
                  <a:prstClr val="black"/>
                </a:solidFill>
                <a:latin typeface="Carlito"/>
                <a:cs typeface="Carlito"/>
              </a:rPr>
              <a:t>rest </a:t>
            </a:r>
            <a:r>
              <a:rPr sz="2200">
                <a:solidFill>
                  <a:prstClr val="black"/>
                </a:solidFill>
                <a:latin typeface="Carlito"/>
                <a:cs typeface="Carlito"/>
              </a:rPr>
              <a:t>of </a:t>
            </a:r>
            <a:r>
              <a:rPr sz="2200" spc="-5">
                <a:solidFill>
                  <a:prstClr val="black"/>
                </a:solidFill>
                <a:latin typeface="Carlito"/>
                <a:cs typeface="Carlito"/>
              </a:rPr>
              <a:t>the</a:t>
            </a:r>
            <a:r>
              <a:rPr sz="2200" spc="10">
                <a:solidFill>
                  <a:prstClr val="black"/>
                </a:solidFill>
                <a:latin typeface="Carlito"/>
                <a:cs typeface="Carlito"/>
              </a:rPr>
              <a:t> </a:t>
            </a:r>
            <a:r>
              <a:rPr sz="2200" spc="-15">
                <a:solidFill>
                  <a:prstClr val="black"/>
                </a:solidFill>
                <a:latin typeface="Carlito"/>
                <a:cs typeface="Carlito"/>
              </a:rPr>
              <a:t>code…</a:t>
            </a:r>
            <a:endParaRPr sz="2200">
              <a:solidFill>
                <a:prstClr val="black"/>
              </a:solidFill>
              <a:latin typeface="Carlito"/>
              <a:cs typeface="Carlito"/>
            </a:endParaRPr>
          </a:p>
        </p:txBody>
      </p:sp>
    </p:spTree>
    <p:extLst>
      <p:ext uri="{BB962C8B-B14F-4D97-AF65-F5344CB8AC3E}">
        <p14:creationId xmlns:p14="http://schemas.microsoft.com/office/powerpoint/2010/main" val="3236734389"/>
      </p:ext>
    </p:extLst>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275511"/>
            <a:ext cx="3429000"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5"/>
              <a:t>Multiple </a:t>
            </a:r>
            <a:r>
              <a:rPr sz="2800" b="1" spc="-20"/>
              <a:t>catch</a:t>
            </a:r>
            <a:r>
              <a:rPr sz="2800" b="1" spc="-50"/>
              <a:t> </a:t>
            </a:r>
            <a:r>
              <a:rPr sz="2800" b="1" spc="-5"/>
              <a:t>block:</a:t>
            </a:r>
            <a:endParaRPr sz="2800" b="1"/>
          </a:p>
        </p:txBody>
      </p:sp>
      <p:sp>
        <p:nvSpPr>
          <p:cNvPr id="3" name="object 3"/>
          <p:cNvSpPr txBox="1"/>
          <p:nvPr/>
        </p:nvSpPr>
        <p:spPr>
          <a:xfrm>
            <a:off x="1447801" y="955172"/>
            <a:ext cx="8686166" cy="5711179"/>
          </a:xfrm>
          <a:prstGeom prst="rect">
            <a:avLst/>
          </a:prstGeom>
        </p:spPr>
        <p:txBody>
          <a:bodyPr vert="horz" wrap="square" lIns="0" tIns="1797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3535" algn="just">
              <a:spcBef>
                <a:spcPts val="1415"/>
              </a:spcBef>
              <a:buFont typeface="Wingdings"/>
              <a:buChar char=""/>
              <a:tabLst>
                <a:tab pos="356235"/>
              </a:tabLst>
            </a:pPr>
            <a:r>
              <a:rPr sz="2200" spc="-5">
                <a:solidFill>
                  <a:prstClr val="black"/>
                </a:solidFill>
                <a:latin typeface="Carlito"/>
                <a:cs typeface="Carlito"/>
              </a:rPr>
              <a:t>If</a:t>
            </a:r>
            <a:r>
              <a:rPr sz="2200" spc="235">
                <a:solidFill>
                  <a:prstClr val="black"/>
                </a:solidFill>
                <a:latin typeface="Carlito"/>
                <a:cs typeface="Carlito"/>
              </a:rPr>
              <a:t> </a:t>
            </a:r>
            <a:r>
              <a:rPr sz="2200" spc="-10">
                <a:solidFill>
                  <a:prstClr val="black"/>
                </a:solidFill>
                <a:latin typeface="Carlito"/>
                <a:cs typeface="Carlito"/>
              </a:rPr>
              <a:t>more</a:t>
            </a:r>
            <a:r>
              <a:rPr sz="2200" spc="235">
                <a:solidFill>
                  <a:prstClr val="black"/>
                </a:solidFill>
                <a:latin typeface="Carlito"/>
                <a:cs typeface="Carlito"/>
              </a:rPr>
              <a:t> </a:t>
            </a:r>
            <a:r>
              <a:rPr sz="2200" spc="-5">
                <a:solidFill>
                  <a:prstClr val="black"/>
                </a:solidFill>
                <a:latin typeface="Carlito"/>
                <a:cs typeface="Carlito"/>
              </a:rPr>
              <a:t>than</a:t>
            </a:r>
            <a:r>
              <a:rPr sz="2200" spc="235">
                <a:solidFill>
                  <a:prstClr val="black"/>
                </a:solidFill>
                <a:latin typeface="Carlito"/>
                <a:cs typeface="Carlito"/>
              </a:rPr>
              <a:t> </a:t>
            </a:r>
            <a:r>
              <a:rPr sz="2200" spc="-5">
                <a:solidFill>
                  <a:prstClr val="black"/>
                </a:solidFill>
                <a:latin typeface="Carlito"/>
                <a:cs typeface="Carlito"/>
              </a:rPr>
              <a:t>one</a:t>
            </a:r>
            <a:r>
              <a:rPr sz="2200" spc="235">
                <a:solidFill>
                  <a:prstClr val="black"/>
                </a:solidFill>
                <a:latin typeface="Carlito"/>
                <a:cs typeface="Carlito"/>
              </a:rPr>
              <a:t> </a:t>
            </a:r>
            <a:r>
              <a:rPr sz="2200" spc="-15">
                <a:solidFill>
                  <a:prstClr val="black"/>
                </a:solidFill>
                <a:latin typeface="Carlito"/>
                <a:cs typeface="Carlito"/>
              </a:rPr>
              <a:t>exception</a:t>
            </a:r>
            <a:r>
              <a:rPr sz="2200" spc="225">
                <a:solidFill>
                  <a:prstClr val="black"/>
                </a:solidFill>
                <a:latin typeface="Carlito"/>
                <a:cs typeface="Carlito"/>
              </a:rPr>
              <a:t> </a:t>
            </a:r>
            <a:r>
              <a:rPr sz="2200" spc="-15">
                <a:solidFill>
                  <a:prstClr val="black"/>
                </a:solidFill>
                <a:latin typeface="Carlito"/>
                <a:cs typeface="Carlito"/>
              </a:rPr>
              <a:t>can</a:t>
            </a:r>
            <a:r>
              <a:rPr sz="2200" spc="240">
                <a:solidFill>
                  <a:prstClr val="black"/>
                </a:solidFill>
                <a:latin typeface="Carlito"/>
                <a:cs typeface="Carlito"/>
              </a:rPr>
              <a:t> </a:t>
            </a:r>
            <a:r>
              <a:rPr sz="2200" spc="-40">
                <a:solidFill>
                  <a:prstClr val="black"/>
                </a:solidFill>
                <a:latin typeface="Carlito"/>
                <a:cs typeface="Carlito"/>
              </a:rPr>
              <a:t>occur,</a:t>
            </a:r>
            <a:r>
              <a:rPr sz="2200" spc="240">
                <a:solidFill>
                  <a:prstClr val="black"/>
                </a:solidFill>
                <a:latin typeface="Carlito"/>
                <a:cs typeface="Carlito"/>
              </a:rPr>
              <a:t> </a:t>
            </a:r>
            <a:r>
              <a:rPr sz="2200" spc="-5">
                <a:solidFill>
                  <a:prstClr val="black"/>
                </a:solidFill>
                <a:latin typeface="Carlito"/>
                <a:cs typeface="Carlito"/>
              </a:rPr>
              <a:t>then</a:t>
            </a:r>
            <a:r>
              <a:rPr sz="2200" spc="229">
                <a:solidFill>
                  <a:prstClr val="black"/>
                </a:solidFill>
                <a:latin typeface="Carlito"/>
                <a:cs typeface="Carlito"/>
              </a:rPr>
              <a:t> </a:t>
            </a:r>
            <a:r>
              <a:rPr sz="2200" spc="-10">
                <a:solidFill>
                  <a:prstClr val="black"/>
                </a:solidFill>
                <a:latin typeface="Carlito"/>
                <a:cs typeface="Carlito"/>
              </a:rPr>
              <a:t>we</a:t>
            </a:r>
            <a:r>
              <a:rPr sz="2200" spc="235">
                <a:solidFill>
                  <a:prstClr val="black"/>
                </a:solidFill>
                <a:latin typeface="Carlito"/>
                <a:cs typeface="Carlito"/>
              </a:rPr>
              <a:t> </a:t>
            </a:r>
            <a:r>
              <a:rPr sz="2200" spc="-5">
                <a:solidFill>
                  <a:prstClr val="black"/>
                </a:solidFill>
                <a:latin typeface="Carlito"/>
                <a:cs typeface="Carlito"/>
              </a:rPr>
              <a:t>use</a:t>
            </a:r>
            <a:r>
              <a:rPr sz="2200" spc="250">
                <a:solidFill>
                  <a:prstClr val="black"/>
                </a:solidFill>
                <a:latin typeface="Carlito"/>
                <a:cs typeface="Carlito"/>
              </a:rPr>
              <a:t> </a:t>
            </a:r>
            <a:r>
              <a:rPr sz="2200" spc="-5">
                <a:solidFill>
                  <a:prstClr val="black"/>
                </a:solidFill>
                <a:latin typeface="Carlito"/>
                <a:cs typeface="Carlito"/>
              </a:rPr>
              <a:t>multiple</a:t>
            </a:r>
            <a:r>
              <a:rPr sz="2200" spc="229">
                <a:solidFill>
                  <a:prstClr val="black"/>
                </a:solidFill>
                <a:latin typeface="Carlito"/>
                <a:cs typeface="Carlito"/>
              </a:rPr>
              <a:t> </a:t>
            </a:r>
            <a:r>
              <a:rPr sz="2200" spc="-20">
                <a:solidFill>
                  <a:prstClr val="black"/>
                </a:solidFill>
                <a:latin typeface="Carlito"/>
                <a:cs typeface="Carlito"/>
              </a:rPr>
              <a:t>catch</a:t>
            </a:r>
            <a:endParaRPr sz="2200">
              <a:solidFill>
                <a:prstClr val="black"/>
              </a:solidFill>
              <a:latin typeface="Carlito"/>
              <a:cs typeface="Carlito"/>
            </a:endParaRPr>
          </a:p>
          <a:p>
            <a:pPr marL="355600">
              <a:spcBef>
                <a:spcPts val="1320"/>
              </a:spcBef>
            </a:pPr>
            <a:r>
              <a:rPr sz="2200" spc="-10">
                <a:solidFill>
                  <a:prstClr val="black"/>
                </a:solidFill>
                <a:latin typeface="Carlito"/>
                <a:cs typeface="Carlito"/>
              </a:rPr>
              <a:t>blocks</a:t>
            </a:r>
            <a:endParaRPr sz="2200">
              <a:solidFill>
                <a:prstClr val="black"/>
              </a:solidFill>
              <a:latin typeface="Carlito"/>
              <a:cs typeface="Carlito"/>
            </a:endParaRPr>
          </a:p>
          <a:p>
            <a:pPr marL="355600" marR="5080" indent="-343535" algn="just">
              <a:lnSpc>
                <a:spcPct val="150000"/>
              </a:lnSpc>
              <a:spcBef>
                <a:spcPts val="530"/>
              </a:spcBef>
              <a:buFont typeface="Wingdings"/>
              <a:buChar char=""/>
              <a:tabLst>
                <a:tab pos="356235"/>
              </a:tabLst>
            </a:pPr>
            <a:r>
              <a:rPr sz="2200" spc="-5">
                <a:solidFill>
                  <a:prstClr val="black"/>
                </a:solidFill>
                <a:latin typeface="Carlito"/>
                <a:cs typeface="Carlito"/>
              </a:rPr>
              <a:t>When an </a:t>
            </a:r>
            <a:r>
              <a:rPr sz="2200" spc="-15">
                <a:solidFill>
                  <a:prstClr val="black"/>
                </a:solidFill>
                <a:latin typeface="Carlito"/>
                <a:cs typeface="Carlito"/>
              </a:rPr>
              <a:t>exception </a:t>
            </a:r>
            <a:r>
              <a:rPr sz="2200" spc="-5">
                <a:solidFill>
                  <a:prstClr val="black"/>
                </a:solidFill>
                <a:latin typeface="Carlito"/>
                <a:cs typeface="Carlito"/>
              </a:rPr>
              <a:t>is </a:t>
            </a:r>
            <a:r>
              <a:rPr sz="2200" spc="-10">
                <a:solidFill>
                  <a:prstClr val="black"/>
                </a:solidFill>
                <a:latin typeface="Carlito"/>
                <a:cs typeface="Carlito"/>
              </a:rPr>
              <a:t>thrown, </a:t>
            </a:r>
            <a:r>
              <a:rPr sz="2200" spc="-5">
                <a:solidFill>
                  <a:prstClr val="black"/>
                </a:solidFill>
                <a:latin typeface="Carlito"/>
                <a:cs typeface="Carlito"/>
              </a:rPr>
              <a:t>each </a:t>
            </a:r>
            <a:r>
              <a:rPr sz="2200" b="1" spc="-15">
                <a:solidFill>
                  <a:prstClr val="black"/>
                </a:solidFill>
                <a:latin typeface="Carlito"/>
                <a:cs typeface="Carlito"/>
              </a:rPr>
              <a:t>catch </a:t>
            </a:r>
            <a:r>
              <a:rPr sz="2200" spc="-15">
                <a:solidFill>
                  <a:prstClr val="black"/>
                </a:solidFill>
                <a:latin typeface="Carlito"/>
                <a:cs typeface="Carlito"/>
              </a:rPr>
              <a:t>statement </a:t>
            </a:r>
            <a:r>
              <a:rPr sz="2200" spc="-5">
                <a:solidFill>
                  <a:prstClr val="black"/>
                </a:solidFill>
                <a:latin typeface="Carlito"/>
                <a:cs typeface="Carlito"/>
              </a:rPr>
              <a:t>is inspected in  </a:t>
            </a:r>
            <a:r>
              <a:rPr sz="2200" spc="-40">
                <a:solidFill>
                  <a:prstClr val="black"/>
                </a:solidFill>
                <a:latin typeface="Carlito"/>
                <a:cs typeface="Carlito"/>
              </a:rPr>
              <a:t>order, </a:t>
            </a:r>
            <a:r>
              <a:rPr sz="2200" spc="-5">
                <a:solidFill>
                  <a:prstClr val="black"/>
                </a:solidFill>
                <a:latin typeface="Carlito"/>
                <a:cs typeface="Carlito"/>
              </a:rPr>
              <a:t>and </a:t>
            </a:r>
            <a:r>
              <a:rPr sz="2200" spc="-10">
                <a:solidFill>
                  <a:prstClr val="black"/>
                </a:solidFill>
                <a:latin typeface="Carlito"/>
                <a:cs typeface="Carlito"/>
              </a:rPr>
              <a:t>the </a:t>
            </a:r>
            <a:r>
              <a:rPr sz="2200" spc="-15">
                <a:solidFill>
                  <a:prstClr val="black"/>
                </a:solidFill>
                <a:latin typeface="Carlito"/>
                <a:cs typeface="Carlito"/>
              </a:rPr>
              <a:t>first </a:t>
            </a:r>
            <a:r>
              <a:rPr sz="2200" spc="-5">
                <a:solidFill>
                  <a:prstClr val="black"/>
                </a:solidFill>
                <a:latin typeface="Carlito"/>
                <a:cs typeface="Carlito"/>
              </a:rPr>
              <a:t>one whose type </a:t>
            </a:r>
            <a:r>
              <a:rPr sz="2200" spc="-10">
                <a:solidFill>
                  <a:prstClr val="black"/>
                </a:solidFill>
                <a:latin typeface="Carlito"/>
                <a:cs typeface="Carlito"/>
              </a:rPr>
              <a:t>matches that </a:t>
            </a:r>
            <a:r>
              <a:rPr sz="2200">
                <a:solidFill>
                  <a:prstClr val="black"/>
                </a:solidFill>
                <a:latin typeface="Carlito"/>
                <a:cs typeface="Carlito"/>
              </a:rPr>
              <a:t>of </a:t>
            </a:r>
            <a:r>
              <a:rPr sz="2200" spc="-5">
                <a:solidFill>
                  <a:prstClr val="black"/>
                </a:solidFill>
                <a:latin typeface="Carlito"/>
                <a:cs typeface="Carlito"/>
              </a:rPr>
              <a:t>the </a:t>
            </a:r>
            <a:r>
              <a:rPr sz="2200" spc="-15">
                <a:solidFill>
                  <a:prstClr val="black"/>
                </a:solidFill>
                <a:latin typeface="Carlito"/>
                <a:cs typeface="Carlito"/>
              </a:rPr>
              <a:t>exception </a:t>
            </a:r>
            <a:r>
              <a:rPr sz="2200" spc="-5">
                <a:solidFill>
                  <a:prstClr val="black"/>
                </a:solidFill>
                <a:latin typeface="Carlito"/>
                <a:cs typeface="Carlito"/>
              </a:rPr>
              <a:t>is  </a:t>
            </a:r>
            <a:r>
              <a:rPr sz="2200" spc="-25">
                <a:solidFill>
                  <a:prstClr val="black"/>
                </a:solidFill>
                <a:latin typeface="Carlito"/>
                <a:cs typeface="Carlito"/>
              </a:rPr>
              <a:t>executed</a:t>
            </a:r>
            <a:endParaRPr sz="2200">
              <a:solidFill>
                <a:prstClr val="black"/>
              </a:solidFill>
              <a:latin typeface="Carlito"/>
              <a:cs typeface="Carlito"/>
            </a:endParaRPr>
          </a:p>
          <a:p>
            <a:pPr marL="355600" indent="-343535" algn="just">
              <a:spcBef>
                <a:spcPts val="1850"/>
              </a:spcBef>
              <a:buFont typeface="Wingdings"/>
              <a:buChar char=""/>
              <a:tabLst>
                <a:tab pos="356235"/>
              </a:tabLst>
            </a:pPr>
            <a:r>
              <a:rPr sz="2200" spc="-10">
                <a:solidFill>
                  <a:prstClr val="black"/>
                </a:solidFill>
                <a:latin typeface="Carlito"/>
                <a:cs typeface="Carlito"/>
              </a:rPr>
              <a:t>After </a:t>
            </a:r>
            <a:r>
              <a:rPr sz="2200" spc="-5">
                <a:solidFill>
                  <a:prstClr val="black"/>
                </a:solidFill>
                <a:latin typeface="Carlito"/>
                <a:cs typeface="Carlito"/>
              </a:rPr>
              <a:t>one </a:t>
            </a:r>
            <a:r>
              <a:rPr sz="2200" b="1" spc="-20">
                <a:solidFill>
                  <a:prstClr val="black"/>
                </a:solidFill>
                <a:latin typeface="Carlito"/>
                <a:cs typeface="Carlito"/>
              </a:rPr>
              <a:t>catch </a:t>
            </a:r>
            <a:r>
              <a:rPr sz="2200" spc="-20">
                <a:solidFill>
                  <a:prstClr val="black"/>
                </a:solidFill>
                <a:latin typeface="Carlito"/>
                <a:cs typeface="Carlito"/>
              </a:rPr>
              <a:t>statement executes, </a:t>
            </a:r>
            <a:r>
              <a:rPr sz="2200" spc="-5">
                <a:solidFill>
                  <a:prstClr val="black"/>
                </a:solidFill>
                <a:latin typeface="Carlito"/>
                <a:cs typeface="Carlito"/>
              </a:rPr>
              <a:t>the </a:t>
            </a:r>
            <a:r>
              <a:rPr sz="2200" spc="-10">
                <a:solidFill>
                  <a:prstClr val="black"/>
                </a:solidFill>
                <a:latin typeface="Carlito"/>
                <a:cs typeface="Carlito"/>
              </a:rPr>
              <a:t>others are</a:t>
            </a:r>
            <a:r>
              <a:rPr sz="2200" spc="210">
                <a:solidFill>
                  <a:prstClr val="black"/>
                </a:solidFill>
                <a:latin typeface="Carlito"/>
                <a:cs typeface="Carlito"/>
              </a:rPr>
              <a:t> </a:t>
            </a:r>
            <a:r>
              <a:rPr sz="2200" spc="-5">
                <a:solidFill>
                  <a:prstClr val="black"/>
                </a:solidFill>
                <a:latin typeface="Carlito"/>
                <a:cs typeface="Carlito"/>
              </a:rPr>
              <a:t>bypassed</a:t>
            </a:r>
            <a:endParaRPr lang="en-US" sz="2200" spc="-5">
              <a:solidFill>
                <a:prstClr val="black"/>
              </a:solidFill>
              <a:latin typeface="Carlito"/>
              <a:cs typeface="Carlito"/>
            </a:endParaRPr>
          </a:p>
          <a:p>
            <a:pPr marL="355600" indent="-343535" algn="just">
              <a:spcBef>
                <a:spcPts val="1850"/>
              </a:spcBef>
              <a:buFont typeface="Wingdings"/>
              <a:buChar char=""/>
              <a:tabLst>
                <a:tab pos="356235"/>
              </a:tabLst>
            </a:pPr>
            <a:r>
              <a:rPr lang="en-US" sz="2400">
                <a:solidFill>
                  <a:prstClr val="black"/>
                </a:solidFill>
              </a:rPr>
              <a:t>All catch blocks must be ordered from most specific to most general, i.e. catch for ArithmeticException must come before catch for Exception.</a:t>
            </a:r>
          </a:p>
          <a:p>
            <a:pPr marL="355600" indent="-343535" algn="just">
              <a:spcBef>
                <a:spcPts val="1850"/>
              </a:spcBef>
              <a:buFont typeface="Wingdings"/>
              <a:buChar char=""/>
              <a:tabLst>
                <a:tab pos="356235"/>
              </a:tabLst>
            </a:pPr>
            <a:endParaRPr lang="en-US" sz="2200" spc="-5">
              <a:solidFill>
                <a:prstClr val="black"/>
              </a:solidFill>
              <a:latin typeface="Carlito"/>
              <a:cs typeface="Carlito"/>
            </a:endParaRPr>
          </a:p>
          <a:p>
            <a:pPr marL="355600" indent="-343535" algn="just">
              <a:spcBef>
                <a:spcPts val="1850"/>
              </a:spcBef>
              <a:buFont typeface="Wingdings"/>
              <a:buChar char=""/>
              <a:tabLst>
                <a:tab pos="356235"/>
              </a:tabLst>
            </a:pPr>
            <a:endParaRPr sz="2200">
              <a:solidFill>
                <a:prstClr val="black"/>
              </a:solidFill>
              <a:latin typeface="Carlito"/>
              <a:cs typeface="Carlito"/>
            </a:endParaRPr>
          </a:p>
        </p:txBody>
      </p:sp>
    </p:spTree>
    <p:extLst>
      <p:ext uri="{BB962C8B-B14F-4D97-AF65-F5344CB8AC3E}">
        <p14:creationId xmlns:p14="http://schemas.microsoft.com/office/powerpoint/2010/main" val="849745968"/>
      </p:ext>
    </p:extLst>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347502"/>
            <a:ext cx="808012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0">
                <a:latin typeface="Carlito"/>
                <a:cs typeface="Carlito"/>
              </a:rPr>
              <a:t>Multiple </a:t>
            </a:r>
            <a:r>
              <a:rPr sz="2800" b="1" spc="-20">
                <a:latin typeface="Carlito"/>
                <a:cs typeface="Carlito"/>
              </a:rPr>
              <a:t>Catch </a:t>
            </a:r>
            <a:r>
              <a:rPr sz="2800" b="1" spc="-15">
                <a:latin typeface="Carlito"/>
                <a:cs typeface="Carlito"/>
              </a:rPr>
              <a:t>Exceptions</a:t>
            </a:r>
            <a:r>
              <a:rPr sz="2800" b="1" spc="105">
                <a:latin typeface="Carlito"/>
                <a:cs typeface="Carlito"/>
              </a:rPr>
              <a:t> </a:t>
            </a:r>
            <a:r>
              <a:rPr sz="2800" b="1" spc="-25">
                <a:latin typeface="Carlito"/>
                <a:cs typeface="Carlito"/>
              </a:rPr>
              <a:t>–Syntax</a:t>
            </a:r>
            <a:endParaRPr sz="2800" b="1">
              <a:latin typeface="Carlito"/>
              <a:cs typeface="Carlito"/>
            </a:endParaRPr>
          </a:p>
        </p:txBody>
      </p:sp>
      <p:sp>
        <p:nvSpPr>
          <p:cNvPr id="3" name="object 3"/>
          <p:cNvSpPr txBox="1"/>
          <p:nvPr/>
        </p:nvSpPr>
        <p:spPr>
          <a:xfrm>
            <a:off x="1892300" y="775868"/>
            <a:ext cx="4805680" cy="4875694"/>
          </a:xfrm>
          <a:prstGeom prst="rect">
            <a:avLst/>
          </a:prstGeom>
        </p:spPr>
        <p:txBody>
          <a:bodyPr vert="horz" wrap="square" lIns="0" tIns="508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0"/>
              </a:spcBef>
            </a:pPr>
            <a:r>
              <a:rPr sz="2200">
                <a:solidFill>
                  <a:prstClr val="black"/>
                </a:solidFill>
                <a:latin typeface="Carlito"/>
                <a:cs typeface="Carlito"/>
              </a:rPr>
              <a:t>try</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Code </a:t>
            </a:r>
            <a:r>
              <a:rPr sz="2200" spc="-10">
                <a:solidFill>
                  <a:prstClr val="black"/>
                </a:solidFill>
                <a:latin typeface="Carlito"/>
                <a:cs typeface="Carlito"/>
              </a:rPr>
              <a:t>which might </a:t>
            </a:r>
            <a:r>
              <a:rPr sz="2200" spc="-15">
                <a:solidFill>
                  <a:prstClr val="black"/>
                </a:solidFill>
                <a:latin typeface="Carlito"/>
                <a:cs typeface="Carlito"/>
              </a:rPr>
              <a:t>throw </a:t>
            </a:r>
            <a:r>
              <a:rPr sz="2200">
                <a:solidFill>
                  <a:prstClr val="black"/>
                </a:solidFill>
                <a:latin typeface="Carlito"/>
                <a:cs typeface="Carlito"/>
              </a:rPr>
              <a:t>an</a:t>
            </a:r>
            <a:r>
              <a:rPr sz="2200" spc="3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0"/>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object1)</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7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12700">
              <a:spcBef>
                <a:spcPts val="305"/>
              </a:spcBef>
            </a:pPr>
            <a:r>
              <a:rPr sz="2200" spc="-15">
                <a:solidFill>
                  <a:prstClr val="black"/>
                </a:solidFill>
                <a:latin typeface="Carlito"/>
                <a:cs typeface="Carlito"/>
              </a:rPr>
              <a:t>catch(Exceptionclass</a:t>
            </a:r>
            <a:r>
              <a:rPr sz="2200" spc="30">
                <a:solidFill>
                  <a:prstClr val="black"/>
                </a:solidFill>
                <a:latin typeface="Carlito"/>
                <a:cs typeface="Carlito"/>
              </a:rPr>
              <a:t> </a:t>
            </a:r>
            <a:r>
              <a:rPr sz="2200" spc="-10">
                <a:solidFill>
                  <a:prstClr val="black"/>
                </a:solidFill>
                <a:latin typeface="Carlito"/>
                <a:cs typeface="Carlito"/>
              </a:rPr>
              <a:t>object2)</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a:p>
            <a:pPr marL="224154">
              <a:spcBef>
                <a:spcPts val="300"/>
              </a:spcBef>
            </a:pPr>
            <a:r>
              <a:rPr sz="2200" spc="-5">
                <a:solidFill>
                  <a:prstClr val="black"/>
                </a:solidFill>
                <a:latin typeface="Carlito"/>
                <a:cs typeface="Carlito"/>
              </a:rPr>
              <a:t>// </a:t>
            </a:r>
            <a:r>
              <a:rPr sz="2200" spc="-15">
                <a:solidFill>
                  <a:prstClr val="black"/>
                </a:solidFill>
                <a:latin typeface="Carlito"/>
                <a:cs typeface="Carlito"/>
              </a:rPr>
              <a:t>code </a:t>
            </a:r>
            <a:r>
              <a:rPr sz="2200" spc="-20">
                <a:solidFill>
                  <a:prstClr val="black"/>
                </a:solidFill>
                <a:latin typeface="Carlito"/>
                <a:cs typeface="Carlito"/>
              </a:rPr>
              <a:t>to </a:t>
            </a:r>
            <a:r>
              <a:rPr sz="2200" spc="-10">
                <a:solidFill>
                  <a:prstClr val="black"/>
                </a:solidFill>
                <a:latin typeface="Carlito"/>
                <a:cs typeface="Carlito"/>
              </a:rPr>
              <a:t>handle </a:t>
            </a:r>
            <a:r>
              <a:rPr sz="2200" spc="-5">
                <a:solidFill>
                  <a:prstClr val="black"/>
                </a:solidFill>
                <a:latin typeface="Carlito"/>
                <a:cs typeface="Carlito"/>
              </a:rPr>
              <a:t>an</a:t>
            </a:r>
            <a:r>
              <a:rPr sz="2200" spc="40">
                <a:solidFill>
                  <a:prstClr val="black"/>
                </a:solidFill>
                <a:latin typeface="Carlito"/>
                <a:cs typeface="Carlito"/>
              </a:rPr>
              <a:t> </a:t>
            </a:r>
            <a:r>
              <a:rPr sz="2200" spc="-15">
                <a:solidFill>
                  <a:prstClr val="black"/>
                </a:solidFill>
                <a:latin typeface="Carlito"/>
                <a:cs typeface="Carlito"/>
              </a:rPr>
              <a:t>exception</a:t>
            </a:r>
            <a:endParaRPr sz="2200">
              <a:solidFill>
                <a:prstClr val="black"/>
              </a:solidFill>
              <a:latin typeface="Carlito"/>
              <a:cs typeface="Carlito"/>
            </a:endParaRPr>
          </a:p>
          <a:p>
            <a:pPr marL="12700">
              <a:spcBef>
                <a:spcPts val="300"/>
              </a:spcBef>
            </a:pPr>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538582444"/>
      </p:ext>
    </p:extLst>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381000" y="0"/>
            <a:ext cx="8080121" cy="443070"/>
          </a:xfrm>
          <a:prstGeom prst="rect">
            <a:avLst/>
          </a:prstGeom>
        </p:spPr>
        <p:txBody>
          <a:bodyPr vert="horz" wrap="square" lIns="0" tIns="12065" rIns="0" bIns="0" rtlCol="0" anchor="ctr">
            <a:spAutoFit/>
          </a:bodyPr>
          <a:lstStyle>
            <a:defPPr/>
          </a:lstStyle>
          <a:p>
            <a:pPr marL="12700">
              <a:lnSpc>
                <a:spcPct val="100000"/>
              </a:lnSpc>
              <a:spcBef>
                <a:spcPts val="95"/>
              </a:spcBef>
            </a:pPr>
            <a:r>
              <a:rPr sz="2800" b="1" spc="-10">
                <a:latin typeface="Carlito"/>
                <a:cs typeface="Carlito"/>
              </a:rPr>
              <a:t>Multiple </a:t>
            </a:r>
            <a:r>
              <a:rPr sz="2800" b="1" spc="-20">
                <a:latin typeface="Carlito"/>
                <a:cs typeface="Carlito"/>
              </a:rPr>
              <a:t>Catch </a:t>
            </a:r>
            <a:r>
              <a:rPr sz="2800" b="1" spc="-15" smtClean="0">
                <a:latin typeface="Carlito"/>
                <a:cs typeface="Carlito"/>
              </a:rPr>
              <a:t>Exceptions</a:t>
            </a:r>
            <a:endParaRPr sz="2800" b="1">
              <a:latin typeface="Carlito"/>
              <a:cs typeface="Carlito"/>
            </a:endParaRPr>
          </a:p>
        </p:txBody>
      </p:sp>
      <p:sp>
        <p:nvSpPr>
          <p:cNvPr id="4" name="Rectangle 3"/>
          <p:cNvSpPr/>
          <p:nvPr/>
        </p:nvSpPr>
        <p:spPr>
          <a:xfrm>
            <a:off x="381000" y="533400"/>
            <a:ext cx="10896600" cy="646330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MultipleCatchBlock1 {  </a:t>
            </a:r>
          </a:p>
          <a:p>
            <a:pPr/>
            <a:r>
              <a:rPr lang="en-US">
                <a:solidFill>
                  <a:prstClr val="black"/>
                </a:solidFill>
              </a:rPr>
              <a:t>  </a:t>
            </a:r>
          </a:p>
          <a:p>
            <a:pPr/>
            <a:r>
              <a:rPr lang="en-US">
                <a:solidFill>
                  <a:prstClr val="black"/>
                </a:solidFill>
              </a:rPr>
              <a:t>    public static void main(String[] args) {  </a:t>
            </a:r>
          </a:p>
          <a:p>
            <a:pPr/>
            <a:r>
              <a:rPr lang="en-US">
                <a:solidFill>
                  <a:prstClr val="black"/>
                </a:solidFill>
              </a:rPr>
              <a:t>          </a:t>
            </a:r>
          </a:p>
          <a:p>
            <a:pPr/>
            <a:r>
              <a:rPr lang="en-US">
                <a:solidFill>
                  <a:prstClr val="black"/>
                </a:solidFill>
              </a:rPr>
              <a:t>           try{    </a:t>
            </a:r>
          </a:p>
          <a:p>
            <a:pPr/>
            <a:r>
              <a:rPr lang="en-US">
                <a:solidFill>
                  <a:prstClr val="black"/>
                </a:solidFill>
              </a:rPr>
              <a:t>                int a[]=new int[5];    </a:t>
            </a:r>
          </a:p>
          <a:p>
            <a:pPr/>
            <a:r>
              <a:rPr lang="en-US">
                <a:solidFill>
                  <a:prstClr val="black"/>
                </a:solidFill>
              </a:rPr>
              <a:t>                a[5]=30/0;    </a:t>
            </a:r>
          </a:p>
          <a:p>
            <a:pPr/>
            <a:r>
              <a:rPr lang="en-US">
                <a:solidFill>
                  <a:prstClr val="black"/>
                </a:solidFill>
              </a:rPr>
              <a:t>               }    </a:t>
            </a:r>
          </a:p>
          <a:p>
            <a:pPr/>
            <a:r>
              <a:rPr lang="en-US">
                <a:solidFill>
                  <a:prstClr val="black"/>
                </a:solidFill>
              </a:rPr>
              <a:t>               catch(ArithmeticException e)  </a:t>
            </a:r>
          </a:p>
          <a:p>
            <a:pPr/>
            <a:r>
              <a:rPr lang="en-US">
                <a:solidFill>
                  <a:prstClr val="black"/>
                </a:solidFill>
              </a:rPr>
              <a:t>                  {  </a:t>
            </a:r>
          </a:p>
          <a:p>
            <a:pPr/>
            <a:r>
              <a:rPr lang="en-US">
                <a:solidFill>
                  <a:prstClr val="black"/>
                </a:solidFill>
              </a:rPr>
              <a:t>                   System.out.println("Arithmetic Exception occurs");  </a:t>
            </a:r>
          </a:p>
          <a:p>
            <a:pPr/>
            <a:r>
              <a:rPr lang="en-US">
                <a:solidFill>
                  <a:prstClr val="black"/>
                </a:solidFill>
              </a:rPr>
              <a:t>                  }    </a:t>
            </a:r>
          </a:p>
          <a:p>
            <a:pPr/>
            <a:r>
              <a:rPr lang="en-US">
                <a:solidFill>
                  <a:prstClr val="black"/>
                </a:solidFill>
              </a:rPr>
              <a:t>               catch(ArrayIndexOutOfBoundsException e)  </a:t>
            </a:r>
          </a:p>
          <a:p>
            <a:pPr/>
            <a:r>
              <a:rPr lang="en-US">
                <a:solidFill>
                  <a:prstClr val="black"/>
                </a:solidFill>
              </a:rPr>
              <a:t>                  {  </a:t>
            </a:r>
          </a:p>
          <a:p>
            <a:pPr/>
            <a:r>
              <a:rPr lang="en-US">
                <a:solidFill>
                  <a:prstClr val="black"/>
                </a:solidFill>
              </a:rPr>
              <a:t>                   System.out.println("ArrayIndexOutOfBounds Exception occurs");  </a:t>
            </a:r>
          </a:p>
          <a:p>
            <a:pPr/>
            <a:r>
              <a:rPr lang="en-US">
                <a:solidFill>
                  <a:prstClr val="black"/>
                </a:solidFill>
              </a:rPr>
              <a:t>                  }    </a:t>
            </a:r>
          </a:p>
          <a:p>
            <a:pPr/>
            <a:r>
              <a:rPr lang="en-US">
                <a:solidFill>
                  <a:prstClr val="black"/>
                </a:solidFill>
              </a:rPr>
              <a:t>               catch(Exception e)  </a:t>
            </a:r>
          </a:p>
          <a:p>
            <a:pPr/>
            <a:r>
              <a:rPr lang="en-US">
                <a:solidFill>
                  <a:prstClr val="black"/>
                </a:solidFill>
              </a:rPr>
              <a:t>                  {  </a:t>
            </a:r>
          </a:p>
          <a:p>
            <a:pPr/>
            <a:r>
              <a:rPr lang="en-US">
                <a:solidFill>
                  <a:prstClr val="black"/>
                </a:solidFill>
              </a:rPr>
              <a:t>                   System.out.println("Parent Exception occurs");  </a:t>
            </a:r>
          </a:p>
          <a:p>
            <a:pPr/>
            <a:r>
              <a:rPr lang="en-US">
                <a:solidFill>
                  <a:prstClr val="black"/>
                </a:solidFill>
              </a:rPr>
              <a:t>                  }             </a:t>
            </a:r>
          </a:p>
          <a:p>
            <a:pPr/>
            <a:r>
              <a:rPr lang="en-US">
                <a:solidFill>
                  <a:prstClr val="black"/>
                </a:solidFill>
              </a:rPr>
              <a:t>               System.out.println("rest of the code");    </a:t>
            </a:r>
          </a:p>
          <a:p>
            <a:pPr/>
            <a:r>
              <a:rPr lang="en-US">
                <a:solidFill>
                  <a:prstClr val="black"/>
                </a:solidFill>
              </a:rPr>
              <a:t>    }  </a:t>
            </a:r>
          </a:p>
          <a:p>
            <a:pPr/>
            <a:r>
              <a:rPr lang="en-US">
                <a:solidFill>
                  <a:prstClr val="black"/>
                </a:solidFill>
              </a:rPr>
              <a:t>} </a:t>
            </a:r>
          </a:p>
        </p:txBody>
      </p:sp>
      <p:sp>
        <p:nvSpPr>
          <p:cNvPr id="5" name="Rectangle 4"/>
          <p:cNvSpPr/>
          <p:nvPr/>
        </p:nvSpPr>
        <p:spPr>
          <a:xfrm>
            <a:off x="8382000" y="1981200"/>
            <a:ext cx="4191000"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Output:</a:t>
            </a:r>
          </a:p>
          <a:p>
            <a:pPr/>
            <a:r>
              <a:rPr lang="en-US">
                <a:solidFill>
                  <a:prstClr val="black"/>
                </a:solidFill>
              </a:rPr>
              <a:t>Arithmetic Exception occurs</a:t>
            </a:r>
          </a:p>
          <a:p>
            <a:pPr/>
            <a:r>
              <a:rPr lang="en-US">
                <a:solidFill>
                  <a:prstClr val="black"/>
                </a:solidFill>
              </a:rPr>
              <a:t>rest of the code</a:t>
            </a:r>
          </a:p>
        </p:txBody>
      </p:sp>
    </p:spTree>
    <p:extLst>
      <p:ext uri="{BB962C8B-B14F-4D97-AF65-F5344CB8AC3E}">
        <p14:creationId xmlns:p14="http://schemas.microsoft.com/office/powerpoint/2010/main" val="2344648371"/>
      </p:ext>
    </p:extLst>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a:spLocks noGrp="1"/>
          </p:cNvSpPr>
          <p:nvPr>
            <p:ph type="title"/>
          </p:nvPr>
        </p:nvSpPr>
        <p:spPr>
          <a:xfrm>
            <a:off x="457200" y="228600"/>
            <a:ext cx="3801110" cy="998350"/>
          </a:xfrm>
          <a:prstGeom prst="rect">
            <a:avLst/>
          </a:prstGeom>
        </p:spPr>
        <p:txBody>
          <a:bodyPr vert="horz" wrap="square" lIns="0" tIns="13335" rIns="0" bIns="0" rtlCol="0" anchor="ctr">
            <a:spAutoFit/>
          </a:bodyPr>
          <a:lstStyle>
            <a:defPPr/>
          </a:lstStyle>
          <a:p>
            <a:pPr marL="12700">
              <a:lnSpc>
                <a:spcPct val="100000"/>
              </a:lnSpc>
              <a:spcBef>
                <a:spcPts val="105"/>
              </a:spcBef>
            </a:pPr>
            <a:r>
              <a:rPr sz="3200" spc="-15"/>
              <a:t>Nested </a:t>
            </a:r>
            <a:r>
              <a:rPr sz="3200" spc="5"/>
              <a:t>try</a:t>
            </a:r>
            <a:r>
              <a:rPr sz="3200" spc="-55"/>
              <a:t> </a:t>
            </a:r>
            <a:r>
              <a:rPr sz="3200" spc="-15"/>
              <a:t>Statements</a:t>
            </a:r>
            <a:endParaRPr sz="3200"/>
          </a:p>
        </p:txBody>
      </p:sp>
      <p:sp>
        <p:nvSpPr>
          <p:cNvPr id="3" name="object 3"/>
          <p:cNvSpPr txBox="1">
            <a:spLocks noGrp="1"/>
          </p:cNvSpPr>
          <p:nvPr>
            <p:ph idx="1"/>
          </p:nvPr>
        </p:nvSpPr>
        <p:spPr>
          <a:xfrm>
            <a:off x="533400" y="2677361"/>
            <a:ext cx="10394707" cy="1502334"/>
          </a:xfrm>
          <a:prstGeom prst="rect">
            <a:avLst/>
          </a:prstGeom>
        </p:spPr>
        <p:txBody>
          <a:bodyPr vert="horz" wrap="square" lIns="0" tIns="12065" rIns="0" bIns="0" rtlCol="0" anchor="ctr">
            <a:spAutoFit/>
          </a:bodyPr>
          <a:lstStyle>
            <a:defPPr/>
          </a:lstStyle>
          <a:p>
            <a:pPr marL="419100" indent="-405765">
              <a:lnSpc>
                <a:spcPct val="100000"/>
              </a:lnSpc>
              <a:spcBef>
                <a:spcPts val="95"/>
              </a:spcBef>
              <a:buFont typeface="Wingdings"/>
              <a:buChar char=""/>
              <a:tabLst>
                <a:tab pos="419100"/>
                <a:tab pos="419734"/>
              </a:tabLst>
            </a:pPr>
            <a:r>
              <a:rPr sz="2400" spc="-5"/>
              <a:t>A </a:t>
            </a:r>
            <a:r>
              <a:rPr sz="2400" b="1" spc="-5">
                <a:latin typeface="Carlito"/>
                <a:cs typeface="Carlito"/>
              </a:rPr>
              <a:t>try </a:t>
            </a:r>
            <a:r>
              <a:rPr sz="2400" spc="-20"/>
              <a:t>statement </a:t>
            </a:r>
            <a:r>
              <a:rPr sz="2400" spc="-15"/>
              <a:t>can </a:t>
            </a:r>
            <a:r>
              <a:rPr sz="2400" spc="-5"/>
              <a:t>be inside the block of another</a:t>
            </a:r>
            <a:r>
              <a:rPr sz="2400" spc="114"/>
              <a:t> </a:t>
            </a:r>
            <a:r>
              <a:rPr sz="2400"/>
              <a:t>try</a:t>
            </a:r>
          </a:p>
          <a:p>
            <a:pPr marL="419100" marR="7620" indent="-405765">
              <a:spcBef>
                <a:spcPts val="95"/>
              </a:spcBef>
              <a:buFont typeface="Wingdings"/>
              <a:buChar char=""/>
              <a:tabLst>
                <a:tab pos="419100"/>
                <a:tab pos="419734"/>
              </a:tabLst>
            </a:pPr>
            <a:r>
              <a:rPr lang="en-US" sz="2400" spc="-5"/>
              <a:t>Sometimes a situation may arise where a part of a block may cause one error and the entire block itself may cause another error. In such cases, exception handlers have to be nested.</a:t>
            </a:r>
            <a:endParaRPr sz="2400" spc="-5"/>
          </a:p>
        </p:txBody>
      </p:sp>
    </p:spTree>
    <p:extLst>
      <p:ext uri="{BB962C8B-B14F-4D97-AF65-F5344CB8AC3E}">
        <p14:creationId xmlns:p14="http://schemas.microsoft.com/office/powerpoint/2010/main" val="1793827"/>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normAutofit fontScale="90000"/>
          </a:bodyPr>
          <a:lstStyle>
            <a:defPPr/>
          </a:lstStyle>
          <a:p>
            <a:r>
              <a:rPr lang="en-US"/>
              <a:t>Object Oriented Programming using JAVA</a:t>
            </a:r>
            <a:br>
              <a:rPr lang="en-US"/>
            </a:br>
            <a:r>
              <a:rPr lang="en-US"/>
              <a:t>							</a:t>
            </a:r>
            <a:r>
              <a:rPr lang="en-US" sz="2800"/>
              <a:t>Paper code: </a:t>
            </a:r>
            <a:r>
              <a:rPr lang="en-US" sz="2800" b="1"/>
              <a:t>PCC – CS481</a:t>
            </a:r>
          </a:p>
        </p:txBody>
      </p:sp>
      <p:sp>
        <p:nvSpPr>
          <p:cNvPr id="3" name="Subtitle 2"/>
          <p:cNvSpPr>
            <a:spLocks noGrp="1"/>
          </p:cNvSpPr>
          <p:nvPr>
            <p:ph type="subTitle" idx="1"/>
          </p:nvPr>
        </p:nvSpPr>
        <p:spPr>
          <a:xfrm>
            <a:off x="4601028" y="5183779"/>
            <a:ext cx="7324498" cy="1126283"/>
          </a:xfrm>
        </p:spPr>
        <p:txBody>
          <a:bodyPr>
            <a:normAutofit lnSpcReduction="10000"/>
          </a:bodyPr>
          <a:lstStyle>
            <a:defPPr/>
          </a:lstStyle>
          <a:p>
            <a:pPr marL="3943350" lvl="8" indent="-285750">
              <a:buFont typeface="Century Gothic" panose="020b0502020202020204" pitchFamily="34" charset="0"/>
              <a:buChar char="―"/>
            </a:pPr>
            <a:r>
              <a:rPr lang="en-US" sz="1800" b="1"/>
              <a:t>	Presented By</a:t>
            </a:r>
            <a:r>
              <a:rPr lang="en-US"/>
              <a:t>			</a:t>
            </a:r>
          </a:p>
          <a:p>
            <a:r>
              <a:rPr lang="en-US"/>
              <a:t>								       Sudeshna Kundu (Mondal)</a:t>
            </a:r>
          </a:p>
          <a:p>
            <a:r>
              <a:rPr lang="en-US"/>
              <a:t>									</a:t>
            </a:r>
          </a:p>
        </p:txBody>
      </p:sp>
      <p:sp>
        <p:nvSpPr>
          <p:cNvPr id="5" name="Footer Placeholder 4"/>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77922719"/>
      </p:ext>
    </p:extLst>
  </p:cSld>
  <p:clrMapOvr>
    <a:masterClrMapping/>
  </p:clrMapOvr>
  <p:transition/>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2365045" y="874268"/>
            <a:ext cx="6321755" cy="542905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a:solidFill>
                  <a:prstClr val="black"/>
                </a:solidFill>
                <a:latin typeface="Carlito"/>
                <a:cs typeface="Carlito"/>
              </a:rPr>
              <a:t>try</a:t>
            </a:r>
          </a:p>
          <a:p>
            <a:pPr marL="12700"/>
            <a:r>
              <a:rPr sz="2200" spc="-5">
                <a:solidFill>
                  <a:prstClr val="black"/>
                </a:solidFill>
                <a:latin typeface="Carlito"/>
                <a:cs typeface="Carlito"/>
              </a:rPr>
              <a:t>{</a:t>
            </a:r>
            <a:endParaRPr sz="2200">
              <a:solidFill>
                <a:prstClr val="black"/>
              </a:solidFill>
              <a:latin typeface="Carlito"/>
              <a:cs typeface="Carlito"/>
            </a:endParaRPr>
          </a:p>
          <a:p>
            <a:pPr marL="266700"/>
            <a:r>
              <a:rPr sz="2200" spc="-20">
                <a:solidFill>
                  <a:prstClr val="black"/>
                </a:solidFill>
                <a:latin typeface="Carlito"/>
                <a:cs typeface="Carlito"/>
              </a:rPr>
              <a:t>statement</a:t>
            </a:r>
            <a:r>
              <a:rPr sz="2200" spc="10">
                <a:solidFill>
                  <a:prstClr val="black"/>
                </a:solidFill>
                <a:latin typeface="Carlito"/>
                <a:cs typeface="Carlito"/>
              </a:rPr>
              <a:t> </a:t>
            </a:r>
            <a:r>
              <a:rPr sz="2200" spc="-5">
                <a:solidFill>
                  <a:prstClr val="black"/>
                </a:solidFill>
                <a:latin typeface="Carlito"/>
                <a:cs typeface="Carlito"/>
              </a:rPr>
              <a:t>1;</a:t>
            </a:r>
            <a:endParaRPr sz="2200">
              <a:solidFill>
                <a:prstClr val="black"/>
              </a:solidFill>
              <a:latin typeface="Carlito"/>
              <a:cs typeface="Carlito"/>
            </a:endParaRPr>
          </a:p>
          <a:p>
            <a:pPr marL="266700" marR="640715"/>
            <a:r>
              <a:rPr sz="2200" spc="-20">
                <a:solidFill>
                  <a:prstClr val="black"/>
                </a:solidFill>
                <a:latin typeface="Carlito"/>
                <a:cs typeface="Carlito"/>
              </a:rPr>
              <a:t>statement </a:t>
            </a:r>
            <a:r>
              <a:rPr sz="2200" spc="-5">
                <a:solidFill>
                  <a:prstClr val="black"/>
                </a:solidFill>
                <a:latin typeface="Carlito"/>
                <a:cs typeface="Carlito"/>
              </a:rPr>
              <a:t>2; </a:t>
            </a:r>
            <a:endParaRPr lang="en-US" sz="2200" spc="-5">
              <a:solidFill>
                <a:prstClr val="black"/>
              </a:solidFill>
              <a:latin typeface="Carlito"/>
              <a:cs typeface="Carlito"/>
            </a:endParaRPr>
          </a:p>
          <a:p>
            <a:pPr marL="266700" marR="640715"/>
            <a:r>
              <a:rPr sz="2200" spc="-5">
                <a:solidFill>
                  <a:prstClr val="black"/>
                </a:solidFill>
                <a:latin typeface="Carlito"/>
                <a:cs typeface="Carlito"/>
              </a:rPr>
              <a:t> </a:t>
            </a:r>
            <a:r>
              <a:rPr sz="2200">
                <a:solidFill>
                  <a:prstClr val="black"/>
                </a:solidFill>
                <a:latin typeface="Carlito"/>
                <a:cs typeface="Carlito"/>
              </a:rPr>
              <a:t>try</a:t>
            </a:r>
          </a:p>
          <a:p>
            <a:pPr marL="266700"/>
            <a:r>
              <a:rPr sz="2200" spc="-5">
                <a:solidFill>
                  <a:prstClr val="black"/>
                </a:solidFill>
                <a:latin typeface="Carlito"/>
                <a:cs typeface="Carlito"/>
              </a:rPr>
              <a:t>{</a:t>
            </a:r>
            <a:endParaRPr sz="2200">
              <a:solidFill>
                <a:prstClr val="black"/>
              </a:solidFill>
              <a:latin typeface="Carlito"/>
              <a:cs typeface="Carlito"/>
            </a:endParaRPr>
          </a:p>
          <a:p>
            <a:pPr marL="520065">
              <a:spcBef>
                <a:spcPts val="5"/>
              </a:spcBef>
            </a:pPr>
            <a:r>
              <a:rPr sz="2200" spc="-20">
                <a:solidFill>
                  <a:prstClr val="black"/>
                </a:solidFill>
                <a:latin typeface="Carlito"/>
                <a:cs typeface="Carlito"/>
              </a:rPr>
              <a:t>statement </a:t>
            </a:r>
            <a:r>
              <a:rPr sz="2200" spc="-5">
                <a:solidFill>
                  <a:prstClr val="black"/>
                </a:solidFill>
                <a:latin typeface="Carlito"/>
                <a:cs typeface="Carlito"/>
              </a:rPr>
              <a:t>1;</a:t>
            </a:r>
            <a:endParaRPr sz="2200">
              <a:solidFill>
                <a:prstClr val="black"/>
              </a:solidFill>
              <a:latin typeface="Carlito"/>
              <a:cs typeface="Carlito"/>
            </a:endParaRPr>
          </a:p>
          <a:p>
            <a:pPr marL="520065"/>
            <a:r>
              <a:rPr sz="2200" spc="-20">
                <a:solidFill>
                  <a:prstClr val="black"/>
                </a:solidFill>
                <a:latin typeface="Carlito"/>
                <a:cs typeface="Carlito"/>
              </a:rPr>
              <a:t>statement </a:t>
            </a:r>
            <a:r>
              <a:rPr sz="2200" spc="-5">
                <a:solidFill>
                  <a:prstClr val="black"/>
                </a:solidFill>
                <a:latin typeface="Carlito"/>
                <a:cs typeface="Carlito"/>
              </a:rPr>
              <a:t>2;</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266700"/>
            <a:r>
              <a:rPr sz="2200" spc="-15">
                <a:solidFill>
                  <a:prstClr val="black"/>
                </a:solidFill>
                <a:latin typeface="Carlito"/>
                <a:cs typeface="Carlito"/>
              </a:rPr>
              <a:t>catch(Exception</a:t>
            </a:r>
            <a:r>
              <a:rPr sz="2200" spc="-45">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266700"/>
            <a:r>
              <a:rPr sz="2200" spc="-5">
                <a:solidFill>
                  <a:prstClr val="black"/>
                </a:solidFill>
                <a:latin typeface="Carlito"/>
                <a:cs typeface="Carlito"/>
              </a:rPr>
              <a:t>}</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catch(Exception</a:t>
            </a:r>
            <a:r>
              <a:rPr sz="2200" spc="15">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p:txBody>
      </p:sp>
      <p:sp>
        <p:nvSpPr>
          <p:cNvPr id="3" name="object 3"/>
          <p:cNvSpPr txBox="1">
            <a:spLocks noGrp="1"/>
          </p:cNvSpPr>
          <p:nvPr>
            <p:ph type="title"/>
          </p:nvPr>
        </p:nvSpPr>
        <p:spPr>
          <a:xfrm>
            <a:off x="762000" y="184666"/>
            <a:ext cx="4800600" cy="504625"/>
          </a:xfrm>
          <a:prstGeom prst="rect">
            <a:avLst/>
          </a:prstGeom>
        </p:spPr>
        <p:txBody>
          <a:bodyPr vert="horz" wrap="square" lIns="0" tIns="12065" rIns="0" bIns="0" rtlCol="0" anchor="ctr">
            <a:spAutoFit/>
          </a:bodyPr>
          <a:lstStyle>
            <a:defPPr/>
          </a:lstStyle>
          <a:p>
            <a:pPr marL="12700">
              <a:lnSpc>
                <a:spcPct val="100000"/>
              </a:lnSpc>
              <a:spcBef>
                <a:spcPts val="95"/>
              </a:spcBef>
            </a:pPr>
            <a:r>
              <a:rPr sz="3200" b="1" spc="-15"/>
              <a:t>Nested </a:t>
            </a:r>
            <a:r>
              <a:rPr sz="3200" b="1" spc="-50"/>
              <a:t>Try</a:t>
            </a:r>
            <a:r>
              <a:rPr sz="3200" b="1" spc="10"/>
              <a:t> </a:t>
            </a:r>
            <a:r>
              <a:rPr sz="3200" b="1" spc="-5"/>
              <a:t>Block</a:t>
            </a:r>
            <a:endParaRPr sz="3200" b="1"/>
          </a:p>
        </p:txBody>
      </p:sp>
    </p:spTree>
    <p:extLst>
      <p:ext uri="{BB962C8B-B14F-4D97-AF65-F5344CB8AC3E}">
        <p14:creationId xmlns:p14="http://schemas.microsoft.com/office/powerpoint/2010/main" val="25041823"/>
      </p:ext>
    </p:extLst>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0" name="Rectangle 9"/>
          <p:cNvSpPr/>
          <p:nvPr/>
        </p:nvSpPr>
        <p:spPr>
          <a:xfrm>
            <a:off x="152400" y="381000"/>
            <a:ext cx="6096000" cy="452431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class Excep6</a:t>
            </a:r>
          </a:p>
          <a:p>
            <a:pPr/>
            <a:r>
              <a:rPr lang="en-US">
                <a:solidFill>
                  <a:prstClr val="black"/>
                </a:solidFill>
              </a:rPr>
              <a:t>{</a:t>
            </a:r>
          </a:p>
          <a:p>
            <a:pPr/>
            <a:r>
              <a:rPr lang="en-US">
                <a:solidFill>
                  <a:prstClr val="black"/>
                </a:solidFill>
              </a:rPr>
              <a:t>public static void main(String args[])</a:t>
            </a:r>
          </a:p>
          <a:p>
            <a:pPr/>
            <a:r>
              <a:rPr lang="en-US">
                <a:solidFill>
                  <a:prstClr val="black"/>
                </a:solidFill>
              </a:rPr>
              <a:t>{</a:t>
            </a:r>
          </a:p>
          <a:p>
            <a:pPr/>
            <a:r>
              <a:rPr lang="en-US">
                <a:solidFill>
                  <a:prstClr val="black"/>
                </a:solidFill>
              </a:rPr>
              <a:t>try</a:t>
            </a:r>
          </a:p>
          <a:p>
            <a:pPr/>
            <a:r>
              <a:rPr lang="en-US">
                <a:solidFill>
                  <a:prstClr val="black"/>
                </a:solidFill>
              </a:rPr>
              <a:t>	{</a:t>
            </a:r>
          </a:p>
          <a:p>
            <a:pPr/>
            <a:r>
              <a:rPr lang="en-US">
                <a:solidFill>
                  <a:prstClr val="black"/>
                </a:solidFill>
              </a:rPr>
              <a:t>	try</a:t>
            </a:r>
          </a:p>
          <a:p>
            <a:pPr/>
            <a:r>
              <a:rPr lang="en-US">
                <a:solidFill>
                  <a:prstClr val="black"/>
                </a:solidFill>
              </a:rPr>
              <a:t>		{</a:t>
            </a:r>
          </a:p>
          <a:p>
            <a:pPr/>
            <a:r>
              <a:rPr lang="en-US">
                <a:solidFill>
                  <a:prstClr val="black"/>
                </a:solidFill>
              </a:rPr>
              <a:t>		System.out.println("going to divide");</a:t>
            </a:r>
          </a:p>
          <a:p>
            <a:pPr/>
            <a:r>
              <a:rPr lang="en-US">
                <a:solidFill>
                  <a:prstClr val="black"/>
                </a:solidFill>
              </a:rPr>
              <a:t>		int b =39/0;</a:t>
            </a:r>
          </a:p>
          <a:p>
            <a:pPr/>
            <a:r>
              <a:rPr lang="en-US">
                <a:solidFill>
                  <a:prstClr val="black"/>
                </a:solidFill>
              </a:rPr>
              <a:t>		}</a:t>
            </a:r>
          </a:p>
          <a:p>
            <a:pPr/>
            <a:r>
              <a:rPr lang="en-US">
                <a:solidFill>
                  <a:prstClr val="black"/>
                </a:solidFill>
              </a:rPr>
              <a:t>		catch(ArithmeticException e)</a:t>
            </a:r>
          </a:p>
          <a:p>
            <a:pPr/>
            <a:r>
              <a:rPr lang="en-US">
                <a:solidFill>
                  <a:prstClr val="black"/>
                </a:solidFill>
              </a:rPr>
              <a:t>		{</a:t>
            </a:r>
          </a:p>
          <a:p>
            <a:pPr/>
            <a:r>
              <a:rPr lang="en-US">
                <a:solidFill>
                  <a:prstClr val="black"/>
                </a:solidFill>
              </a:rPr>
              <a:t>		System.out.println(e);</a:t>
            </a:r>
          </a:p>
          <a:p>
            <a:pPr/>
            <a:r>
              <a:rPr lang="en-US">
                <a:solidFill>
                  <a:prstClr val="black"/>
                </a:solidFill>
              </a:rPr>
              <a:t>		}</a:t>
            </a:r>
          </a:p>
          <a:p>
            <a:pPr/>
            <a:r>
              <a:rPr lang="en-US">
                <a:solidFill>
                  <a:prstClr val="black"/>
                </a:solidFill>
              </a:rPr>
              <a:t>	</a:t>
            </a:r>
            <a:endParaRPr lang="en-US">
              <a:solidFill>
                <a:prstClr val="black"/>
              </a:solidFill>
            </a:endParaRPr>
          </a:p>
        </p:txBody>
      </p:sp>
      <p:sp>
        <p:nvSpPr>
          <p:cNvPr id="11" name="Rectangle 10"/>
          <p:cNvSpPr/>
          <p:nvPr/>
        </p:nvSpPr>
        <p:spPr>
          <a:xfrm>
            <a:off x="5638800" y="1524000"/>
            <a:ext cx="6172200" cy="50783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try</a:t>
            </a:r>
          </a:p>
          <a:p>
            <a:pPr/>
            <a:r>
              <a:rPr lang="en-US">
                <a:solidFill>
                  <a:prstClr val="black"/>
                </a:solidFill>
              </a:rPr>
              <a:t>		{</a:t>
            </a:r>
          </a:p>
          <a:p>
            <a:pPr/>
            <a:r>
              <a:rPr lang="en-US">
                <a:solidFill>
                  <a:prstClr val="black"/>
                </a:solidFill>
              </a:rPr>
              <a:t>		int a[]=new int[5];</a:t>
            </a:r>
          </a:p>
          <a:p>
            <a:pPr/>
            <a:r>
              <a:rPr lang="en-US">
                <a:solidFill>
                  <a:prstClr val="black"/>
                </a:solidFill>
              </a:rPr>
              <a:t>		a[5]=4;</a:t>
            </a:r>
          </a:p>
          <a:p>
            <a:pPr/>
            <a:r>
              <a:rPr lang="en-US">
                <a:solidFill>
                  <a:prstClr val="black"/>
                </a:solidFill>
              </a:rPr>
              <a:t>		}</a:t>
            </a:r>
          </a:p>
          <a:p>
            <a:pPr/>
            <a:r>
              <a:rPr lang="en-US">
                <a:solidFill>
                  <a:prstClr val="black"/>
                </a:solidFill>
              </a:rPr>
              <a:t>		catch(ArrayIndexOutOfBoundsException e)</a:t>
            </a:r>
          </a:p>
          <a:p>
            <a:pPr/>
            <a:r>
              <a:rPr lang="en-US">
                <a:solidFill>
                  <a:prstClr val="black"/>
                </a:solidFill>
              </a:rPr>
              <a:t>		{</a:t>
            </a:r>
          </a:p>
          <a:p>
            <a:pPr/>
            <a:r>
              <a:rPr lang="en-US">
                <a:solidFill>
                  <a:prstClr val="black"/>
                </a:solidFill>
              </a:rPr>
              <a:t>		System.out.println(e);</a:t>
            </a:r>
          </a:p>
          <a:p>
            <a:pPr/>
            <a:r>
              <a:rPr lang="en-US">
                <a:solidFill>
                  <a:prstClr val="black"/>
                </a:solidFill>
              </a:rPr>
              <a:t>		}</a:t>
            </a:r>
          </a:p>
          <a:p>
            <a:pPr/>
            <a:r>
              <a:rPr lang="en-US">
                <a:solidFill>
                  <a:prstClr val="black"/>
                </a:solidFill>
              </a:rPr>
              <a:t>	System.out.println("other statement");</a:t>
            </a:r>
          </a:p>
          <a:p>
            <a:pPr/>
            <a:r>
              <a:rPr lang="en-US">
                <a:solidFill>
                  <a:prstClr val="black"/>
                </a:solidFill>
              </a:rPr>
              <a:t>	}</a:t>
            </a:r>
          </a:p>
          <a:p>
            <a:pPr/>
            <a:r>
              <a:rPr lang="en-US">
                <a:solidFill>
                  <a:prstClr val="black"/>
                </a:solidFill>
              </a:rPr>
              <a:t>	catch(Exception e)</a:t>
            </a:r>
          </a:p>
          <a:p>
            <a:pPr/>
            <a:r>
              <a:rPr lang="en-US">
                <a:solidFill>
                  <a:prstClr val="black"/>
                </a:solidFill>
              </a:rPr>
              <a:t>	{</a:t>
            </a:r>
          </a:p>
          <a:p>
            <a:pPr/>
            <a:r>
              <a:rPr lang="en-US">
                <a:solidFill>
                  <a:prstClr val="black"/>
                </a:solidFill>
              </a:rPr>
              <a:t>	System.out.println("handeled");</a:t>
            </a:r>
          </a:p>
          <a:p>
            <a:pPr/>
            <a:r>
              <a:rPr lang="en-US">
                <a:solidFill>
                  <a:prstClr val="black"/>
                </a:solidFill>
              </a:rPr>
              <a:t>	}</a:t>
            </a:r>
          </a:p>
          <a:p>
            <a:pPr/>
            <a:r>
              <a:rPr lang="en-US" err="1">
                <a:solidFill>
                  <a:prstClr val="black"/>
                </a:solidFill>
              </a:rPr>
              <a:t>System.out.println("normal flow..");</a:t>
            </a:r>
          </a:p>
          <a:p>
            <a:pPr/>
            <a:r>
              <a:rPr lang="en-US">
                <a:solidFill>
                  <a:prstClr val="black"/>
                </a:solidFill>
              </a:rPr>
              <a:t>}</a:t>
            </a:r>
          </a:p>
          <a:p>
            <a:pPr/>
            <a:r>
              <a:rPr lang="en-US">
                <a:solidFill>
                  <a:prstClr val="black"/>
                </a:solidFill>
              </a:rPr>
              <a:t>}</a:t>
            </a:r>
            <a:endParaRPr lang="en-US">
              <a:solidFill>
                <a:prstClr val="black"/>
              </a:solidFill>
            </a:endParaRPr>
          </a:p>
        </p:txBody>
      </p:sp>
    </p:spTree>
    <p:extLst>
      <p:ext uri="{BB962C8B-B14F-4D97-AF65-F5344CB8AC3E}">
        <p14:creationId xmlns:p14="http://schemas.microsoft.com/office/powerpoint/2010/main" val="705633289"/>
      </p:ext>
    </p:extLst>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609600" y="268884"/>
            <a:ext cx="9870440" cy="5073184"/>
          </a:xfrm>
          <a:prstGeom prst="rect">
            <a:avLst/>
          </a:prstGeom>
        </p:spPr>
        <p:txBody>
          <a:bodyPr vert="horz" wrap="square" lIns="0" tIns="1803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6870" indent="-344805">
              <a:spcBef>
                <a:spcPts val="1420"/>
              </a:spcBef>
              <a:buFont typeface="Wingdings"/>
              <a:buChar char=""/>
              <a:tabLst>
                <a:tab pos="357505"/>
              </a:tabLst>
            </a:pPr>
            <a:r>
              <a:rPr sz="2200" b="1" spc="-5">
                <a:solidFill>
                  <a:prstClr val="black"/>
                </a:solidFill>
                <a:latin typeface="Carlito"/>
                <a:cs typeface="Carlito"/>
              </a:rPr>
              <a:t>Finally </a:t>
            </a:r>
            <a:r>
              <a:rPr sz="2200" b="1" spc="-10">
                <a:solidFill>
                  <a:prstClr val="black"/>
                </a:solidFill>
                <a:latin typeface="Carlito"/>
                <a:cs typeface="Carlito"/>
              </a:rPr>
              <a:t>block</a:t>
            </a:r>
            <a:endParaRPr sz="2200">
              <a:solidFill>
                <a:prstClr val="black"/>
              </a:solidFill>
              <a:latin typeface="Carlito"/>
              <a:cs typeface="Carlito"/>
            </a:endParaRPr>
          </a:p>
          <a:p>
            <a:pPr marL="814069" lvl="1" indent="-344805">
              <a:spcBef>
                <a:spcPts val="1320"/>
              </a:spcBef>
              <a:buFont typeface="Wingdings"/>
              <a:buChar char=""/>
              <a:tabLst>
                <a:tab pos="814705"/>
              </a:tabLst>
            </a:pPr>
            <a:r>
              <a:rPr sz="2200" spc="-5">
                <a:solidFill>
                  <a:prstClr val="black"/>
                </a:solidFill>
                <a:latin typeface="Carlito"/>
                <a:cs typeface="Carlito"/>
              </a:rPr>
              <a:t>is a </a:t>
            </a:r>
            <a:r>
              <a:rPr sz="2200" spc="-10">
                <a:solidFill>
                  <a:prstClr val="black"/>
                </a:solidFill>
                <a:latin typeface="Carlito"/>
                <a:cs typeface="Carlito"/>
              </a:rPr>
              <a:t>block that </a:t>
            </a:r>
            <a:r>
              <a:rPr sz="2200" spc="-5">
                <a:solidFill>
                  <a:prstClr val="black"/>
                </a:solidFill>
                <a:latin typeface="Carlito"/>
                <a:cs typeface="Carlito"/>
              </a:rPr>
              <a:t>is </a:t>
            </a:r>
            <a:r>
              <a:rPr sz="2200" spc="-20">
                <a:solidFill>
                  <a:prstClr val="black"/>
                </a:solidFill>
                <a:latin typeface="Carlito"/>
                <a:cs typeface="Carlito"/>
              </a:rPr>
              <a:t>always</a:t>
            </a:r>
            <a:r>
              <a:rPr sz="2200" spc="15">
                <a:solidFill>
                  <a:prstClr val="black"/>
                </a:solidFill>
                <a:latin typeface="Carlito"/>
                <a:cs typeface="Carlito"/>
              </a:rPr>
              <a:t> </a:t>
            </a:r>
            <a:r>
              <a:rPr sz="2200" spc="-20">
                <a:solidFill>
                  <a:prstClr val="black"/>
                </a:solidFill>
                <a:latin typeface="Carlito"/>
                <a:cs typeface="Carlito"/>
              </a:rPr>
              <a:t>executed.</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00">
                <a:solidFill>
                  <a:prstClr val="black"/>
                </a:solidFill>
                <a:latin typeface="Carlito"/>
                <a:cs typeface="Carlito"/>
              </a:rPr>
              <a:t>To </a:t>
            </a:r>
            <a:r>
              <a:rPr sz="2200" spc="-15">
                <a:solidFill>
                  <a:prstClr val="black"/>
                </a:solidFill>
                <a:latin typeface="Carlito"/>
                <a:cs typeface="Carlito"/>
              </a:rPr>
              <a:t>perform </a:t>
            </a:r>
            <a:r>
              <a:rPr sz="2200" spc="-5">
                <a:solidFill>
                  <a:prstClr val="black"/>
                </a:solidFill>
                <a:latin typeface="Carlito"/>
                <a:cs typeface="Carlito"/>
              </a:rPr>
              <a:t>some </a:t>
            </a:r>
            <a:r>
              <a:rPr sz="2200" spc="-10">
                <a:solidFill>
                  <a:prstClr val="black"/>
                </a:solidFill>
                <a:latin typeface="Carlito"/>
                <a:cs typeface="Carlito"/>
              </a:rPr>
              <a:t>important </a:t>
            </a:r>
            <a:r>
              <a:rPr sz="2200" spc="-15">
                <a:solidFill>
                  <a:prstClr val="black"/>
                </a:solidFill>
                <a:latin typeface="Carlito"/>
                <a:cs typeface="Carlito"/>
              </a:rPr>
              <a:t>tasks </a:t>
            </a:r>
            <a:r>
              <a:rPr sz="2200" spc="-10">
                <a:solidFill>
                  <a:prstClr val="black"/>
                </a:solidFill>
                <a:latin typeface="Carlito"/>
                <a:cs typeface="Carlito"/>
              </a:rPr>
              <a:t>such </a:t>
            </a:r>
            <a:r>
              <a:rPr sz="2200" spc="-5">
                <a:solidFill>
                  <a:prstClr val="black"/>
                </a:solidFill>
                <a:latin typeface="Carlito"/>
                <a:cs typeface="Carlito"/>
              </a:rPr>
              <a:t>as closing </a:t>
            </a:r>
            <a:r>
              <a:rPr sz="2200" spc="-10">
                <a:solidFill>
                  <a:prstClr val="black"/>
                </a:solidFill>
                <a:latin typeface="Carlito"/>
                <a:cs typeface="Carlito"/>
              </a:rPr>
              <a:t>connection, </a:t>
            </a:r>
            <a:r>
              <a:rPr sz="2200" spc="-15">
                <a:solidFill>
                  <a:prstClr val="black"/>
                </a:solidFill>
                <a:latin typeface="Carlito"/>
                <a:cs typeface="Carlito"/>
              </a:rPr>
              <a:t>stream</a:t>
            </a:r>
            <a:r>
              <a:rPr sz="2200" spc="285">
                <a:solidFill>
                  <a:prstClr val="black"/>
                </a:solidFill>
                <a:latin typeface="Carlito"/>
                <a:cs typeface="Carlito"/>
              </a:rPr>
              <a:t> </a:t>
            </a:r>
            <a:r>
              <a:rPr sz="2200" spc="-15">
                <a:solidFill>
                  <a:prstClr val="black"/>
                </a:solidFill>
                <a:latin typeface="Carlito"/>
                <a:cs typeface="Carlito"/>
              </a:rPr>
              <a:t>etc.</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5">
                <a:solidFill>
                  <a:prstClr val="black"/>
                </a:solidFill>
                <a:latin typeface="Carlito"/>
                <a:cs typeface="Carlito"/>
              </a:rPr>
              <a:t>Used </a:t>
            </a:r>
            <a:r>
              <a:rPr sz="2200" spc="-20">
                <a:solidFill>
                  <a:prstClr val="black"/>
                </a:solidFill>
                <a:latin typeface="Carlito"/>
                <a:cs typeface="Carlito"/>
              </a:rPr>
              <a:t>to </a:t>
            </a:r>
            <a:r>
              <a:rPr sz="2200" spc="-10">
                <a:solidFill>
                  <a:prstClr val="black"/>
                </a:solidFill>
                <a:latin typeface="Carlito"/>
                <a:cs typeface="Carlito"/>
              </a:rPr>
              <a:t>put </a:t>
            </a:r>
            <a:r>
              <a:rPr sz="2200" spc="-5">
                <a:solidFill>
                  <a:prstClr val="black"/>
                </a:solidFill>
                <a:latin typeface="Carlito"/>
                <a:cs typeface="Carlito"/>
              </a:rPr>
              <a:t>"cleanup" </a:t>
            </a:r>
            <a:r>
              <a:rPr sz="2200" spc="-15">
                <a:solidFill>
                  <a:prstClr val="black"/>
                </a:solidFill>
                <a:latin typeface="Carlito"/>
                <a:cs typeface="Carlito"/>
              </a:rPr>
              <a:t>code </a:t>
            </a:r>
            <a:r>
              <a:rPr sz="2200" spc="-5">
                <a:solidFill>
                  <a:prstClr val="black"/>
                </a:solidFill>
                <a:latin typeface="Carlito"/>
                <a:cs typeface="Carlito"/>
              </a:rPr>
              <a:t>such as closing a </a:t>
            </a:r>
            <a:r>
              <a:rPr sz="2200" spc="-10">
                <a:solidFill>
                  <a:prstClr val="black"/>
                </a:solidFill>
                <a:latin typeface="Carlito"/>
                <a:cs typeface="Carlito"/>
              </a:rPr>
              <a:t>file, </a:t>
            </a:r>
            <a:r>
              <a:rPr sz="2200" spc="-5">
                <a:solidFill>
                  <a:prstClr val="black"/>
                </a:solidFill>
                <a:latin typeface="Carlito"/>
                <a:cs typeface="Carlito"/>
              </a:rPr>
              <a:t>closing </a:t>
            </a:r>
            <a:r>
              <a:rPr sz="2200" spc="-10">
                <a:solidFill>
                  <a:prstClr val="black"/>
                </a:solidFill>
                <a:latin typeface="Carlito"/>
                <a:cs typeface="Carlito"/>
              </a:rPr>
              <a:t>connection</a:t>
            </a:r>
            <a:r>
              <a:rPr sz="2200" spc="175">
                <a:solidFill>
                  <a:prstClr val="black"/>
                </a:solidFill>
                <a:latin typeface="Carlito"/>
                <a:cs typeface="Carlito"/>
              </a:rPr>
              <a:t> </a:t>
            </a:r>
            <a:r>
              <a:rPr sz="2200" spc="-15">
                <a:solidFill>
                  <a:prstClr val="black"/>
                </a:solidFill>
                <a:latin typeface="Carlito"/>
                <a:cs typeface="Carlito"/>
              </a:rPr>
              <a:t>etc.</a:t>
            </a:r>
            <a:endParaRPr sz="2200">
              <a:solidFill>
                <a:prstClr val="black"/>
              </a:solidFill>
              <a:latin typeface="Carlito"/>
              <a:cs typeface="Carlito"/>
            </a:endParaRPr>
          </a:p>
          <a:p>
            <a:pPr marL="356870" marR="5080" indent="-344805">
              <a:lnSpc>
                <a:spcPct val="150000"/>
              </a:lnSpc>
              <a:buFont typeface="Wingdings"/>
              <a:buChar char=""/>
              <a:tabLst>
                <a:tab pos="357505"/>
              </a:tabLst>
            </a:pPr>
            <a:r>
              <a:rPr sz="2200" spc="-10">
                <a:solidFill>
                  <a:prstClr val="black"/>
                </a:solidFill>
                <a:latin typeface="Carlito"/>
                <a:cs typeface="Carlito"/>
              </a:rPr>
              <a:t>Finally </a:t>
            </a:r>
            <a:r>
              <a:rPr sz="2200" spc="-15">
                <a:solidFill>
                  <a:prstClr val="black"/>
                </a:solidFill>
                <a:latin typeface="Carlito"/>
                <a:cs typeface="Carlito"/>
              </a:rPr>
              <a:t>creates </a:t>
            </a:r>
            <a:r>
              <a:rPr sz="2200" spc="-5">
                <a:solidFill>
                  <a:prstClr val="black"/>
                </a:solidFill>
                <a:latin typeface="Carlito"/>
                <a:cs typeface="Carlito"/>
              </a:rPr>
              <a:t>a </a:t>
            </a:r>
            <a:r>
              <a:rPr sz="2200" spc="-10">
                <a:solidFill>
                  <a:prstClr val="black"/>
                </a:solidFill>
                <a:latin typeface="Carlito"/>
                <a:cs typeface="Carlito"/>
              </a:rPr>
              <a:t>block </a:t>
            </a:r>
            <a:r>
              <a:rPr sz="2200">
                <a:solidFill>
                  <a:prstClr val="black"/>
                </a:solidFill>
                <a:latin typeface="Carlito"/>
                <a:cs typeface="Carlito"/>
              </a:rPr>
              <a:t>of </a:t>
            </a:r>
            <a:r>
              <a:rPr sz="2200" spc="-15">
                <a:solidFill>
                  <a:prstClr val="black"/>
                </a:solidFill>
                <a:latin typeface="Carlito"/>
                <a:cs typeface="Carlito"/>
              </a:rPr>
              <a:t>code </a:t>
            </a:r>
            <a:r>
              <a:rPr sz="2200" spc="-10">
                <a:solidFill>
                  <a:prstClr val="black"/>
                </a:solidFill>
                <a:latin typeface="Carlito"/>
                <a:cs typeface="Carlito"/>
              </a:rPr>
              <a:t>that </a:t>
            </a:r>
            <a:r>
              <a:rPr sz="2200" spc="-5">
                <a:solidFill>
                  <a:prstClr val="black"/>
                </a:solidFill>
                <a:latin typeface="Carlito"/>
                <a:cs typeface="Carlito"/>
              </a:rPr>
              <a:t>will be </a:t>
            </a:r>
            <a:r>
              <a:rPr sz="2200" spc="-20">
                <a:solidFill>
                  <a:prstClr val="black"/>
                </a:solidFill>
                <a:latin typeface="Carlito"/>
                <a:cs typeface="Carlito"/>
              </a:rPr>
              <a:t>executed </a:t>
            </a:r>
            <a:r>
              <a:rPr sz="2200" spc="-15">
                <a:solidFill>
                  <a:prstClr val="black"/>
                </a:solidFill>
                <a:latin typeface="Carlito"/>
                <a:cs typeface="Carlito"/>
              </a:rPr>
              <a:t>after </a:t>
            </a:r>
            <a:r>
              <a:rPr sz="2200" spc="-5">
                <a:solidFill>
                  <a:prstClr val="black"/>
                </a:solidFill>
                <a:latin typeface="Carlito"/>
                <a:cs typeface="Carlito"/>
              </a:rPr>
              <a:t>a </a:t>
            </a:r>
            <a:r>
              <a:rPr sz="2200" spc="-15">
                <a:solidFill>
                  <a:prstClr val="black"/>
                </a:solidFill>
                <a:latin typeface="Carlito"/>
                <a:cs typeface="Carlito"/>
              </a:rPr>
              <a:t>try/catch </a:t>
            </a:r>
            <a:r>
              <a:rPr sz="2200" spc="-5">
                <a:solidFill>
                  <a:prstClr val="black"/>
                </a:solidFill>
                <a:latin typeface="Carlito"/>
                <a:cs typeface="Carlito"/>
              </a:rPr>
              <a:t>block  </a:t>
            </a:r>
            <a:r>
              <a:rPr sz="2200" spc="-10">
                <a:solidFill>
                  <a:prstClr val="black"/>
                </a:solidFill>
                <a:latin typeface="Carlito"/>
                <a:cs typeface="Carlito"/>
              </a:rPr>
              <a:t>has</a:t>
            </a:r>
            <a:r>
              <a:rPr sz="2200" spc="-5">
                <a:solidFill>
                  <a:prstClr val="black"/>
                </a:solidFill>
                <a:latin typeface="Carlito"/>
                <a:cs typeface="Carlito"/>
              </a:rPr>
              <a:t> </a:t>
            </a:r>
            <a:r>
              <a:rPr sz="2200" spc="-15">
                <a:solidFill>
                  <a:prstClr val="black"/>
                </a:solidFill>
                <a:latin typeface="Carlito"/>
                <a:cs typeface="Carlito"/>
              </a:rPr>
              <a:t>completed</a:t>
            </a:r>
            <a:endParaRPr sz="2200">
              <a:solidFill>
                <a:prstClr val="black"/>
              </a:solidFill>
              <a:latin typeface="Carlito"/>
              <a:cs typeface="Carlito"/>
            </a:endParaRPr>
          </a:p>
          <a:p>
            <a:pPr marL="356870" indent="-344805">
              <a:spcBef>
                <a:spcPts val="1325"/>
              </a:spcBef>
              <a:buFont typeface="Wingdings"/>
              <a:buChar char=""/>
              <a:tabLst>
                <a:tab pos="357505"/>
              </a:tabLst>
            </a:pPr>
            <a:r>
              <a:rPr sz="2200" spc="-10">
                <a:solidFill>
                  <a:prstClr val="black"/>
                </a:solidFill>
                <a:latin typeface="Carlito"/>
                <a:cs typeface="Carlito"/>
              </a:rPr>
              <a:t>Finally block </a:t>
            </a:r>
            <a:r>
              <a:rPr sz="2200" spc="-5">
                <a:solidFill>
                  <a:prstClr val="black"/>
                </a:solidFill>
                <a:latin typeface="Carlito"/>
                <a:cs typeface="Carlito"/>
              </a:rPr>
              <a:t>will be </a:t>
            </a:r>
            <a:r>
              <a:rPr sz="2200" spc="-20">
                <a:solidFill>
                  <a:prstClr val="black"/>
                </a:solidFill>
                <a:latin typeface="Carlito"/>
                <a:cs typeface="Carlito"/>
              </a:rPr>
              <a:t>executed </a:t>
            </a:r>
            <a:r>
              <a:rPr sz="2200" spc="-5">
                <a:solidFill>
                  <a:prstClr val="black"/>
                </a:solidFill>
                <a:latin typeface="Carlito"/>
                <a:cs typeface="Carlito"/>
              </a:rPr>
              <a:t>whether or </a:t>
            </a:r>
            <a:r>
              <a:rPr sz="2200" spc="-10">
                <a:solidFill>
                  <a:prstClr val="black"/>
                </a:solidFill>
                <a:latin typeface="Carlito"/>
                <a:cs typeface="Carlito"/>
              </a:rPr>
              <a:t>not </a:t>
            </a:r>
            <a:r>
              <a:rPr sz="2200" spc="-5">
                <a:solidFill>
                  <a:prstClr val="black"/>
                </a:solidFill>
                <a:latin typeface="Carlito"/>
                <a:cs typeface="Carlito"/>
              </a:rPr>
              <a:t>an </a:t>
            </a:r>
            <a:r>
              <a:rPr sz="2200" spc="-15">
                <a:solidFill>
                  <a:prstClr val="black"/>
                </a:solidFill>
                <a:latin typeface="Carlito"/>
                <a:cs typeface="Carlito"/>
              </a:rPr>
              <a:t>exception </a:t>
            </a:r>
            <a:r>
              <a:rPr sz="2200" spc="-5">
                <a:solidFill>
                  <a:prstClr val="black"/>
                </a:solidFill>
                <a:latin typeface="Carlito"/>
                <a:cs typeface="Carlito"/>
              </a:rPr>
              <a:t>is</a:t>
            </a:r>
            <a:r>
              <a:rPr sz="2200" spc="140">
                <a:solidFill>
                  <a:prstClr val="black"/>
                </a:solidFill>
                <a:latin typeface="Carlito"/>
                <a:cs typeface="Carlito"/>
              </a:rPr>
              <a:t> </a:t>
            </a:r>
            <a:r>
              <a:rPr sz="2200" spc="-15">
                <a:solidFill>
                  <a:prstClr val="black"/>
                </a:solidFill>
                <a:latin typeface="Carlito"/>
                <a:cs typeface="Carlito"/>
              </a:rPr>
              <a:t>thrown.</a:t>
            </a:r>
            <a:endParaRPr sz="2200">
              <a:solidFill>
                <a:prstClr val="black"/>
              </a:solidFill>
              <a:latin typeface="Carlito"/>
              <a:cs typeface="Carlito"/>
            </a:endParaRPr>
          </a:p>
          <a:p>
            <a:pPr marL="356870" indent="-344805">
              <a:spcBef>
                <a:spcPts val="1320"/>
              </a:spcBef>
              <a:buFont typeface="Wingdings"/>
              <a:buChar char=""/>
              <a:tabLst>
                <a:tab pos="357505"/>
              </a:tabLst>
            </a:pPr>
            <a:r>
              <a:rPr sz="2200" spc="-15">
                <a:solidFill>
                  <a:prstClr val="black"/>
                </a:solidFill>
                <a:latin typeface="Carlito"/>
                <a:cs typeface="Carlito"/>
              </a:rPr>
              <a:t>Each </a:t>
            </a:r>
            <a:r>
              <a:rPr sz="2200">
                <a:solidFill>
                  <a:prstClr val="black"/>
                </a:solidFill>
                <a:latin typeface="Carlito"/>
                <a:cs typeface="Carlito"/>
              </a:rPr>
              <a:t>try </a:t>
            </a:r>
            <a:r>
              <a:rPr sz="2200" spc="-5">
                <a:solidFill>
                  <a:prstClr val="black"/>
                </a:solidFill>
                <a:latin typeface="Carlito"/>
                <a:cs typeface="Carlito"/>
              </a:rPr>
              <a:t>clause </a:t>
            </a:r>
            <a:r>
              <a:rPr sz="2200" spc="-10">
                <a:solidFill>
                  <a:prstClr val="black"/>
                </a:solidFill>
                <a:latin typeface="Carlito"/>
                <a:cs typeface="Carlito"/>
              </a:rPr>
              <a:t>requires </a:t>
            </a:r>
            <a:r>
              <a:rPr sz="2200" spc="-15">
                <a:solidFill>
                  <a:prstClr val="black"/>
                </a:solidFill>
                <a:latin typeface="Carlito"/>
                <a:cs typeface="Carlito"/>
              </a:rPr>
              <a:t>at </a:t>
            </a:r>
            <a:r>
              <a:rPr sz="2200" spc="-5">
                <a:solidFill>
                  <a:prstClr val="black"/>
                </a:solidFill>
                <a:latin typeface="Carlito"/>
                <a:cs typeface="Carlito"/>
              </a:rPr>
              <a:t>least one </a:t>
            </a:r>
            <a:r>
              <a:rPr sz="2200" spc="-20">
                <a:solidFill>
                  <a:prstClr val="black"/>
                </a:solidFill>
                <a:latin typeface="Carlito"/>
                <a:cs typeface="Carlito"/>
              </a:rPr>
              <a:t>catch </a:t>
            </a:r>
            <a:r>
              <a:rPr sz="2200">
                <a:solidFill>
                  <a:prstClr val="black"/>
                </a:solidFill>
                <a:latin typeface="Carlito"/>
                <a:cs typeface="Carlito"/>
              </a:rPr>
              <a:t>or </a:t>
            </a:r>
            <a:r>
              <a:rPr sz="2200" spc="-10">
                <a:solidFill>
                  <a:prstClr val="black"/>
                </a:solidFill>
                <a:latin typeface="Carlito"/>
                <a:cs typeface="Carlito"/>
              </a:rPr>
              <a:t>finally</a:t>
            </a:r>
            <a:r>
              <a:rPr sz="2200" spc="35">
                <a:solidFill>
                  <a:prstClr val="black"/>
                </a:solidFill>
                <a:latin typeface="Carlito"/>
                <a:cs typeface="Carlito"/>
              </a:rPr>
              <a:t> </a:t>
            </a:r>
            <a:r>
              <a:rPr sz="2200" spc="-5">
                <a:solidFill>
                  <a:prstClr val="black"/>
                </a:solidFill>
                <a:latin typeface="Carlito"/>
                <a:cs typeface="Carlito"/>
              </a:rPr>
              <a:t>clause.</a:t>
            </a:r>
            <a:endParaRPr sz="2200">
              <a:solidFill>
                <a:prstClr val="black"/>
              </a:solidFill>
              <a:latin typeface="Carlito"/>
              <a:cs typeface="Carlito"/>
            </a:endParaRPr>
          </a:p>
          <a:p>
            <a:pPr marL="356870" indent="-344805">
              <a:spcBef>
                <a:spcPts val="1320"/>
              </a:spcBef>
              <a:buFont typeface="Wingdings" pitchFamily="2" charset="2"/>
              <a:buChar char="Ø"/>
              <a:tabLst>
                <a:tab pos="357505"/>
              </a:tabLst>
            </a:pPr>
            <a:r>
              <a:rPr sz="2000" b="1" spc="-10">
                <a:solidFill>
                  <a:prstClr val="black"/>
                </a:solidFill>
                <a:latin typeface="Carlito"/>
                <a:cs typeface="Carlito"/>
              </a:rPr>
              <a:t>Note: </a:t>
            </a:r>
            <a:r>
              <a:rPr sz="2000" spc="-20">
                <a:solidFill>
                  <a:prstClr val="black"/>
                </a:solidFill>
                <a:latin typeface="Carlito"/>
                <a:cs typeface="Carlito"/>
              </a:rPr>
              <a:t>Before </a:t>
            </a:r>
            <a:r>
              <a:rPr sz="2000" spc="-10">
                <a:solidFill>
                  <a:prstClr val="black"/>
                </a:solidFill>
                <a:latin typeface="Carlito"/>
                <a:cs typeface="Carlito"/>
              </a:rPr>
              <a:t>terminating </a:t>
            </a:r>
            <a:r>
              <a:rPr sz="2000" spc="-5">
                <a:solidFill>
                  <a:prstClr val="black"/>
                </a:solidFill>
                <a:latin typeface="Carlito"/>
                <a:cs typeface="Carlito"/>
              </a:rPr>
              <a:t>the </a:t>
            </a:r>
            <a:r>
              <a:rPr sz="2000" spc="-15">
                <a:solidFill>
                  <a:prstClr val="black"/>
                </a:solidFill>
                <a:latin typeface="Carlito"/>
                <a:cs typeface="Carlito"/>
              </a:rPr>
              <a:t>program, </a:t>
            </a:r>
            <a:r>
              <a:rPr sz="2000" spc="-5">
                <a:solidFill>
                  <a:prstClr val="black"/>
                </a:solidFill>
                <a:latin typeface="Carlito"/>
                <a:cs typeface="Carlito"/>
              </a:rPr>
              <a:t>JVM </a:t>
            </a:r>
            <a:r>
              <a:rPr sz="2000" spc="-20">
                <a:solidFill>
                  <a:prstClr val="black"/>
                </a:solidFill>
                <a:latin typeface="Carlito"/>
                <a:cs typeface="Carlito"/>
              </a:rPr>
              <a:t>executes </a:t>
            </a:r>
            <a:r>
              <a:rPr sz="2000" spc="-10">
                <a:solidFill>
                  <a:prstClr val="black"/>
                </a:solidFill>
                <a:latin typeface="Carlito"/>
                <a:cs typeface="Carlito"/>
              </a:rPr>
              <a:t>finally block(if</a:t>
            </a:r>
            <a:r>
              <a:rPr sz="2000" spc="215">
                <a:solidFill>
                  <a:prstClr val="black"/>
                </a:solidFill>
                <a:latin typeface="Carlito"/>
                <a:cs typeface="Carlito"/>
              </a:rPr>
              <a:t> </a:t>
            </a:r>
            <a:r>
              <a:rPr sz="2000" spc="-10">
                <a:solidFill>
                  <a:prstClr val="black"/>
                </a:solidFill>
                <a:latin typeface="Carlito"/>
                <a:cs typeface="Carlito"/>
              </a:rPr>
              <a:t>any).</a:t>
            </a:r>
            <a:endParaRPr sz="2000">
              <a:solidFill>
                <a:prstClr val="black"/>
              </a:solidFill>
              <a:latin typeface="Carlito"/>
              <a:cs typeface="Carlito"/>
            </a:endParaRPr>
          </a:p>
          <a:p>
            <a:pPr marL="356870" indent="-344805">
              <a:spcBef>
                <a:spcPts val="1320"/>
              </a:spcBef>
              <a:buFont typeface="Wingdings" pitchFamily="2" charset="2"/>
              <a:buChar char="Ø"/>
              <a:tabLst>
                <a:tab pos="357505"/>
              </a:tabLst>
            </a:pPr>
            <a:r>
              <a:rPr sz="2000" b="1" spc="-10">
                <a:solidFill>
                  <a:prstClr val="black"/>
                </a:solidFill>
                <a:latin typeface="Carlito"/>
                <a:cs typeface="Carlito"/>
              </a:rPr>
              <a:t>Note: </a:t>
            </a:r>
            <a:r>
              <a:rPr sz="2000" spc="-10">
                <a:solidFill>
                  <a:prstClr val="black"/>
                </a:solidFill>
                <a:latin typeface="Carlito"/>
                <a:cs typeface="Carlito"/>
              </a:rPr>
              <a:t>finally must </a:t>
            </a:r>
            <a:r>
              <a:rPr sz="2000" spc="-5">
                <a:solidFill>
                  <a:prstClr val="black"/>
                </a:solidFill>
                <a:latin typeface="Carlito"/>
                <a:cs typeface="Carlito"/>
              </a:rPr>
              <a:t>be </a:t>
            </a:r>
            <a:r>
              <a:rPr sz="2000" spc="-15">
                <a:solidFill>
                  <a:prstClr val="black"/>
                </a:solidFill>
                <a:latin typeface="Carlito"/>
                <a:cs typeface="Carlito"/>
              </a:rPr>
              <a:t>followed </a:t>
            </a:r>
            <a:r>
              <a:rPr sz="2000" spc="-10">
                <a:solidFill>
                  <a:prstClr val="black"/>
                </a:solidFill>
                <a:latin typeface="Carlito"/>
                <a:cs typeface="Carlito"/>
              </a:rPr>
              <a:t>by </a:t>
            </a:r>
            <a:r>
              <a:rPr sz="2000" spc="-5">
                <a:solidFill>
                  <a:prstClr val="black"/>
                </a:solidFill>
                <a:latin typeface="Carlito"/>
                <a:cs typeface="Carlito"/>
              </a:rPr>
              <a:t>try or </a:t>
            </a:r>
            <a:r>
              <a:rPr sz="2000" spc="-20">
                <a:solidFill>
                  <a:prstClr val="black"/>
                </a:solidFill>
                <a:latin typeface="Carlito"/>
                <a:cs typeface="Carlito"/>
              </a:rPr>
              <a:t>catch</a:t>
            </a:r>
            <a:r>
              <a:rPr sz="2000" spc="125">
                <a:solidFill>
                  <a:prstClr val="black"/>
                </a:solidFill>
                <a:latin typeface="Carlito"/>
                <a:cs typeface="Carlito"/>
              </a:rPr>
              <a:t> </a:t>
            </a:r>
            <a:r>
              <a:rPr sz="2000" spc="-10">
                <a:solidFill>
                  <a:prstClr val="black"/>
                </a:solidFill>
                <a:latin typeface="Carlito"/>
                <a:cs typeface="Carlito"/>
              </a:rPr>
              <a:t>block.</a:t>
            </a:r>
            <a:endParaRPr sz="2000">
              <a:solidFill>
                <a:prstClr val="black"/>
              </a:solidFill>
              <a:latin typeface="Carlito"/>
              <a:cs typeface="Carlito"/>
            </a:endParaRPr>
          </a:p>
        </p:txBody>
      </p:sp>
    </p:spTree>
    <p:extLst>
      <p:ext uri="{BB962C8B-B14F-4D97-AF65-F5344CB8AC3E}">
        <p14:creationId xmlns:p14="http://schemas.microsoft.com/office/powerpoint/2010/main" val="570024488"/>
      </p:ext>
    </p:extLst>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p:nvPr/>
        </p:nvSpPr>
        <p:spPr>
          <a:xfrm>
            <a:off x="2362200" y="152399"/>
            <a:ext cx="7696200" cy="6549093"/>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solidFill>
                <a:prstClr val="black"/>
              </a:solidFill>
            </a:endParaRPr>
          </a:p>
        </p:txBody>
      </p:sp>
    </p:spTree>
    <p:extLst>
      <p:ext uri="{BB962C8B-B14F-4D97-AF65-F5344CB8AC3E}">
        <p14:creationId xmlns:p14="http://schemas.microsoft.com/office/powerpoint/2010/main" val="1748248460"/>
      </p:ext>
    </p:extLst>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2" name="object 2"/>
          <p:cNvSpPr txBox="1"/>
          <p:nvPr/>
        </p:nvSpPr>
        <p:spPr>
          <a:xfrm>
            <a:off x="1828800" y="-1467"/>
            <a:ext cx="8912859" cy="6783267"/>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sz="2200" spc="-5">
                <a:solidFill>
                  <a:prstClr val="black"/>
                </a:solidFill>
                <a:latin typeface="Carlito"/>
                <a:cs typeface="Carlito"/>
              </a:rPr>
              <a:t>class</a:t>
            </a:r>
            <a:r>
              <a:rPr sz="2200" spc="-10">
                <a:solidFill>
                  <a:prstClr val="black"/>
                </a:solidFill>
                <a:latin typeface="Carlito"/>
                <a:cs typeface="Carlito"/>
              </a:rPr>
              <a:t> Simple</a:t>
            </a:r>
            <a:endParaRPr sz="2200">
              <a:solidFill>
                <a:prstClr val="black"/>
              </a:solidFill>
              <a:latin typeface="Carlito"/>
              <a:cs typeface="Carlito"/>
            </a:endParaRPr>
          </a:p>
          <a:p>
            <a:pPr marL="12700">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12700"/>
            <a:r>
              <a:rPr sz="2200" spc="-10">
                <a:solidFill>
                  <a:prstClr val="black"/>
                </a:solidFill>
                <a:latin typeface="Carlito"/>
                <a:cs typeface="Carlito"/>
              </a:rPr>
              <a:t>public </a:t>
            </a:r>
            <a:r>
              <a:rPr sz="2200" spc="-15">
                <a:solidFill>
                  <a:prstClr val="black"/>
                </a:solidFill>
                <a:latin typeface="Carlito"/>
                <a:cs typeface="Carlito"/>
              </a:rPr>
              <a:t>static </a:t>
            </a:r>
            <a:r>
              <a:rPr sz="2200" spc="-10">
                <a:solidFill>
                  <a:prstClr val="black"/>
                </a:solidFill>
                <a:latin typeface="Carlito"/>
                <a:cs typeface="Carlito"/>
              </a:rPr>
              <a:t>void </a:t>
            </a:r>
            <a:r>
              <a:rPr sz="2200" spc="-5">
                <a:solidFill>
                  <a:prstClr val="black"/>
                </a:solidFill>
                <a:latin typeface="Carlito"/>
                <a:cs typeface="Carlito"/>
              </a:rPr>
              <a:t>main(String</a:t>
            </a:r>
            <a:r>
              <a:rPr sz="2200" spc="10">
                <a:solidFill>
                  <a:prstClr val="black"/>
                </a:solidFill>
                <a:latin typeface="Carlito"/>
                <a:cs typeface="Carlito"/>
              </a:rPr>
              <a:t> </a:t>
            </a:r>
            <a:r>
              <a:rPr sz="2200" spc="-5">
                <a:solidFill>
                  <a:prstClr val="black"/>
                </a:solidFill>
                <a:latin typeface="Carlito"/>
                <a:cs typeface="Carlito"/>
              </a:rPr>
              <a:t>args[])</a:t>
            </a:r>
            <a:endParaRPr sz="2200">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a:p>
            <a:pPr marL="469900" lvl="1"/>
            <a:r>
              <a:rPr sz="2200">
                <a:solidFill>
                  <a:prstClr val="black"/>
                </a:solidFill>
                <a:latin typeface="Carlito"/>
                <a:cs typeface="Carlito"/>
              </a:rPr>
              <a:t>try</a:t>
            </a: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marR="3231515" lvl="1"/>
            <a:r>
              <a:rPr sz="2200" spc="-15">
                <a:solidFill>
                  <a:prstClr val="black"/>
                </a:solidFill>
                <a:latin typeface="Carlito"/>
                <a:cs typeface="Carlito"/>
              </a:rPr>
              <a:t>int </a:t>
            </a:r>
            <a:r>
              <a:rPr sz="2200" spc="-10">
                <a:solidFill>
                  <a:prstClr val="black"/>
                </a:solidFill>
                <a:latin typeface="Carlito"/>
                <a:cs typeface="Carlito"/>
              </a:rPr>
              <a:t>data=25/0;</a:t>
            </a:r>
            <a:endParaRPr lang="en-US" sz="2200" spc="-10">
              <a:solidFill>
                <a:prstClr val="black"/>
              </a:solidFill>
              <a:latin typeface="Carlito"/>
              <a:cs typeface="Carlito"/>
            </a:endParaRPr>
          </a:p>
          <a:p>
            <a:pPr marL="469900" marR="3231515" lvl="1"/>
            <a:r>
              <a:rPr sz="2200" spc="-15" err="1">
                <a:solidFill>
                  <a:prstClr val="black"/>
                </a:solidFill>
                <a:latin typeface="Carlito"/>
                <a:cs typeface="Carlito"/>
              </a:rPr>
              <a:t>System.out.println(data);</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5">
                <a:solidFill>
                  <a:prstClr val="black"/>
                </a:solidFill>
                <a:latin typeface="Carlito"/>
                <a:cs typeface="Carlito"/>
              </a:rPr>
              <a:t>catch(ArithmeticException</a:t>
            </a:r>
            <a:r>
              <a:rPr sz="2200" spc="40">
                <a:solidFill>
                  <a:prstClr val="black"/>
                </a:solidFill>
                <a:latin typeface="Carlito"/>
                <a:cs typeface="Carlito"/>
              </a:rPr>
              <a:t> </a:t>
            </a:r>
            <a:r>
              <a:rPr sz="2200" spc="-10">
                <a:solidFill>
                  <a:prstClr val="black"/>
                </a:solidFill>
                <a:latin typeface="Carlito"/>
                <a:cs typeface="Carlito"/>
              </a:rPr>
              <a:t>e)</a:t>
            </a:r>
            <a:endParaRPr sz="2200">
              <a:solidFill>
                <a:prstClr val="black"/>
              </a:solidFill>
              <a:latin typeface="Carlito"/>
              <a:cs typeface="Carlito"/>
            </a:endParaRPr>
          </a:p>
          <a:p>
            <a:pPr marL="469900" lvl="1">
              <a:spcBef>
                <a:spcPts val="5"/>
              </a:spcBef>
            </a:pPr>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System.out.println(e);</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finally</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469900" lvl="1"/>
            <a:r>
              <a:rPr sz="2200" spc="-10">
                <a:solidFill>
                  <a:prstClr val="black"/>
                </a:solidFill>
                <a:latin typeface="Carlito"/>
                <a:cs typeface="Carlito"/>
              </a:rPr>
              <a:t>System.out.println("finally </a:t>
            </a:r>
            <a:r>
              <a:rPr sz="2200" spc="-5">
                <a:solidFill>
                  <a:prstClr val="black"/>
                </a:solidFill>
                <a:latin typeface="Carlito"/>
                <a:cs typeface="Carlito"/>
              </a:rPr>
              <a:t>block is </a:t>
            </a:r>
            <a:r>
              <a:rPr sz="2200" spc="-15">
                <a:solidFill>
                  <a:prstClr val="black"/>
                </a:solidFill>
                <a:latin typeface="Carlito"/>
                <a:cs typeface="Carlito"/>
              </a:rPr>
              <a:t>always</a:t>
            </a:r>
            <a:r>
              <a:rPr sz="2200" spc="50">
                <a:solidFill>
                  <a:prstClr val="black"/>
                </a:solidFill>
                <a:latin typeface="Carlito"/>
                <a:cs typeface="Carlito"/>
              </a:rPr>
              <a:t> </a:t>
            </a:r>
            <a:r>
              <a:rPr sz="2200" spc="-15">
                <a:solidFill>
                  <a:prstClr val="black"/>
                </a:solidFill>
                <a:latin typeface="Carlito"/>
                <a:cs typeface="Carlito"/>
              </a:rPr>
              <a:t>executed");</a:t>
            </a:r>
            <a:endParaRPr sz="2200">
              <a:solidFill>
                <a:prstClr val="black"/>
              </a:solidFill>
              <a:latin typeface="Carlito"/>
              <a:cs typeface="Carlito"/>
            </a:endParaRPr>
          </a:p>
          <a:p>
            <a:pPr marL="469900" lvl="1"/>
            <a:r>
              <a:rPr sz="2200" spc="-5">
                <a:solidFill>
                  <a:prstClr val="black"/>
                </a:solidFill>
                <a:latin typeface="Carlito"/>
                <a:cs typeface="Carlito"/>
              </a:rPr>
              <a:t>}</a:t>
            </a:r>
            <a:endParaRPr sz="2200">
              <a:solidFill>
                <a:prstClr val="black"/>
              </a:solidFill>
              <a:latin typeface="Carlito"/>
              <a:cs typeface="Carlito"/>
            </a:endParaRPr>
          </a:p>
          <a:p>
            <a:pPr marL="12700"/>
            <a:r>
              <a:rPr sz="2200" spc="-15">
                <a:solidFill>
                  <a:prstClr val="black"/>
                </a:solidFill>
                <a:latin typeface="Carlito"/>
                <a:cs typeface="Carlito"/>
              </a:rPr>
              <a:t>System.out.println("rest </a:t>
            </a:r>
            <a:r>
              <a:rPr sz="2200">
                <a:solidFill>
                  <a:prstClr val="black"/>
                </a:solidFill>
                <a:latin typeface="Carlito"/>
                <a:cs typeface="Carlito"/>
              </a:rPr>
              <a:t>of </a:t>
            </a:r>
            <a:r>
              <a:rPr sz="2200" spc="-5">
                <a:solidFill>
                  <a:prstClr val="black"/>
                </a:solidFill>
                <a:latin typeface="Carlito"/>
                <a:cs typeface="Carlito"/>
              </a:rPr>
              <a:t>the</a:t>
            </a:r>
            <a:r>
              <a:rPr sz="2200" spc="75">
                <a:solidFill>
                  <a:prstClr val="black"/>
                </a:solidFill>
                <a:latin typeface="Carlito"/>
                <a:cs typeface="Carlito"/>
              </a:rPr>
              <a:t> </a:t>
            </a:r>
            <a:r>
              <a:rPr sz="2200" spc="-10">
                <a:solidFill>
                  <a:prstClr val="black"/>
                </a:solidFill>
                <a:latin typeface="Carlito"/>
                <a:cs typeface="Carlito"/>
              </a:rPr>
              <a:t>code...");</a:t>
            </a:r>
            <a:endParaRPr sz="2200">
              <a:solidFill>
                <a:prstClr val="black"/>
              </a:solidFill>
              <a:latin typeface="Carlito"/>
              <a:cs typeface="Carlito"/>
            </a:endParaRPr>
          </a:p>
          <a:p>
            <a:pPr marL="12700"/>
            <a:r>
              <a:rPr sz="2200" spc="-5">
                <a:solidFill>
                  <a:prstClr val="black"/>
                </a:solidFill>
                <a:latin typeface="Carlito"/>
                <a:cs typeface="Carlito"/>
              </a:rPr>
              <a:t>}</a:t>
            </a:r>
            <a:endParaRPr lang="en-US" sz="2200" spc="-5">
              <a:solidFill>
                <a:prstClr val="black"/>
              </a:solidFill>
              <a:latin typeface="Carlito"/>
              <a:cs typeface="Carlito"/>
            </a:endParaRPr>
          </a:p>
          <a:p>
            <a:pPr marL="12700"/>
            <a:r>
              <a:rPr sz="2200" spc="-5">
                <a:solidFill>
                  <a:prstClr val="black"/>
                </a:solidFill>
                <a:latin typeface="Carlito"/>
                <a:cs typeface="Carlito"/>
              </a:rPr>
              <a:t>}</a:t>
            </a:r>
            <a:endParaRPr sz="2200">
              <a:solidFill>
                <a:prstClr val="black"/>
              </a:solidFill>
              <a:latin typeface="Carlito"/>
              <a:cs typeface="Carlito"/>
            </a:endParaRPr>
          </a:p>
        </p:txBody>
      </p:sp>
    </p:spTree>
    <p:extLst>
      <p:ext uri="{BB962C8B-B14F-4D97-AF65-F5344CB8AC3E}">
        <p14:creationId xmlns:p14="http://schemas.microsoft.com/office/powerpoint/2010/main" val="2035986182"/>
      </p:ext>
    </p:extLst>
  </p:cSld>
  <p:clrMapOvr>
    <a:masterClrMapping/>
  </p:clrMapOvr>
  <p:transition/>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9" name="object 9"/>
          <p:cNvSpPr txBox="1">
            <a:spLocks noGrp="1"/>
          </p:cNvSpPr>
          <p:nvPr>
            <p:ph type="title" idx="4294967295"/>
          </p:nvPr>
        </p:nvSpPr>
        <p:spPr>
          <a:xfrm>
            <a:off x="533400" y="366356"/>
            <a:ext cx="6553200" cy="443711"/>
          </a:xfrm>
          <a:prstGeom prst="rect">
            <a:avLst/>
          </a:prstGeom>
        </p:spPr>
        <p:txBody>
          <a:bodyPr vert="horz" wrap="square" lIns="0" tIns="12700" rIns="0" bIns="0" rtlCol="0" anchor="b" anchorCtr="0">
            <a:spAutoFit/>
          </a:bodyPr>
          <a:lstStyle>
            <a:defPPr/>
          </a:lstStyle>
          <a:p>
            <a:pPr marL="12700">
              <a:spcBef>
                <a:spcPts val="100"/>
              </a:spcBef>
            </a:pPr>
            <a:r>
              <a:rPr sz="2800" b="1" spc="-5">
                <a:latin typeface="Arial" pitchFamily="34" charset="0"/>
                <a:cs typeface="Arial" pitchFamily="34" charset="0"/>
              </a:rPr>
              <a:t>INTRODUCTION</a:t>
            </a:r>
            <a:endParaRPr sz="2800">
              <a:latin typeface="Arial" pitchFamily="34" charset="0"/>
              <a:cs typeface="Arial" pitchFamily="34" charset="0"/>
            </a:endParaRPr>
          </a:p>
        </p:txBody>
      </p:sp>
      <p:sp>
        <p:nvSpPr>
          <p:cNvPr id="10" name="object 10"/>
          <p:cNvSpPr txBox="1"/>
          <p:nvPr/>
        </p:nvSpPr>
        <p:spPr>
          <a:xfrm>
            <a:off x="685800" y="1625853"/>
            <a:ext cx="10744200" cy="314445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spcBef>
                <a:spcPts val="100"/>
              </a:spcBef>
            </a:pPr>
            <a:r>
              <a:rPr sz="2400">
                <a:latin typeface="Arial" pitchFamily="34" charset="0"/>
                <a:cs typeface="Arial" pitchFamily="34" charset="0"/>
              </a:rPr>
              <a:t>In java, </a:t>
            </a:r>
            <a:r>
              <a:rPr sz="2400" spc="-5">
                <a:latin typeface="Arial" pitchFamily="34" charset="0"/>
                <a:cs typeface="Arial" pitchFamily="34" charset="0"/>
              </a:rPr>
              <a:t>programmers can create several classes </a:t>
            </a:r>
            <a:r>
              <a:rPr sz="2400">
                <a:latin typeface="Arial" pitchFamily="34" charset="0"/>
                <a:cs typeface="Arial" pitchFamily="34" charset="0"/>
              </a:rPr>
              <a:t>&amp;  </a:t>
            </a:r>
            <a:r>
              <a:rPr sz="2400" spc="-5">
                <a:latin typeface="Arial" pitchFamily="34" charset="0"/>
                <a:cs typeface="Arial" pitchFamily="34" charset="0"/>
              </a:rPr>
              <a:t>Interface. After creating these </a:t>
            </a:r>
            <a:r>
              <a:rPr sz="2400">
                <a:latin typeface="Arial" pitchFamily="34" charset="0"/>
                <a:cs typeface="Arial" pitchFamily="34" charset="0"/>
              </a:rPr>
              <a:t>classes </a:t>
            </a:r>
            <a:r>
              <a:rPr sz="2400" spc="-5">
                <a:latin typeface="Arial" pitchFamily="34" charset="0"/>
                <a:cs typeface="Arial" pitchFamily="34" charset="0"/>
              </a:rPr>
              <a:t>and </a:t>
            </a:r>
            <a:r>
              <a:rPr sz="2400">
                <a:latin typeface="Arial" pitchFamily="34" charset="0"/>
                <a:cs typeface="Arial" pitchFamily="34" charset="0"/>
              </a:rPr>
              <a:t>interface, </a:t>
            </a:r>
            <a:r>
              <a:rPr sz="2400" spc="-5">
                <a:latin typeface="Arial" pitchFamily="34" charset="0"/>
                <a:cs typeface="Arial" pitchFamily="34" charset="0"/>
              </a:rPr>
              <a:t>it  is </a:t>
            </a:r>
            <a:r>
              <a:rPr sz="2400">
                <a:latin typeface="Arial" pitchFamily="34" charset="0"/>
                <a:cs typeface="Arial" pitchFamily="34" charset="0"/>
              </a:rPr>
              <a:t>better </a:t>
            </a:r>
            <a:r>
              <a:rPr sz="2400" spc="-5">
                <a:latin typeface="Arial" pitchFamily="34" charset="0"/>
                <a:cs typeface="Arial" pitchFamily="34" charset="0"/>
              </a:rPr>
              <a:t>if </a:t>
            </a:r>
            <a:r>
              <a:rPr sz="2400">
                <a:latin typeface="Arial" pitchFamily="34" charset="0"/>
                <a:cs typeface="Arial" pitchFamily="34" charset="0"/>
              </a:rPr>
              <a:t>they </a:t>
            </a:r>
            <a:r>
              <a:rPr sz="2400" spc="-5">
                <a:latin typeface="Arial" pitchFamily="34" charset="0"/>
                <a:cs typeface="Arial" pitchFamily="34" charset="0"/>
              </a:rPr>
              <a:t>are divided into some groups  depending on their </a:t>
            </a:r>
            <a:r>
              <a:rPr sz="2400">
                <a:latin typeface="Arial" pitchFamily="34" charset="0"/>
                <a:cs typeface="Arial" pitchFamily="34" charset="0"/>
              </a:rPr>
              <a:t>relationship. </a:t>
            </a:r>
            <a:r>
              <a:rPr sz="2400" spc="-5">
                <a:latin typeface="Arial" pitchFamily="34" charset="0"/>
                <a:cs typeface="Arial" pitchFamily="34" charset="0"/>
              </a:rPr>
              <a:t>Thus, the classes  and interface which </a:t>
            </a:r>
            <a:r>
              <a:rPr sz="2400">
                <a:latin typeface="Arial" pitchFamily="34" charset="0"/>
                <a:cs typeface="Arial" pitchFamily="34" charset="0"/>
              </a:rPr>
              <a:t>handle </a:t>
            </a:r>
            <a:r>
              <a:rPr sz="2400" spc="-5">
                <a:latin typeface="Arial" pitchFamily="34" charset="0"/>
                <a:cs typeface="Arial" pitchFamily="34" charset="0"/>
              </a:rPr>
              <a:t>similar or same </a:t>
            </a:r>
            <a:r>
              <a:rPr sz="2400">
                <a:latin typeface="Arial" pitchFamily="34" charset="0"/>
                <a:cs typeface="Arial" pitchFamily="34" charset="0"/>
              </a:rPr>
              <a:t>task </a:t>
            </a:r>
            <a:r>
              <a:rPr sz="2400" spc="-5">
                <a:latin typeface="Arial" pitchFamily="34" charset="0"/>
                <a:cs typeface="Arial" pitchFamily="34" charset="0"/>
              </a:rPr>
              <a:t>are  put into the </a:t>
            </a:r>
            <a:r>
              <a:rPr sz="2400">
                <a:latin typeface="Arial" pitchFamily="34" charset="0"/>
                <a:cs typeface="Arial" pitchFamily="34" charset="0"/>
              </a:rPr>
              <a:t>same directory </a:t>
            </a:r>
            <a:r>
              <a:rPr sz="2400" spc="-5">
                <a:latin typeface="Arial" pitchFamily="34" charset="0"/>
                <a:cs typeface="Arial" pitchFamily="34" charset="0"/>
              </a:rPr>
              <a:t>or </a:t>
            </a:r>
            <a:r>
              <a:rPr sz="2400" spc="-20">
                <a:latin typeface="Arial" pitchFamily="34" charset="0"/>
                <a:cs typeface="Arial" pitchFamily="34" charset="0"/>
              </a:rPr>
              <a:t>folder, </a:t>
            </a:r>
            <a:r>
              <a:rPr sz="2400" spc="-5">
                <a:latin typeface="Arial" pitchFamily="34" charset="0"/>
                <a:cs typeface="Arial" pitchFamily="34" charset="0"/>
              </a:rPr>
              <a:t>which is also  known as</a:t>
            </a:r>
            <a:r>
              <a:rPr sz="2400" spc="20">
                <a:latin typeface="Arial" pitchFamily="34" charset="0"/>
                <a:cs typeface="Arial" pitchFamily="34" charset="0"/>
              </a:rPr>
              <a:t> </a:t>
            </a:r>
            <a:r>
              <a:rPr sz="2400" spc="-5">
                <a:latin typeface="Arial" pitchFamily="34" charset="0"/>
                <a:cs typeface="Arial" pitchFamily="34" charset="0"/>
              </a:rPr>
              <a:t>package.</a:t>
            </a:r>
            <a:endParaRPr sz="2400">
              <a:latin typeface="Arial" pitchFamily="34" charset="0"/>
              <a:cs typeface="Arial" pitchFamily="34" charset="0"/>
            </a:endParaRPr>
          </a:p>
          <a:p>
            <a:pPr>
              <a:lnSpc>
                <a:spcPct val="100000"/>
              </a:lnSpc>
            </a:pPr>
            <a:endParaRPr sz="3550">
              <a:latin typeface="Arial" pitchFamily="34" charset="0"/>
              <a:cs typeface="Arial" pitchFamily="34" charset="0"/>
            </a:endParaRPr>
          </a:p>
          <a:p>
            <a:pPr marL="15240" marR="5715" indent="-3175" algn="just"/>
            <a:r>
              <a:rPr sz="2400" spc="-5">
                <a:latin typeface="Arial" pitchFamily="34" charset="0"/>
                <a:cs typeface="Arial" pitchFamily="34" charset="0"/>
              </a:rPr>
              <a:t>Packages </a:t>
            </a:r>
            <a:r>
              <a:rPr sz="2400">
                <a:latin typeface="Arial" pitchFamily="34" charset="0"/>
                <a:cs typeface="Arial" pitchFamily="34" charset="0"/>
              </a:rPr>
              <a:t>act </a:t>
            </a:r>
            <a:r>
              <a:rPr sz="2400" spc="-5">
                <a:latin typeface="Arial" pitchFamily="34" charset="0"/>
                <a:cs typeface="Arial" pitchFamily="34" charset="0"/>
              </a:rPr>
              <a:t>as “containers” </a:t>
            </a:r>
            <a:r>
              <a:rPr sz="2400">
                <a:latin typeface="Arial" pitchFamily="34" charset="0"/>
                <a:cs typeface="Arial" pitchFamily="34" charset="0"/>
              </a:rPr>
              <a:t>for </a:t>
            </a:r>
            <a:r>
              <a:rPr sz="2400" spc="-5">
                <a:latin typeface="Arial" pitchFamily="34" charset="0"/>
                <a:cs typeface="Arial" pitchFamily="34" charset="0"/>
              </a:rPr>
              <a:t>classes. </a:t>
            </a:r>
            <a:r>
              <a:rPr sz="2400">
                <a:latin typeface="Arial" pitchFamily="34" charset="0"/>
                <a:cs typeface="Arial" pitchFamily="34" charset="0"/>
              </a:rPr>
              <a:t>A </a:t>
            </a:r>
            <a:r>
              <a:rPr sz="2400" spc="-5">
                <a:latin typeface="Arial" pitchFamily="34" charset="0"/>
                <a:cs typeface="Arial" pitchFamily="34" charset="0"/>
              </a:rPr>
              <a:t>package  </a:t>
            </a:r>
            <a:r>
              <a:rPr sz="2400">
                <a:latin typeface="Arial" pitchFamily="34" charset="0"/>
                <a:cs typeface="Arial" pitchFamily="34" charset="0"/>
              </a:rPr>
              <a:t>represents a </a:t>
            </a:r>
            <a:r>
              <a:rPr sz="2400" spc="-5">
                <a:latin typeface="Arial" pitchFamily="34" charset="0"/>
                <a:cs typeface="Arial" pitchFamily="34" charset="0"/>
              </a:rPr>
              <a:t>directory </a:t>
            </a:r>
            <a:r>
              <a:rPr sz="2400">
                <a:latin typeface="Arial" pitchFamily="34" charset="0"/>
                <a:cs typeface="Arial" pitchFamily="34" charset="0"/>
              </a:rPr>
              <a:t>that </a:t>
            </a:r>
            <a:r>
              <a:rPr sz="2400" spc="-5">
                <a:latin typeface="Arial" pitchFamily="34" charset="0"/>
                <a:cs typeface="Arial" pitchFamily="34" charset="0"/>
              </a:rPr>
              <a:t>contain </a:t>
            </a:r>
            <a:r>
              <a:rPr sz="2400">
                <a:latin typeface="Arial" pitchFamily="34" charset="0"/>
                <a:cs typeface="Arial" pitchFamily="34" charset="0"/>
              </a:rPr>
              <a:t>related group </a:t>
            </a:r>
            <a:r>
              <a:rPr sz="2400" spc="-5">
                <a:latin typeface="Arial" pitchFamily="34" charset="0"/>
                <a:cs typeface="Arial" pitchFamily="34" charset="0"/>
              </a:rPr>
              <a:t>of  classes &amp;</a:t>
            </a:r>
            <a:r>
              <a:rPr sz="2400">
                <a:latin typeface="Arial" pitchFamily="34" charset="0"/>
                <a:cs typeface="Arial" pitchFamily="34" charset="0"/>
              </a:rPr>
              <a:t> </a:t>
            </a:r>
            <a:r>
              <a:rPr sz="2400" spc="-5">
                <a:latin typeface="Arial" pitchFamily="34" charset="0"/>
                <a:cs typeface="Arial" pitchFamily="34" charset="0"/>
              </a:rPr>
              <a:t>interface.</a:t>
            </a:r>
            <a:endParaRPr sz="2400">
              <a:latin typeface="Arial" pitchFamily="34" charset="0"/>
              <a:cs typeface="Arial" pitchFamily="34" charset="0"/>
            </a:endParaRPr>
          </a:p>
        </p:txBody>
      </p:sp>
    </p:spTree>
  </p:cSld>
  <p:clrMapOvr>
    <a:masterClrMapping/>
  </p:clrMapOvr>
  <p:transition/>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981200" y="381000"/>
            <a:ext cx="90678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b="1">
                <a:solidFill>
                  <a:srgbClr val="FF0000"/>
                </a:solidFill>
              </a:rPr>
              <a:t>Purpose of package</a:t>
            </a:r>
          </a:p>
          <a:p>
            <a:pPr/>
            <a:r>
              <a:rPr lang="en-US"/>
              <a:t>The purpose of package concept is to provide common classes and interfaces for any program separately. In other words if we want to develop any class or interface which is common for most of the java programs than such common classes and interfaces must be place in a package.</a:t>
            </a:r>
          </a:p>
          <a:p>
            <a:pPr/>
            <a:endParaRPr lang="en-US" smtClean="0"/>
          </a:p>
          <a:p>
            <a:pPr/>
            <a:endParaRPr lang="en-US"/>
          </a:p>
          <a:p>
            <a:pPr/>
            <a:endParaRPr lang="en-US" smtClean="0"/>
          </a:p>
          <a:p>
            <a:pPr/>
            <a:endParaRPr lang="en-US"/>
          </a:p>
          <a:p>
            <a:pPr/>
            <a:endParaRPr lang="en-US"/>
          </a:p>
        </p:txBody>
      </p:sp>
      <p:pic>
        <p:nvPicPr>
          <p:cNvPr id="1029" name="Picture 5" descr="Packag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2819400"/>
            <a:ext cx="6124575"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416042"/>
      </p:ext>
    </p:extLst>
  </p:cSld>
  <p:clrMapOvr>
    <a:masterClrMapping/>
  </p:clrMapOvr>
  <p:transition/>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524000" y="304800"/>
            <a:ext cx="9753600"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t>Packages in Java are the way to organize files when a project has many modules. Same like we organized our files in Computer. For example we store all movies in one folder and songs in other folder, here also we store same type of files in a particular package for example in awt package have all classes and interfaces for design GUI components.</a:t>
            </a:r>
          </a:p>
          <a:p>
            <a:pPr/>
            <a:br>
              <a:rPr lang="en-US"/>
            </a:br>
            <a:endParaRPr lang="en-US"/>
          </a:p>
        </p:txBody>
      </p:sp>
      <p:pic>
        <p:nvPicPr>
          <p:cNvPr id="2050" name="Picture 2" descr="Package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33800" y="2133600"/>
            <a:ext cx="505777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98037"/>
      </p:ext>
    </p:extLst>
  </p:cSld>
  <p:clrMapOvr>
    <a:masterClrMapping/>
  </p:clrMapOvr>
  <p:transition/>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Rectangle 2"/>
          <p:cNvSpPr/>
          <p:nvPr/>
        </p:nvSpPr>
        <p:spPr>
          <a:xfrm>
            <a:off x="2057400" y="685800"/>
            <a:ext cx="98298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r>
              <a:rPr lang="en-US" b="1">
                <a:solidFill>
                  <a:srgbClr val="FF0000"/>
                </a:solidFill>
              </a:rPr>
              <a:t>Advantage of package</a:t>
            </a:r>
          </a:p>
          <a:p>
            <a:pPr marL="285750" indent="-285750">
              <a:buFont typeface="Arial" pitchFamily="34" charset="0"/>
              <a:buChar char="•"/>
            </a:pPr>
            <a:r>
              <a:rPr lang="en-US"/>
              <a:t>Package is used to categorize the classes and interfaces so that they can be easily maintained</a:t>
            </a:r>
          </a:p>
          <a:p>
            <a:pPr marL="285750" indent="-285750">
              <a:buFont typeface="Arial" pitchFamily="34" charset="0"/>
              <a:buChar char="•"/>
            </a:pPr>
            <a:r>
              <a:rPr lang="en-US"/>
              <a:t>Application development time is less, because reuse the code</a:t>
            </a:r>
          </a:p>
          <a:p>
            <a:pPr marL="285750" indent="-285750">
              <a:buFont typeface="Arial" pitchFamily="34" charset="0"/>
              <a:buChar char="•"/>
            </a:pPr>
            <a:r>
              <a:rPr lang="en-US"/>
              <a:t>Application memory space is less (main memory)</a:t>
            </a:r>
          </a:p>
          <a:p>
            <a:pPr marL="285750" indent="-285750">
              <a:buFont typeface="Arial" pitchFamily="34" charset="0"/>
              <a:buChar char="•"/>
            </a:pPr>
            <a:r>
              <a:rPr lang="en-US"/>
              <a:t>Application execution time is less</a:t>
            </a:r>
          </a:p>
          <a:p>
            <a:pPr marL="285750" indent="-285750">
              <a:buFont typeface="Arial" pitchFamily="34" charset="0"/>
              <a:buChar char="•"/>
            </a:pPr>
            <a:r>
              <a:rPr lang="en-US"/>
              <a:t>Application performance is enhance (improve)</a:t>
            </a:r>
          </a:p>
          <a:p>
            <a:pPr marL="285750" indent="-285750">
              <a:buFont typeface="Arial" pitchFamily="34" charset="0"/>
              <a:buChar char="•"/>
            </a:pPr>
            <a:r>
              <a:rPr lang="en-US"/>
              <a:t>Redundancy (repetition) of code is minimized</a:t>
            </a:r>
          </a:p>
          <a:p>
            <a:pPr marL="285750" indent="-285750">
              <a:buFont typeface="Arial" pitchFamily="34" charset="0"/>
              <a:buChar char="•"/>
            </a:pPr>
            <a:r>
              <a:rPr lang="en-US"/>
              <a:t>Package provides access protection.</a:t>
            </a:r>
          </a:p>
          <a:p>
            <a:pPr marL="285750" indent="-285750">
              <a:buFont typeface="Arial" pitchFamily="34" charset="0"/>
              <a:buChar char="•"/>
            </a:pPr>
            <a:r>
              <a:rPr lang="en-US"/>
              <a:t>Package removes naming collision</a:t>
            </a:r>
            <a:r>
              <a:rPr lang="en-US" smtClean="0"/>
              <a:t>.</a:t>
            </a:r>
            <a:endParaRPr lang="en-US"/>
          </a:p>
        </p:txBody>
      </p:sp>
    </p:spTree>
    <p:extLst>
      <p:ext uri="{BB962C8B-B14F-4D97-AF65-F5344CB8AC3E}">
        <p14:creationId xmlns:p14="http://schemas.microsoft.com/office/powerpoint/2010/main" val="2093799548"/>
      </p:ext>
    </p:extLst>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9" name="object 9"/>
          <p:cNvSpPr txBox="1">
            <a:spLocks noGrp="1"/>
          </p:cNvSpPr>
          <p:nvPr>
            <p:ph type="title" idx="4294967295"/>
          </p:nvPr>
        </p:nvSpPr>
        <p:spPr>
          <a:xfrm>
            <a:off x="304800" y="535633"/>
            <a:ext cx="7239000" cy="443711"/>
          </a:xfrm>
          <a:prstGeom prst="rect">
            <a:avLst/>
          </a:prstGeom>
        </p:spPr>
        <p:txBody>
          <a:bodyPr vert="horz" wrap="square" lIns="0" tIns="12700" rIns="0" bIns="0" rtlCol="0" anchor="b" anchorCtr="0">
            <a:spAutoFit/>
          </a:bodyPr>
          <a:lstStyle>
            <a:defPPr/>
          </a:lstStyle>
          <a:p>
            <a:pPr marL="12700">
              <a:spcBef>
                <a:spcPts val="100"/>
              </a:spcBef>
            </a:pPr>
            <a:r>
              <a:rPr sz="2800" b="1" spc="-5">
                <a:latin typeface="Arial" pitchFamily="34" charset="0"/>
                <a:cs typeface="Arial" pitchFamily="34" charset="0"/>
              </a:rPr>
              <a:t>TYPES OF</a:t>
            </a:r>
            <a:r>
              <a:rPr sz="2800" b="1" spc="305">
                <a:latin typeface="Arial" pitchFamily="34" charset="0"/>
                <a:cs typeface="Arial" pitchFamily="34" charset="0"/>
              </a:rPr>
              <a:t> </a:t>
            </a:r>
            <a:r>
              <a:rPr sz="2800" b="1" spc="-35">
                <a:latin typeface="Arial" pitchFamily="34" charset="0"/>
                <a:cs typeface="Arial" pitchFamily="34" charset="0"/>
              </a:rPr>
              <a:t>PACKAGES</a:t>
            </a:r>
            <a:endParaRPr sz="2800">
              <a:latin typeface="Arial" pitchFamily="34" charset="0"/>
              <a:cs typeface="Arial" pitchFamily="34" charset="0"/>
            </a:endParaRPr>
          </a:p>
        </p:txBody>
      </p:sp>
      <p:sp>
        <p:nvSpPr>
          <p:cNvPr id="10" name="object 10"/>
          <p:cNvSpPr txBox="1"/>
          <p:nvPr/>
        </p:nvSpPr>
        <p:spPr>
          <a:xfrm>
            <a:off x="609601" y="1625853"/>
            <a:ext cx="8758556" cy="258275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240" marR="5080" indent="-3175">
              <a:spcBef>
                <a:spcPts val="100"/>
              </a:spcBef>
              <a:tabLst>
                <a:tab pos="960755"/>
                <a:tab pos="1553210"/>
                <a:tab pos="2876550"/>
                <a:tab pos="3586479"/>
                <a:tab pos="3908425"/>
                <a:tab pos="4789170"/>
                <a:tab pos="5194935"/>
                <a:tab pos="5904865"/>
              </a:tabLst>
            </a:pPr>
            <a:r>
              <a:rPr sz="2400" spc="-5">
                <a:latin typeface="Arial" pitchFamily="34" charset="0"/>
                <a:cs typeface="Arial" pitchFamily="34" charset="0"/>
              </a:rPr>
              <a:t>Th</a:t>
            </a:r>
            <a:r>
              <a:rPr sz="2400" spc="-15">
                <a:latin typeface="Arial" pitchFamily="34" charset="0"/>
                <a:cs typeface="Arial" pitchFamily="34" charset="0"/>
              </a:rPr>
              <a:t>e</a:t>
            </a:r>
            <a:r>
              <a:rPr sz="2400" spc="-5">
                <a:latin typeface="Arial" pitchFamily="34" charset="0"/>
                <a:cs typeface="Arial" pitchFamily="34" charset="0"/>
              </a:rPr>
              <a:t>re</a:t>
            </a:r>
            <a:r>
              <a:rPr sz="2400">
                <a:latin typeface="Arial" pitchFamily="34" charset="0"/>
                <a:cs typeface="Arial" pitchFamily="34" charset="0"/>
              </a:rPr>
              <a:t>	</a:t>
            </a:r>
            <a:r>
              <a:rPr sz="2400" spc="-5">
                <a:latin typeface="Arial" pitchFamily="34" charset="0"/>
                <a:cs typeface="Arial" pitchFamily="34" charset="0"/>
              </a:rPr>
              <a:t>are</a:t>
            </a:r>
            <a:r>
              <a:rPr sz="2400">
                <a:latin typeface="Arial" pitchFamily="34" charset="0"/>
                <a:cs typeface="Arial" pitchFamily="34" charset="0"/>
              </a:rPr>
              <a:t>	</a:t>
            </a:r>
            <a:r>
              <a:rPr sz="2400" spc="-5">
                <a:latin typeface="Arial" pitchFamily="34" charset="0"/>
                <a:cs typeface="Arial" pitchFamily="34" charset="0"/>
              </a:rPr>
              <a:t>basica</a:t>
            </a:r>
            <a:r>
              <a:rPr sz="2400">
                <a:latin typeface="Arial" pitchFamily="34" charset="0"/>
                <a:cs typeface="Arial" pitchFamily="34" charset="0"/>
              </a:rPr>
              <a:t>l</a:t>
            </a:r>
            <a:r>
              <a:rPr sz="2400" spc="-5">
                <a:latin typeface="Arial" pitchFamily="34" charset="0"/>
                <a:cs typeface="Arial" pitchFamily="34" charset="0"/>
              </a:rPr>
              <a:t>ly</a:t>
            </a:r>
            <a:r>
              <a:rPr sz="2400">
                <a:latin typeface="Arial" pitchFamily="34" charset="0"/>
                <a:cs typeface="Arial" pitchFamily="34" charset="0"/>
              </a:rPr>
              <a:t>	</a:t>
            </a:r>
            <a:r>
              <a:rPr sz="2400" spc="-5">
                <a:latin typeface="Arial" pitchFamily="34" charset="0"/>
                <a:cs typeface="Arial" pitchFamily="34" charset="0"/>
              </a:rPr>
              <a:t>on</a:t>
            </a:r>
            <a:r>
              <a:rPr sz="2400" spc="-15">
                <a:latin typeface="Arial" pitchFamily="34" charset="0"/>
                <a:cs typeface="Arial" pitchFamily="34" charset="0"/>
              </a:rPr>
              <a:t>l</a:t>
            </a:r>
            <a:r>
              <a:rPr sz="2400">
                <a:latin typeface="Arial" pitchFamily="34" charset="0"/>
                <a:cs typeface="Arial" pitchFamily="34" charset="0"/>
              </a:rPr>
              <a:t>y	</a:t>
            </a:r>
            <a:r>
              <a:rPr sz="2400" spc="-5">
                <a:latin typeface="Arial" pitchFamily="34" charset="0"/>
                <a:cs typeface="Arial" pitchFamily="34" charset="0"/>
              </a:rPr>
              <a:t>2</a:t>
            </a:r>
            <a:r>
              <a:rPr sz="2400">
                <a:latin typeface="Arial" pitchFamily="34" charset="0"/>
                <a:cs typeface="Arial" pitchFamily="34" charset="0"/>
              </a:rPr>
              <a:t>	types	</a:t>
            </a:r>
            <a:r>
              <a:rPr sz="2400" spc="-5">
                <a:latin typeface="Arial" pitchFamily="34" charset="0"/>
                <a:cs typeface="Arial" pitchFamily="34" charset="0"/>
              </a:rPr>
              <a:t>o</a:t>
            </a:r>
            <a:r>
              <a:rPr sz="2400">
                <a:latin typeface="Arial" pitchFamily="34" charset="0"/>
                <a:cs typeface="Arial" pitchFamily="34" charset="0"/>
              </a:rPr>
              <a:t>f	</a:t>
            </a:r>
            <a:r>
              <a:rPr sz="2400" spc="-5">
                <a:latin typeface="Arial" pitchFamily="34" charset="0"/>
                <a:cs typeface="Arial" pitchFamily="34" charset="0"/>
              </a:rPr>
              <a:t>java</a:t>
            </a:r>
            <a:r>
              <a:rPr sz="2400">
                <a:latin typeface="Arial" pitchFamily="34" charset="0"/>
                <a:cs typeface="Arial" pitchFamily="34" charset="0"/>
              </a:rPr>
              <a:t>	</a:t>
            </a:r>
            <a:r>
              <a:rPr sz="2400" spc="-5">
                <a:latin typeface="Arial" pitchFamily="34" charset="0"/>
                <a:cs typeface="Arial" pitchFamily="34" charset="0"/>
              </a:rPr>
              <a:t>packages</a:t>
            </a:r>
            <a:r>
              <a:rPr sz="2400">
                <a:latin typeface="Arial" pitchFamily="34" charset="0"/>
                <a:cs typeface="Arial" pitchFamily="34" charset="0"/>
              </a:rPr>
              <a:t>.  </a:t>
            </a:r>
            <a:r>
              <a:rPr sz="2400" spc="-5">
                <a:latin typeface="Arial" pitchFamily="34" charset="0"/>
                <a:cs typeface="Arial" pitchFamily="34" charset="0"/>
              </a:rPr>
              <a:t>They are as follow</a:t>
            </a:r>
            <a:r>
              <a:rPr sz="2400" spc="35">
                <a:latin typeface="Arial" pitchFamily="34" charset="0"/>
                <a:cs typeface="Arial" pitchFamily="34" charset="0"/>
              </a:rPr>
              <a:t> </a:t>
            </a:r>
            <a:r>
              <a:rPr sz="2400">
                <a:latin typeface="Arial" pitchFamily="34" charset="0"/>
                <a:cs typeface="Arial" pitchFamily="34" charset="0"/>
              </a:rPr>
              <a:t>:</a:t>
            </a:r>
          </a:p>
          <a:p>
            <a:pPr>
              <a:lnSpc>
                <a:spcPct val="100000"/>
              </a:lnSpc>
            </a:pPr>
            <a:endParaRPr sz="3550" u="sng">
              <a:latin typeface="Arial" pitchFamily="34" charset="0"/>
              <a:cs typeface="Arial" pitchFamily="34" charset="0"/>
            </a:endParaRPr>
          </a:p>
          <a:p>
            <a:pPr marL="735330" indent="-273050">
              <a:buClr>
                <a:srgbClr val="FD8537"/>
              </a:buClr>
              <a:buSzPct val="68750"/>
              <a:buFont typeface="Wingdings"/>
              <a:buChar char=""/>
              <a:tabLst>
                <a:tab pos="735330"/>
              </a:tabLst>
            </a:pPr>
            <a:r>
              <a:rPr sz="2400" b="1" u="sng" spc="-10">
                <a:solidFill>
                  <a:srgbClr val="D2601C"/>
                </a:solidFill>
                <a:uFill>
                  <a:solidFill>
                    <a:srgbClr val="D2601C"/>
                  </a:solidFill>
                </a:uFill>
                <a:latin typeface="Arial" pitchFamily="34" charset="0"/>
                <a:cs typeface="Arial" pitchFamily="34" charset="0"/>
              </a:rPr>
              <a:t>System </a:t>
            </a:r>
            <a:r>
              <a:rPr sz="2400" b="1" u="sng" spc="-5">
                <a:solidFill>
                  <a:srgbClr val="D2601C"/>
                </a:solidFill>
                <a:uFill>
                  <a:solidFill>
                    <a:srgbClr val="D2601C"/>
                  </a:solidFill>
                </a:uFill>
                <a:latin typeface="Arial" pitchFamily="34" charset="0"/>
                <a:cs typeface="Arial" pitchFamily="34" charset="0"/>
              </a:rPr>
              <a:t>Packages or Java</a:t>
            </a:r>
            <a:r>
              <a:rPr sz="2400" b="1" u="sng" spc="-10">
                <a:solidFill>
                  <a:srgbClr val="D2601C"/>
                </a:solidFill>
                <a:uFill>
                  <a:solidFill>
                    <a:srgbClr val="D2601C"/>
                  </a:solidFill>
                </a:uFill>
                <a:latin typeface="Arial" pitchFamily="34" charset="0"/>
                <a:cs typeface="Arial" pitchFamily="34" charset="0"/>
              </a:rPr>
              <a:t> </a:t>
            </a:r>
            <a:r>
              <a:rPr sz="2400" b="1" u="sng" spc="-5">
                <a:solidFill>
                  <a:srgbClr val="D2601C"/>
                </a:solidFill>
                <a:uFill>
                  <a:solidFill>
                    <a:srgbClr val="D2601C"/>
                  </a:solidFill>
                </a:uFill>
                <a:latin typeface="Arial" pitchFamily="34" charset="0"/>
                <a:cs typeface="Arial" pitchFamily="34" charset="0"/>
              </a:rPr>
              <a:t>API</a:t>
            </a:r>
            <a:endParaRPr sz="2400" u="sng">
              <a:latin typeface="Arial" pitchFamily="34" charset="0"/>
              <a:cs typeface="Arial" pitchFamily="34" charset="0"/>
            </a:endParaRPr>
          </a:p>
          <a:p>
            <a:pPr>
              <a:lnSpc>
                <a:spcPct val="100000"/>
              </a:lnSpc>
              <a:buClr>
                <a:srgbClr val="FD8537"/>
              </a:buClr>
              <a:buFont typeface="Wingdings"/>
              <a:buChar char=""/>
            </a:pPr>
            <a:endParaRPr sz="3550" u="sng">
              <a:latin typeface="Arial" pitchFamily="34" charset="0"/>
              <a:cs typeface="Arial" pitchFamily="34" charset="0"/>
            </a:endParaRPr>
          </a:p>
          <a:p>
            <a:pPr marL="735330" indent="-273050">
              <a:buClr>
                <a:srgbClr val="FD8537"/>
              </a:buClr>
              <a:buSzPct val="68750"/>
              <a:buFont typeface="Wingdings"/>
              <a:buChar char=""/>
              <a:tabLst>
                <a:tab pos="735330"/>
              </a:tabLst>
            </a:pPr>
            <a:r>
              <a:rPr sz="2400" b="1" u="sng" spc="-5">
                <a:solidFill>
                  <a:srgbClr val="D2601C"/>
                </a:solidFill>
                <a:uFill>
                  <a:solidFill>
                    <a:srgbClr val="D2601C"/>
                  </a:solidFill>
                </a:uFill>
                <a:latin typeface="Arial" pitchFamily="34" charset="0"/>
                <a:cs typeface="Arial" pitchFamily="34" charset="0"/>
              </a:rPr>
              <a:t>User Defined</a:t>
            </a:r>
            <a:r>
              <a:rPr sz="2400" b="1" u="sng">
                <a:solidFill>
                  <a:srgbClr val="D2601C"/>
                </a:solidFill>
                <a:uFill>
                  <a:solidFill>
                    <a:srgbClr val="D2601C"/>
                  </a:solidFill>
                </a:uFill>
                <a:latin typeface="Arial" pitchFamily="34" charset="0"/>
                <a:cs typeface="Arial" pitchFamily="34" charset="0"/>
              </a:rPr>
              <a:t> </a:t>
            </a:r>
            <a:r>
              <a:rPr sz="2400" b="1" u="sng" spc="-5">
                <a:solidFill>
                  <a:srgbClr val="D2601C"/>
                </a:solidFill>
                <a:uFill>
                  <a:solidFill>
                    <a:srgbClr val="D2601C"/>
                  </a:solidFill>
                </a:uFill>
                <a:latin typeface="Arial" pitchFamily="34" charset="0"/>
                <a:cs typeface="Arial" pitchFamily="34" charset="0"/>
              </a:rPr>
              <a:t>Packages.</a:t>
            </a:r>
            <a:endParaRPr sz="2400" u="sng">
              <a:latin typeface="Arial" pitchFamily="34" charset="0"/>
              <a:cs typeface="Arial" pitchFamily="34" charset="0"/>
            </a:endParaRP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1906823" y="837062"/>
            <a:ext cx="8915400" cy="3777622"/>
          </a:xfrm>
        </p:spPr>
        <p:txBody>
          <a:bodyPr/>
          <a:lstStyle>
            <a:defPPr/>
          </a:lstStyle>
          <a:p>
            <a:pPr/>
            <a:r>
              <a:rPr lang="en-US" b="1"/>
              <a:t>What is Java Bytecode?</a:t>
            </a:r>
          </a:p>
        </p:txBody>
      </p:sp>
      <p:sp>
        <p:nvSpPr>
          <p:cNvPr id="4" name="Rectangle 3"/>
          <p:cNvSpPr/>
          <p:nvPr/>
        </p:nvSpPr>
        <p:spPr>
          <a:xfrm>
            <a:off x="2088108" y="1305847"/>
            <a:ext cx="9280477"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Java bytecode is the instruction set for the Java Virtual Machine. As soon as a java program is compiled, java bytecode is generated. In more apt terms, java bytecode is the machine code in the form of a .class file. With the help of java bytecode we achieve platform independence in java.</a:t>
            </a:r>
          </a:p>
        </p:txBody>
      </p:sp>
      <p:sp>
        <p:nvSpPr>
          <p:cNvPr id="5" name="AutoShape 2" descr="Java Bytecod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6" name="AutoShape 4" descr="Java Bytecode"/>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pic>
        <p:nvPicPr>
          <p:cNvPr id="7" name="Picture 6"/>
          <p:cNvPicPr>
            <a:picLocks noChangeAspect="1"/>
          </p:cNvPicPr>
          <p:nvPr/>
        </p:nvPicPr>
        <p:blipFill>
          <a:blip r:embed="rId2"/>
          <a:stretch>
            <a:fillRect/>
          </a:stretch>
        </p:blipFill>
        <p:spPr>
          <a:xfrm>
            <a:off x="7918758" y="3167915"/>
            <a:ext cx="3724275" cy="2924175"/>
          </a:xfrm>
          <a:prstGeom prst="rect">
            <a:avLst/>
          </a:prstGeom>
        </p:spPr>
      </p:pic>
      <p:sp>
        <p:nvSpPr>
          <p:cNvPr id="8" name="Rectangle 7"/>
          <p:cNvSpPr/>
          <p:nvPr/>
        </p:nvSpPr>
        <p:spPr>
          <a:xfrm>
            <a:off x="2256430" y="3019400"/>
            <a:ext cx="6096000" cy="258532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a:t>Platform independence is one of the soul reasons for which James Gosling started the formation of java and it is this implementation of bytecode which helps us to achieve this. Hence bytecode is a very important component of any java program.The set of instructions for the JVM may differ from system to system but all can interpret the bytecode. A point to keep in mind is that bytecodes are non-runnable codes and rely on the availability of an interpreter to execute and thus the JVM comes into play.</a:t>
            </a:r>
          </a:p>
          <a:p>
            <a:pPr/>
            <a:endParaRPr lang="en-US" sz="1600"/>
          </a:p>
        </p:txBody>
      </p:sp>
      <p:sp>
        <p:nvSpPr>
          <p:cNvPr id="9" name="Footer Placeholder 8"/>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237435113"/>
      </p:ext>
    </p:extLst>
  </p:cSld>
  <p:clrMapOvr>
    <a:masterClrMapping/>
  </p:clrMapOvr>
  <p:transition/>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9" name="object 9"/>
          <p:cNvSpPr txBox="1">
            <a:spLocks noGrp="1"/>
          </p:cNvSpPr>
          <p:nvPr>
            <p:ph type="title" idx="4294967295"/>
          </p:nvPr>
        </p:nvSpPr>
        <p:spPr>
          <a:xfrm>
            <a:off x="457200" y="457200"/>
            <a:ext cx="9753600" cy="443711"/>
          </a:xfrm>
          <a:prstGeom prst="rect">
            <a:avLst/>
          </a:prstGeom>
        </p:spPr>
        <p:txBody>
          <a:bodyPr vert="horz" wrap="square" lIns="0" tIns="12700" rIns="0" bIns="0" rtlCol="0" anchor="b" anchorCtr="0">
            <a:spAutoFit/>
          </a:bodyPr>
          <a:lstStyle>
            <a:defPPr/>
          </a:lstStyle>
          <a:p>
            <a:pPr marL="12700">
              <a:spcBef>
                <a:spcPts val="100"/>
              </a:spcBef>
            </a:pPr>
            <a:r>
              <a:rPr sz="2800" b="1" spc="-5">
                <a:latin typeface="Arial" pitchFamily="34" charset="0"/>
                <a:cs typeface="Arial" pitchFamily="34" charset="0"/>
              </a:rPr>
              <a:t>SYSTEM </a:t>
            </a:r>
            <a:r>
              <a:rPr sz="2800" b="1" spc="-35">
                <a:latin typeface="Arial" pitchFamily="34" charset="0"/>
                <a:cs typeface="Arial" pitchFamily="34" charset="0"/>
              </a:rPr>
              <a:t>PACKAGES </a:t>
            </a:r>
            <a:r>
              <a:rPr sz="2800" b="1" u="none">
                <a:latin typeface="Arial" pitchFamily="34" charset="0"/>
                <a:cs typeface="Arial" pitchFamily="34" charset="0"/>
              </a:rPr>
              <a:t>OR </a:t>
            </a:r>
            <a:r>
              <a:rPr sz="2800" b="1" spc="-95">
                <a:latin typeface="Arial" pitchFamily="34" charset="0"/>
                <a:cs typeface="Arial" pitchFamily="34" charset="0"/>
              </a:rPr>
              <a:t>JAVA</a:t>
            </a:r>
            <a:r>
              <a:rPr sz="2800" b="1" spc="-100">
                <a:latin typeface="Arial" pitchFamily="34" charset="0"/>
                <a:cs typeface="Arial" pitchFamily="34" charset="0"/>
              </a:rPr>
              <a:t> </a:t>
            </a:r>
            <a:r>
              <a:rPr sz="2800" b="1">
                <a:latin typeface="Arial" pitchFamily="34" charset="0"/>
                <a:cs typeface="Arial" pitchFamily="34" charset="0"/>
              </a:rPr>
              <a:t>API</a:t>
            </a:r>
            <a:endParaRPr sz="2800">
              <a:latin typeface="Arial" pitchFamily="34" charset="0"/>
              <a:cs typeface="Arial" pitchFamily="34" charset="0"/>
            </a:endParaRPr>
          </a:p>
        </p:txBody>
      </p:sp>
      <p:sp>
        <p:nvSpPr>
          <p:cNvPr id="10" name="object 10"/>
          <p:cNvSpPr txBox="1"/>
          <p:nvPr/>
        </p:nvSpPr>
        <p:spPr>
          <a:xfrm>
            <a:off x="990600" y="1295400"/>
            <a:ext cx="9674859" cy="388311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240" marR="5080" indent="-3175" algn="just">
              <a:spcBef>
                <a:spcPts val="100"/>
              </a:spcBef>
            </a:pPr>
            <a:r>
              <a:rPr sz="2400" spc="-5">
                <a:latin typeface="Arial" pitchFamily="34" charset="0"/>
                <a:cs typeface="Arial" pitchFamily="34" charset="0"/>
              </a:rPr>
              <a:t>As there </a:t>
            </a:r>
            <a:r>
              <a:rPr sz="2400" spc="-10">
                <a:latin typeface="Arial" pitchFamily="34" charset="0"/>
                <a:cs typeface="Arial" pitchFamily="34" charset="0"/>
              </a:rPr>
              <a:t>are </a:t>
            </a:r>
            <a:r>
              <a:rPr sz="2400" spc="-5">
                <a:latin typeface="Arial" pitchFamily="34" charset="0"/>
                <a:cs typeface="Arial" pitchFamily="34" charset="0"/>
              </a:rPr>
              <a:t>built in methods </a:t>
            </a:r>
            <a:r>
              <a:rPr sz="2400">
                <a:latin typeface="Arial" pitchFamily="34" charset="0"/>
                <a:cs typeface="Arial" pitchFamily="34" charset="0"/>
              </a:rPr>
              <a:t>, </a:t>
            </a:r>
            <a:r>
              <a:rPr sz="2400" spc="-5">
                <a:latin typeface="Arial" pitchFamily="34" charset="0"/>
                <a:cs typeface="Arial" pitchFamily="34" charset="0"/>
              </a:rPr>
              <a:t>java also provides  </a:t>
            </a:r>
            <a:r>
              <a:rPr sz="2400">
                <a:latin typeface="Arial" pitchFamily="34" charset="0"/>
                <a:cs typeface="Arial" pitchFamily="34" charset="0"/>
              </a:rPr>
              <a:t>inbuilt </a:t>
            </a:r>
            <a:r>
              <a:rPr sz="2400" spc="-5">
                <a:latin typeface="Arial" pitchFamily="34" charset="0"/>
                <a:cs typeface="Arial" pitchFamily="34" charset="0"/>
              </a:rPr>
              <a:t>packages </a:t>
            </a:r>
            <a:r>
              <a:rPr sz="2400">
                <a:latin typeface="Arial" pitchFamily="34" charset="0"/>
                <a:cs typeface="Arial" pitchFamily="34" charset="0"/>
              </a:rPr>
              <a:t>which </a:t>
            </a:r>
            <a:r>
              <a:rPr sz="2400" spc="-5">
                <a:latin typeface="Arial" pitchFamily="34" charset="0"/>
                <a:cs typeface="Arial" pitchFamily="34" charset="0"/>
              </a:rPr>
              <a:t>contain lots of classes </a:t>
            </a:r>
            <a:r>
              <a:rPr sz="2400">
                <a:latin typeface="Arial" pitchFamily="34" charset="0"/>
                <a:cs typeface="Arial" pitchFamily="34" charset="0"/>
              </a:rPr>
              <a:t>&amp;  </a:t>
            </a:r>
            <a:r>
              <a:rPr sz="2400" spc="-5">
                <a:latin typeface="Arial" pitchFamily="34" charset="0"/>
                <a:cs typeface="Arial" pitchFamily="34" charset="0"/>
              </a:rPr>
              <a:t>interfaces. These classes inside </a:t>
            </a:r>
            <a:r>
              <a:rPr sz="2400">
                <a:latin typeface="Arial" pitchFamily="34" charset="0"/>
                <a:cs typeface="Arial" pitchFamily="34" charset="0"/>
              </a:rPr>
              <a:t>the </a:t>
            </a:r>
            <a:r>
              <a:rPr sz="2400" spc="-5">
                <a:latin typeface="Arial" pitchFamily="34" charset="0"/>
                <a:cs typeface="Arial" pitchFamily="34" charset="0"/>
              </a:rPr>
              <a:t>packages </a:t>
            </a:r>
            <a:r>
              <a:rPr sz="2400">
                <a:latin typeface="Arial" pitchFamily="34" charset="0"/>
                <a:cs typeface="Arial" pitchFamily="34" charset="0"/>
              </a:rPr>
              <a:t>are  </a:t>
            </a:r>
            <a:r>
              <a:rPr sz="2400" spc="-5">
                <a:latin typeface="Arial" pitchFamily="34" charset="0"/>
                <a:cs typeface="Arial" pitchFamily="34" charset="0"/>
              </a:rPr>
              <a:t>already </a:t>
            </a:r>
            <a:r>
              <a:rPr sz="2400">
                <a:latin typeface="Arial" pitchFamily="34" charset="0"/>
                <a:cs typeface="Arial" pitchFamily="34" charset="0"/>
              </a:rPr>
              <a:t>defined &amp; we </a:t>
            </a:r>
            <a:r>
              <a:rPr sz="2400" spc="-5">
                <a:latin typeface="Arial" pitchFamily="34" charset="0"/>
                <a:cs typeface="Arial" pitchFamily="34" charset="0"/>
              </a:rPr>
              <a:t>can use </a:t>
            </a:r>
            <a:r>
              <a:rPr sz="2400">
                <a:latin typeface="Arial" pitchFamily="34" charset="0"/>
                <a:cs typeface="Arial" pitchFamily="34" charset="0"/>
              </a:rPr>
              <a:t>them </a:t>
            </a:r>
            <a:r>
              <a:rPr sz="2400" spc="-5">
                <a:latin typeface="Arial" pitchFamily="34" charset="0"/>
                <a:cs typeface="Arial" pitchFamily="34" charset="0"/>
              </a:rPr>
              <a:t>by </a:t>
            </a:r>
            <a:r>
              <a:rPr sz="2400">
                <a:latin typeface="Arial" pitchFamily="34" charset="0"/>
                <a:cs typeface="Arial" pitchFamily="34" charset="0"/>
              </a:rPr>
              <a:t>importing  </a:t>
            </a:r>
            <a:r>
              <a:rPr sz="2400" spc="-5">
                <a:latin typeface="Arial" pitchFamily="34" charset="0"/>
                <a:cs typeface="Arial" pitchFamily="34" charset="0"/>
              </a:rPr>
              <a:t>relevant package in our</a:t>
            </a:r>
            <a:r>
              <a:rPr sz="2400" spc="55">
                <a:latin typeface="Arial" pitchFamily="34" charset="0"/>
                <a:cs typeface="Arial" pitchFamily="34" charset="0"/>
              </a:rPr>
              <a:t> </a:t>
            </a:r>
            <a:r>
              <a:rPr sz="2400" spc="-5">
                <a:latin typeface="Arial" pitchFamily="34" charset="0"/>
                <a:cs typeface="Arial" pitchFamily="34" charset="0"/>
              </a:rPr>
              <a:t>program.</a:t>
            </a:r>
            <a:endParaRPr sz="2400">
              <a:latin typeface="Arial" pitchFamily="34" charset="0"/>
              <a:cs typeface="Arial" pitchFamily="34" charset="0"/>
            </a:endParaRPr>
          </a:p>
          <a:p>
            <a:pPr>
              <a:lnSpc>
                <a:spcPct val="100000"/>
              </a:lnSpc>
            </a:pPr>
            <a:endParaRPr sz="3550">
              <a:latin typeface="Arial" pitchFamily="34" charset="0"/>
              <a:cs typeface="Arial" pitchFamily="34" charset="0"/>
            </a:endParaRPr>
          </a:p>
          <a:p>
            <a:pPr marL="15240" marR="5080" indent="-3175" algn="just"/>
            <a:r>
              <a:rPr sz="2400" spc="-5">
                <a:latin typeface="Arial" pitchFamily="34" charset="0"/>
                <a:cs typeface="Arial" pitchFamily="34" charset="0"/>
              </a:rPr>
              <a:t>Java has an extensive library of packages, a  </a:t>
            </a:r>
            <a:r>
              <a:rPr sz="2400">
                <a:latin typeface="Arial" pitchFamily="34" charset="0"/>
                <a:cs typeface="Arial" pitchFamily="34" charset="0"/>
              </a:rPr>
              <a:t>programmer </a:t>
            </a:r>
            <a:r>
              <a:rPr sz="2400" spc="-5">
                <a:latin typeface="Arial" pitchFamily="34" charset="0"/>
                <a:cs typeface="Arial" pitchFamily="34" charset="0"/>
              </a:rPr>
              <a:t>need </a:t>
            </a:r>
            <a:r>
              <a:rPr sz="2400">
                <a:latin typeface="Arial" pitchFamily="34" charset="0"/>
                <a:cs typeface="Arial" pitchFamily="34" charset="0"/>
              </a:rPr>
              <a:t>not </a:t>
            </a:r>
            <a:r>
              <a:rPr sz="2400" spc="-5">
                <a:latin typeface="Arial" pitchFamily="34" charset="0"/>
                <a:cs typeface="Arial" pitchFamily="34" charset="0"/>
              </a:rPr>
              <a:t>think about logic </a:t>
            </a:r>
            <a:r>
              <a:rPr sz="2400">
                <a:latin typeface="Arial" pitchFamily="34" charset="0"/>
                <a:cs typeface="Arial" pitchFamily="34" charset="0"/>
              </a:rPr>
              <a:t>for </a:t>
            </a:r>
            <a:r>
              <a:rPr sz="2400" spc="-5">
                <a:latin typeface="Arial" pitchFamily="34" charset="0"/>
                <a:cs typeface="Arial" pitchFamily="34" charset="0"/>
              </a:rPr>
              <a:t>doing any  </a:t>
            </a:r>
            <a:r>
              <a:rPr sz="2400">
                <a:latin typeface="Arial" pitchFamily="34" charset="0"/>
                <a:cs typeface="Arial" pitchFamily="34" charset="0"/>
              </a:rPr>
              <a:t>task. </a:t>
            </a:r>
            <a:r>
              <a:rPr sz="2400" spc="-5">
                <a:latin typeface="Arial" pitchFamily="34" charset="0"/>
                <a:cs typeface="Arial" pitchFamily="34" charset="0"/>
              </a:rPr>
              <a:t>For everything, there are </a:t>
            </a:r>
            <a:r>
              <a:rPr sz="2400">
                <a:latin typeface="Arial" pitchFamily="34" charset="0"/>
                <a:cs typeface="Arial" pitchFamily="34" charset="0"/>
              </a:rPr>
              <a:t>the </a:t>
            </a:r>
            <a:r>
              <a:rPr sz="2400" spc="-5">
                <a:latin typeface="Arial" pitchFamily="34" charset="0"/>
                <a:cs typeface="Arial" pitchFamily="34" charset="0"/>
              </a:rPr>
              <a:t>methods </a:t>
            </a:r>
            <a:r>
              <a:rPr sz="2400">
                <a:latin typeface="Arial" pitchFamily="34" charset="0"/>
                <a:cs typeface="Arial" pitchFamily="34" charset="0"/>
              </a:rPr>
              <a:t>available  </a:t>
            </a:r>
            <a:r>
              <a:rPr sz="2400" spc="-5">
                <a:latin typeface="Arial" pitchFamily="34" charset="0"/>
                <a:cs typeface="Arial" pitchFamily="34" charset="0"/>
              </a:rPr>
              <a:t>in </a:t>
            </a:r>
            <a:r>
              <a:rPr sz="2400">
                <a:latin typeface="Arial" pitchFamily="34" charset="0"/>
                <a:cs typeface="Arial" pitchFamily="34" charset="0"/>
              </a:rPr>
              <a:t>java </a:t>
            </a:r>
            <a:r>
              <a:rPr sz="2400" spc="-5">
                <a:latin typeface="Arial" pitchFamily="34" charset="0"/>
                <a:cs typeface="Arial" pitchFamily="34" charset="0"/>
              </a:rPr>
              <a:t>and </a:t>
            </a:r>
            <a:r>
              <a:rPr sz="2400">
                <a:latin typeface="Arial" pitchFamily="34" charset="0"/>
                <a:cs typeface="Arial" pitchFamily="34" charset="0"/>
              </a:rPr>
              <a:t>that method can </a:t>
            </a:r>
            <a:r>
              <a:rPr sz="2400" spc="-5">
                <a:latin typeface="Arial" pitchFamily="34" charset="0"/>
                <a:cs typeface="Arial" pitchFamily="34" charset="0"/>
              </a:rPr>
              <a:t>be used by </a:t>
            </a:r>
            <a:r>
              <a:rPr sz="2400">
                <a:latin typeface="Arial" pitchFamily="34" charset="0"/>
                <a:cs typeface="Arial" pitchFamily="34" charset="0"/>
              </a:rPr>
              <a:t>the  programmer </a:t>
            </a:r>
            <a:r>
              <a:rPr sz="2400" spc="-5">
                <a:latin typeface="Arial" pitchFamily="34" charset="0"/>
                <a:cs typeface="Arial" pitchFamily="34" charset="0"/>
              </a:rPr>
              <a:t>without </a:t>
            </a:r>
            <a:r>
              <a:rPr sz="2400">
                <a:latin typeface="Arial" pitchFamily="34" charset="0"/>
                <a:cs typeface="Arial" pitchFamily="34" charset="0"/>
              </a:rPr>
              <a:t>developing </a:t>
            </a:r>
            <a:r>
              <a:rPr sz="2400" spc="-5">
                <a:latin typeface="Arial" pitchFamily="34" charset="0"/>
                <a:cs typeface="Arial" pitchFamily="34" charset="0"/>
              </a:rPr>
              <a:t>the logic </a:t>
            </a:r>
            <a:r>
              <a:rPr sz="2400">
                <a:latin typeface="Arial" pitchFamily="34" charset="0"/>
                <a:cs typeface="Arial" pitchFamily="34" charset="0"/>
              </a:rPr>
              <a:t>on </a:t>
            </a:r>
            <a:r>
              <a:rPr sz="2400" spc="-5">
                <a:latin typeface="Arial" pitchFamily="34" charset="0"/>
                <a:cs typeface="Arial" pitchFamily="34" charset="0"/>
              </a:rPr>
              <a:t>his own.  This makes </a:t>
            </a:r>
            <a:r>
              <a:rPr sz="2400">
                <a:latin typeface="Arial" pitchFamily="34" charset="0"/>
                <a:cs typeface="Arial" pitchFamily="34" charset="0"/>
              </a:rPr>
              <a:t>the </a:t>
            </a:r>
            <a:r>
              <a:rPr sz="2400" spc="-5">
                <a:latin typeface="Arial" pitchFamily="34" charset="0"/>
                <a:cs typeface="Arial" pitchFamily="34" charset="0"/>
              </a:rPr>
              <a:t>programming</a:t>
            </a:r>
            <a:r>
              <a:rPr sz="2400" spc="30">
                <a:latin typeface="Arial" pitchFamily="34" charset="0"/>
                <a:cs typeface="Arial" pitchFamily="34" charset="0"/>
              </a:rPr>
              <a:t> </a:t>
            </a:r>
            <a:r>
              <a:rPr sz="2400" spc="-40">
                <a:latin typeface="Arial" pitchFamily="34" charset="0"/>
                <a:cs typeface="Arial" pitchFamily="34" charset="0"/>
              </a:rPr>
              <a:t>easy.</a:t>
            </a:r>
            <a:endParaRPr sz="2400">
              <a:latin typeface="Arial" pitchFamily="34" charset="0"/>
              <a:cs typeface="Arial" pitchFamily="34" charset="0"/>
            </a:endParaRPr>
          </a:p>
        </p:txBody>
      </p:sp>
    </p:spTree>
  </p:cSld>
  <p:clrMapOvr>
    <a:masterClrMapping/>
  </p:clrMapOvr>
  <p:transition/>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9" name="object 9"/>
          <p:cNvSpPr txBox="1">
            <a:spLocks noGrp="1"/>
          </p:cNvSpPr>
          <p:nvPr>
            <p:ph type="title" idx="4294967295"/>
          </p:nvPr>
        </p:nvSpPr>
        <p:spPr>
          <a:xfrm>
            <a:off x="152400" y="228600"/>
            <a:ext cx="10439400" cy="505267"/>
          </a:xfrm>
          <a:prstGeom prst="rect">
            <a:avLst/>
          </a:prstGeom>
        </p:spPr>
        <p:txBody>
          <a:bodyPr vert="horz" wrap="square" lIns="0" tIns="12700" rIns="0" bIns="0" rtlCol="0" anchor="b" anchorCtr="0">
            <a:spAutoFit/>
          </a:bodyPr>
          <a:lstStyle>
            <a:defPPr/>
          </a:lstStyle>
          <a:p>
            <a:pPr marL="12700">
              <a:spcBef>
                <a:spcPts val="100"/>
              </a:spcBef>
              <a:tabLst>
                <a:tab pos="5706745"/>
              </a:tabLst>
            </a:pPr>
            <a:r>
              <a:rPr sz="3200" b="1" spc="-5"/>
              <a:t>J</a:t>
            </a:r>
            <a:r>
              <a:rPr sz="3200" b="1" spc="-190"/>
              <a:t>AV</a:t>
            </a:r>
            <a:r>
              <a:rPr sz="3200" b="1"/>
              <a:t>A</a:t>
            </a:r>
            <a:r>
              <a:rPr sz="3200" b="1" spc="45"/>
              <a:t> </a:t>
            </a:r>
            <a:r>
              <a:rPr sz="3200" b="1"/>
              <a:t>S</a:t>
            </a:r>
            <a:r>
              <a:rPr sz="3200" b="1" spc="-5"/>
              <a:t>YSTE</a:t>
            </a:r>
            <a:r>
              <a:rPr sz="3200" b="1"/>
              <a:t>M</a:t>
            </a:r>
            <a:r>
              <a:rPr sz="3200" b="1" spc="170"/>
              <a:t> </a:t>
            </a:r>
            <a:r>
              <a:rPr sz="3200" b="1" spc="-229"/>
              <a:t>P</a:t>
            </a:r>
            <a:r>
              <a:rPr sz="3200" b="1"/>
              <a:t>A</a:t>
            </a:r>
            <a:r>
              <a:rPr sz="3200" b="1" spc="-15"/>
              <a:t>C</a:t>
            </a:r>
            <a:r>
              <a:rPr sz="3200" b="1"/>
              <a:t>K</a:t>
            </a:r>
            <a:r>
              <a:rPr sz="3200" b="1" spc="-15"/>
              <a:t>A</a:t>
            </a:r>
            <a:r>
              <a:rPr sz="3200" b="1"/>
              <a:t>GES</a:t>
            </a:r>
            <a:r>
              <a:rPr sz="3200" b="1" spc="185"/>
              <a:t> </a:t>
            </a:r>
            <a:r>
              <a:rPr sz="3200" b="1"/>
              <a:t>&amp;</a:t>
            </a:r>
            <a:r>
              <a:rPr sz="3200" b="1" spc="-55"/>
              <a:t> </a:t>
            </a:r>
            <a:r>
              <a:rPr sz="3200" b="1" smtClean="0"/>
              <a:t>TH</a:t>
            </a:r>
            <a:r>
              <a:rPr sz="3200" b="1" spc="-15" smtClean="0"/>
              <a:t>E</a:t>
            </a:r>
            <a:r>
              <a:rPr sz="3200" b="1" smtClean="0"/>
              <a:t>IR</a:t>
            </a:r>
            <a:r>
              <a:rPr lang="en-US" sz="3200" b="1" smtClean="0"/>
              <a:t> </a:t>
            </a:r>
            <a:r>
              <a:rPr sz="3200" b="1" smtClean="0"/>
              <a:t>CL</a:t>
            </a:r>
            <a:r>
              <a:rPr sz="3200" b="1" spc="-10" smtClean="0"/>
              <a:t>A</a:t>
            </a:r>
            <a:r>
              <a:rPr sz="3200" b="1" smtClean="0"/>
              <a:t>S</a:t>
            </a:r>
            <a:r>
              <a:rPr sz="3200" b="1" spc="-15" smtClean="0"/>
              <a:t>S</a:t>
            </a:r>
            <a:r>
              <a:rPr sz="3200" b="1" smtClean="0"/>
              <a:t>ES</a:t>
            </a:r>
            <a:endParaRPr sz="3200" b="1"/>
          </a:p>
        </p:txBody>
      </p:sp>
      <p:sp>
        <p:nvSpPr>
          <p:cNvPr id="20" name="object 12"/>
          <p:cNvSpPr txBox="1"/>
          <p:nvPr/>
        </p:nvSpPr>
        <p:spPr>
          <a:xfrm>
            <a:off x="304800" y="1130562"/>
            <a:ext cx="11049000" cy="2791149"/>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4220" lvl="1" indent="-274320">
              <a:spcBef>
                <a:spcPts val="105"/>
              </a:spcBef>
              <a:buClr>
                <a:srgbClr val="FD8537"/>
              </a:buClr>
              <a:buSzPct val="70000"/>
              <a:buFont typeface="Wingdings"/>
              <a:buChar char=""/>
              <a:tabLst>
                <a:tab pos="287020"/>
              </a:tabLst>
            </a:pPr>
            <a:r>
              <a:rPr lang="en-US" sz="2000" b="1" spc="-5" err="1" smtClean="0">
                <a:latin typeface="Perpetua" panose="02020502060401020303" pitchFamily="18" charset="0"/>
                <a:cs typeface="Arial" pitchFamily="34" charset="0"/>
              </a:rPr>
              <a:t>java.lang</a:t>
            </a:r>
            <a:endParaRPr lang="en-US" sz="2000" smtClean="0">
              <a:latin typeface="Perpetua" panose="02020502060401020303" pitchFamily="18" charset="0"/>
              <a:cs typeface="Arial" pitchFamily="34" charset="0"/>
            </a:endParaRPr>
          </a:p>
          <a:p>
            <a:pPr marL="743585" marR="5080" lvl="1">
              <a:lnSpc>
                <a:spcPct val="80000"/>
              </a:lnSpc>
              <a:spcBef>
                <a:spcPts val="600"/>
              </a:spcBef>
            </a:pPr>
            <a:r>
              <a:rPr lang="en-US" sz="2000" smtClean="0">
                <a:latin typeface="Perpetua" panose="02020502060401020303" pitchFamily="18" charset="0"/>
                <a:cs typeface="Arial" pitchFamily="34" charset="0"/>
              </a:rPr>
              <a:t>Language Support classes. These are classes that java compiler</a:t>
            </a:r>
            <a:r>
              <a:rPr lang="en-US" sz="2000" spc="-254" smtClean="0">
                <a:latin typeface="Perpetua" panose="02020502060401020303" pitchFamily="18" charset="0"/>
                <a:cs typeface="Arial" pitchFamily="34" charset="0"/>
              </a:rPr>
              <a:t> </a:t>
            </a:r>
            <a:r>
              <a:rPr lang="en-US" sz="2000" smtClean="0">
                <a:latin typeface="Perpetua" panose="02020502060401020303" pitchFamily="18" charset="0"/>
                <a:cs typeface="Arial" pitchFamily="34" charset="0"/>
              </a:rPr>
              <a:t>itself  uses &amp; therefore they are automatically imported. They include  classes for </a:t>
            </a:r>
            <a:r>
              <a:rPr lang="en-US" sz="2000" spc="-5" smtClean="0">
                <a:latin typeface="Perpetua" panose="02020502060401020303" pitchFamily="18" charset="0"/>
                <a:cs typeface="Arial" pitchFamily="34" charset="0"/>
              </a:rPr>
              <a:t>primitive </a:t>
            </a:r>
            <a:r>
              <a:rPr lang="en-US" sz="2000" smtClean="0">
                <a:latin typeface="Perpetua" panose="02020502060401020303" pitchFamily="18" charset="0"/>
                <a:cs typeface="Arial" pitchFamily="34" charset="0"/>
              </a:rPr>
              <a:t>types, strings, maths function, threads  &amp;exception.</a:t>
            </a:r>
          </a:p>
          <a:p>
            <a:pPr marL="744220" lvl="1" indent="-274320">
              <a:spcBef>
                <a:spcPts val="120"/>
              </a:spcBef>
              <a:buClr>
                <a:srgbClr val="FD8537"/>
              </a:buClr>
              <a:buSzPct val="70000"/>
              <a:buFont typeface="Wingdings"/>
              <a:buChar char=""/>
              <a:tabLst>
                <a:tab pos="287020"/>
              </a:tabLst>
            </a:pPr>
            <a:r>
              <a:rPr lang="en-US" sz="2000" b="1" spc="-10" smtClean="0">
                <a:latin typeface="Perpetua" panose="02020502060401020303" pitchFamily="18" charset="0"/>
                <a:cs typeface="Arial" pitchFamily="34" charset="0"/>
              </a:rPr>
              <a:t>java</a:t>
            </a:r>
            <a:r>
              <a:rPr lang="en-US" sz="2000" b="1" smtClean="0">
                <a:latin typeface="Perpetua" panose="02020502060401020303" pitchFamily="18" charset="0"/>
                <a:cs typeface="Arial" pitchFamily="34" charset="0"/>
              </a:rPr>
              <a:t> .util</a:t>
            </a:r>
            <a:endParaRPr lang="en-US" sz="2000" smtClean="0">
              <a:latin typeface="Perpetua" panose="02020502060401020303" pitchFamily="18" charset="0"/>
              <a:cs typeface="Arial" pitchFamily="34" charset="0"/>
            </a:endParaRPr>
          </a:p>
          <a:p>
            <a:pPr marL="743585" lvl="1">
              <a:lnSpc>
                <a:spcPts val="2160"/>
              </a:lnSpc>
              <a:spcBef>
                <a:spcPts val="105"/>
              </a:spcBef>
            </a:pPr>
            <a:r>
              <a:rPr lang="en-US" sz="2000" smtClean="0">
                <a:latin typeface="Perpetua" panose="02020502060401020303" pitchFamily="18" charset="0"/>
                <a:cs typeface="Arial" pitchFamily="34" charset="0"/>
              </a:rPr>
              <a:t>Language </a:t>
            </a:r>
            <a:r>
              <a:rPr lang="en-US" sz="2000" spc="-5" smtClean="0">
                <a:latin typeface="Perpetua" panose="02020502060401020303" pitchFamily="18" charset="0"/>
                <a:cs typeface="Arial" pitchFamily="34" charset="0"/>
              </a:rPr>
              <a:t>Utility </a:t>
            </a:r>
            <a:r>
              <a:rPr lang="en-US" sz="2000" smtClean="0">
                <a:latin typeface="Perpetua" panose="02020502060401020303" pitchFamily="18" charset="0"/>
                <a:cs typeface="Arial" pitchFamily="34" charset="0"/>
              </a:rPr>
              <a:t>classes such as </a:t>
            </a:r>
            <a:r>
              <a:rPr lang="en-US" sz="2000" spc="-20" smtClean="0">
                <a:latin typeface="Perpetua" panose="02020502060401020303" pitchFamily="18" charset="0"/>
                <a:cs typeface="Arial" pitchFamily="34" charset="0"/>
              </a:rPr>
              <a:t>vector, </a:t>
            </a:r>
            <a:r>
              <a:rPr lang="en-US" sz="2000" smtClean="0">
                <a:latin typeface="Perpetua" panose="02020502060401020303" pitchFamily="18" charset="0"/>
                <a:cs typeface="Arial" pitchFamily="34" charset="0"/>
              </a:rPr>
              <a:t>hash</a:t>
            </a:r>
            <a:r>
              <a:rPr lang="en-US" sz="2000" spc="-135" smtClean="0">
                <a:latin typeface="Perpetua" panose="02020502060401020303" pitchFamily="18" charset="0"/>
                <a:cs typeface="Arial" pitchFamily="34" charset="0"/>
              </a:rPr>
              <a:t> </a:t>
            </a:r>
            <a:r>
              <a:rPr lang="en-US" sz="2000" smtClean="0">
                <a:latin typeface="Perpetua" panose="02020502060401020303" pitchFamily="18" charset="0"/>
                <a:cs typeface="Arial" pitchFamily="34" charset="0"/>
              </a:rPr>
              <a:t>tables random numbers, date</a:t>
            </a:r>
            <a:r>
              <a:rPr lang="en-US" sz="2000" spc="-90" smtClean="0">
                <a:latin typeface="Perpetua" panose="02020502060401020303" pitchFamily="18" charset="0"/>
                <a:cs typeface="Arial" pitchFamily="34" charset="0"/>
              </a:rPr>
              <a:t> </a:t>
            </a:r>
            <a:r>
              <a:rPr lang="en-US" sz="2000" smtClean="0">
                <a:latin typeface="Perpetua" panose="02020502060401020303" pitchFamily="18" charset="0"/>
                <a:cs typeface="Arial" pitchFamily="34" charset="0"/>
              </a:rPr>
              <a:t>etc.</a:t>
            </a:r>
          </a:p>
          <a:p>
            <a:pPr marL="744220" lvl="1" indent="-274320">
              <a:spcBef>
                <a:spcPts val="120"/>
              </a:spcBef>
              <a:buClr>
                <a:srgbClr val="FD8537"/>
              </a:buClr>
              <a:buSzPct val="70000"/>
              <a:buFont typeface="Wingdings"/>
              <a:buChar char=""/>
              <a:tabLst>
                <a:tab pos="287020"/>
              </a:tabLst>
            </a:pPr>
            <a:r>
              <a:rPr lang="en-US" sz="2000" b="1" spc="-5" smtClean="0">
                <a:latin typeface="Perpetua" panose="02020502060401020303" pitchFamily="18" charset="0"/>
                <a:cs typeface="Arial" pitchFamily="34" charset="0"/>
              </a:rPr>
              <a:t>java.io</a:t>
            </a:r>
          </a:p>
          <a:p>
            <a:pPr marL="743585" marR="293370" lvl="1">
              <a:lnSpc>
                <a:spcPct val="80000"/>
              </a:lnSpc>
              <a:spcBef>
                <a:spcPts val="585"/>
              </a:spcBef>
            </a:pPr>
            <a:r>
              <a:rPr lang="en-US" sz="2000" smtClean="0">
                <a:latin typeface="Perpetua" panose="02020502060401020303" pitchFamily="18" charset="0"/>
              </a:rPr>
              <a:t>Input /Output support classes. They provide facilities for the input</a:t>
            </a:r>
            <a:r>
              <a:rPr lang="en-US" sz="2000" spc="-285" smtClean="0">
                <a:latin typeface="Perpetua" panose="02020502060401020303" pitchFamily="18" charset="0"/>
              </a:rPr>
              <a:t> </a:t>
            </a:r>
            <a:r>
              <a:rPr lang="en-US" sz="2000" smtClean="0">
                <a:latin typeface="Perpetua" panose="02020502060401020303" pitchFamily="18" charset="0"/>
              </a:rPr>
              <a:t>&amp;  output of</a:t>
            </a:r>
            <a:r>
              <a:rPr lang="en-US" sz="2000" spc="-50" smtClean="0">
                <a:latin typeface="Perpetua" panose="02020502060401020303" pitchFamily="18" charset="0"/>
              </a:rPr>
              <a:t> </a:t>
            </a:r>
            <a:r>
              <a:rPr lang="en-US" sz="2000" smtClean="0">
                <a:latin typeface="Perpetua" panose="02020502060401020303" pitchFamily="18" charset="0"/>
              </a:rPr>
              <a:t>data</a:t>
            </a:r>
          </a:p>
          <a:p>
            <a:pPr marL="287020" indent="-274320">
              <a:spcBef>
                <a:spcPts val="120"/>
              </a:spcBef>
              <a:buClr>
                <a:srgbClr val="FD8537"/>
              </a:buClr>
              <a:buSzPct val="70000"/>
              <a:buFont typeface="Wingdings"/>
              <a:buChar char=""/>
              <a:tabLst>
                <a:tab pos="287020"/>
              </a:tabLst>
            </a:pPr>
            <a:endParaRPr lang="en-US" sz="2000" smtClean="0">
              <a:latin typeface="Arial" pitchFamily="34" charset="0"/>
              <a:cs typeface="Arial" pitchFamily="34" charset="0"/>
            </a:endParaRPr>
          </a:p>
          <a:p>
            <a:pPr marL="287020" indent="-274320">
              <a:spcBef>
                <a:spcPts val="120"/>
              </a:spcBef>
              <a:buClr>
                <a:srgbClr val="FD8537"/>
              </a:buClr>
              <a:buSzPct val="70000"/>
              <a:buFont typeface="Wingdings"/>
              <a:buChar char=""/>
              <a:tabLst>
                <a:tab pos="287020"/>
              </a:tabLst>
            </a:pPr>
            <a:endParaRPr sz="2000">
              <a:latin typeface="Arial" pitchFamily="34" charset="0"/>
              <a:cs typeface="Arial" pitchFamily="34" charset="0"/>
            </a:endParaRPr>
          </a:p>
        </p:txBody>
      </p:sp>
      <p:sp>
        <p:nvSpPr>
          <p:cNvPr id="2" name="TextBox 1"/>
          <p:cNvSpPr txBox="1"/>
          <p:nvPr/>
        </p:nvSpPr>
        <p:spPr>
          <a:xfrm>
            <a:off x="457200" y="3429000"/>
            <a:ext cx="11404789" cy="256736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020">
              <a:spcBef>
                <a:spcPts val="114"/>
              </a:spcBef>
              <a:buClr>
                <a:srgbClr val="FD8537"/>
              </a:buClr>
              <a:buSzPct val="70000"/>
              <a:buFont typeface="Wingdings"/>
              <a:buChar char=""/>
              <a:tabLst>
                <a:tab pos="287020"/>
              </a:tabLst>
            </a:pPr>
            <a:r>
              <a:rPr lang="en-US" sz="2000" b="1" err="1">
                <a:latin typeface="Perpetua" panose="02020502060401020303" pitchFamily="18" charset="0"/>
                <a:cs typeface="Arial" pitchFamily="34" charset="0"/>
              </a:rPr>
              <a:t>java.awt</a:t>
            </a:r>
            <a:endParaRPr lang="en-US" sz="2000" b="1">
              <a:latin typeface="Perpetua" panose="02020502060401020303" pitchFamily="18" charset="0"/>
              <a:cs typeface="Arial" pitchFamily="34" charset="0"/>
            </a:endParaRPr>
          </a:p>
          <a:p>
            <a:pPr marL="286385">
              <a:lnSpc>
                <a:spcPts val="2160"/>
              </a:lnSpc>
              <a:spcBef>
                <a:spcPts val="120"/>
              </a:spcBef>
            </a:pPr>
            <a:r>
              <a:rPr lang="en-US" sz="2000" spc="-5">
                <a:latin typeface="Perpetua" panose="02020502060401020303" pitchFamily="18" charset="0"/>
              </a:rPr>
              <a:t>Set </a:t>
            </a:r>
            <a:r>
              <a:rPr lang="en-US" sz="2000">
                <a:latin typeface="Perpetua" panose="02020502060401020303" pitchFamily="18" charset="0"/>
              </a:rPr>
              <a:t>of classes for implementing graphical user interface. They</a:t>
            </a:r>
            <a:r>
              <a:rPr lang="en-US" sz="2000" spc="-210">
                <a:latin typeface="Perpetua" panose="02020502060401020303" pitchFamily="18" charset="0"/>
              </a:rPr>
              <a:t> </a:t>
            </a:r>
            <a:r>
              <a:rPr lang="en-US" sz="2000">
                <a:latin typeface="Perpetua" panose="02020502060401020303" pitchFamily="18" charset="0"/>
              </a:rPr>
              <a:t>include</a:t>
            </a:r>
          </a:p>
          <a:p>
            <a:pPr marL="286385">
              <a:lnSpc>
                <a:spcPts val="2160"/>
              </a:lnSpc>
            </a:pPr>
            <a:r>
              <a:rPr lang="en-US" sz="2000">
                <a:latin typeface="Perpetua" panose="02020502060401020303" pitchFamily="18" charset="0"/>
              </a:rPr>
              <a:t>classes for windows, buttons, list, menus &amp; so</a:t>
            </a:r>
            <a:r>
              <a:rPr lang="en-US" sz="2000" spc="-195">
                <a:latin typeface="Perpetua" panose="02020502060401020303" pitchFamily="18" charset="0"/>
              </a:rPr>
              <a:t> </a:t>
            </a:r>
            <a:r>
              <a:rPr lang="en-US" sz="2000">
                <a:latin typeface="Perpetua" panose="02020502060401020303" pitchFamily="18" charset="0"/>
              </a:rPr>
              <a:t>on.</a:t>
            </a:r>
          </a:p>
          <a:p>
            <a:pPr marL="287020">
              <a:spcBef>
                <a:spcPts val="120"/>
              </a:spcBef>
              <a:buClr>
                <a:srgbClr val="FD8537"/>
              </a:buClr>
              <a:buSzPct val="70000"/>
              <a:buFont typeface="Wingdings"/>
              <a:buChar char=""/>
              <a:tabLst>
                <a:tab pos="287020"/>
              </a:tabLst>
            </a:pPr>
            <a:r>
              <a:rPr lang="en-US" sz="2000" b="1" spc="-5">
                <a:latin typeface="Perpetua" panose="02020502060401020303" pitchFamily="18" charset="0"/>
                <a:cs typeface="Arial" pitchFamily="34" charset="0"/>
              </a:rPr>
              <a:t>java.net</a:t>
            </a:r>
          </a:p>
          <a:p>
            <a:pPr marL="286385" marR="89535">
              <a:lnSpc>
                <a:spcPts val="1920"/>
              </a:lnSpc>
              <a:spcBef>
                <a:spcPts val="585"/>
              </a:spcBef>
            </a:pPr>
            <a:r>
              <a:rPr lang="en-US" sz="2000">
                <a:latin typeface="Perpetua" panose="02020502060401020303" pitchFamily="18" charset="0"/>
              </a:rPr>
              <a:t>Classes for networking. They include classes for communicating</a:t>
            </a:r>
            <a:r>
              <a:rPr lang="en-US" sz="2000" spc="-229">
                <a:latin typeface="Perpetua" panose="02020502060401020303" pitchFamily="18" charset="0"/>
              </a:rPr>
              <a:t> </a:t>
            </a:r>
            <a:r>
              <a:rPr lang="en-US" sz="2000">
                <a:latin typeface="Perpetua" panose="02020502060401020303" pitchFamily="18" charset="0"/>
              </a:rPr>
              <a:t>with  local computers as well as with internet</a:t>
            </a:r>
            <a:r>
              <a:rPr lang="en-US" sz="2000" spc="-130">
                <a:latin typeface="Perpetua" panose="02020502060401020303" pitchFamily="18" charset="0"/>
              </a:rPr>
              <a:t> </a:t>
            </a:r>
            <a:r>
              <a:rPr lang="en-US" sz="2000">
                <a:latin typeface="Perpetua" panose="02020502060401020303" pitchFamily="18" charset="0"/>
              </a:rPr>
              <a:t>servers.</a:t>
            </a:r>
          </a:p>
          <a:p>
            <a:pPr marL="287020">
              <a:spcBef>
                <a:spcPts val="140"/>
              </a:spcBef>
              <a:buClr>
                <a:srgbClr val="FD8537"/>
              </a:buClr>
              <a:buSzPct val="70000"/>
              <a:buFont typeface="Wingdings"/>
              <a:buChar char=""/>
              <a:tabLst>
                <a:tab pos="287020"/>
              </a:tabLst>
            </a:pPr>
            <a:r>
              <a:rPr lang="en-US" sz="2000" b="1" spc="-5" err="1">
                <a:latin typeface="Perpetua" panose="02020502060401020303" pitchFamily="18" charset="0"/>
                <a:cs typeface="Arial" pitchFamily="34" charset="0"/>
              </a:rPr>
              <a:t>java.applet</a:t>
            </a:r>
            <a:endParaRPr lang="en-US" sz="2000" b="1" spc="-5">
              <a:latin typeface="Perpetua" panose="02020502060401020303" pitchFamily="18" charset="0"/>
              <a:cs typeface="Arial" pitchFamily="34" charset="0"/>
            </a:endParaRPr>
          </a:p>
          <a:p>
            <a:pPr marL="286385">
              <a:spcBef>
                <a:spcPts val="120"/>
              </a:spcBef>
            </a:pPr>
            <a:r>
              <a:rPr lang="en-US" sz="2000">
                <a:latin typeface="Perpetua" panose="02020502060401020303" pitchFamily="18" charset="0"/>
              </a:rPr>
              <a:t>Classes for creating &amp; implementing</a:t>
            </a:r>
            <a:r>
              <a:rPr lang="en-US" sz="2000" spc="-114">
                <a:latin typeface="Perpetua" panose="02020502060401020303" pitchFamily="18" charset="0"/>
              </a:rPr>
              <a:t> </a:t>
            </a:r>
            <a:r>
              <a:rPr lang="en-US" sz="2000">
                <a:latin typeface="Perpetua" panose="02020502060401020303" pitchFamily="18" charset="0"/>
              </a:rPr>
              <a:t>applets.</a:t>
            </a:r>
          </a:p>
          <a:p>
            <a:pPr/>
            <a:endParaRPr lang="en-US" sz="2000"/>
          </a:p>
        </p:txBody>
      </p:sp>
    </p:spTree>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grpSp>
        <p:nvGrpSpPr>
          <p:cNvPr id="2" name="object 2"/>
          <p:cNvGrpSpPr/>
          <p:nvPr/>
        </p:nvGrpSpPr>
        <p:grpSpPr>
          <a:xfrm>
            <a:off x="1524000" y="0"/>
            <a:ext cx="9144000" cy="6859270"/>
            <a:chExt cx="9144000" cy="6859270"/>
          </a:xfrm>
        </p:grpSpPr>
        <p:sp>
          <p:nvSpPr>
            <p:cNvPr id="3" name="object 3"/>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4" name="object 4"/>
            <p:cNvSpPr/>
            <p:nvPr/>
          </p:nvSpPr>
          <p:spPr>
            <a:xfrm flipH="1">
              <a:off x="8763761" y="761"/>
              <a:ext cx="0" cy="6858000"/>
            </a:xfrm>
            <a:custGeom>
              <a:rect l="l" t="t" r="r" b="b"/>
              <a:pathLst>
                <a:path h="6858000">
                  <a:moveTo>
                    <a:pt x="0" y="0"/>
                  </a:moveTo>
                  <a:lnTo>
                    <a:pt x="0" y="6857999"/>
                  </a:lnTo>
                </a:path>
              </a:pathLst>
            </a:custGeom>
            <a:ln w="38100">
              <a:solidFill>
                <a:srgbClr val="FDC3A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5" name="object 5"/>
            <p:cNvSpPr/>
            <p:nvPr/>
          </p:nvSpPr>
          <p:spPr>
            <a:xfrm>
              <a:off x="47231" y="0"/>
              <a:ext cx="58419" cy="6858000"/>
            </a:xfrm>
            <a:custGeom>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6" name="object 6"/>
            <p:cNvSpPr/>
            <p:nvPr/>
          </p:nvSpPr>
          <p:spPr>
            <a:xfrm>
              <a:off x="8839200" y="0"/>
              <a:ext cx="304800" cy="6858000"/>
            </a:xfrm>
            <a:custGeom>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7" name="object 7"/>
            <p:cNvSpPr/>
            <p:nvPr/>
          </p:nvSpPr>
          <p:spPr>
            <a:xfrm flipH="1">
              <a:off x="8915400" y="0"/>
              <a:ext cx="0" cy="6858000"/>
            </a:xfrm>
            <a:custGeom>
              <a:rect l="l" t="t" r="r" b="b"/>
              <a:pathLst>
                <a:path h="6858000">
                  <a:moveTo>
                    <a:pt x="0" y="0"/>
                  </a:moveTo>
                  <a:lnTo>
                    <a:pt x="0" y="6857999"/>
                  </a:lnTo>
                </a:path>
              </a:pathLst>
            </a:custGeom>
            <a:ln w="9144">
              <a:solidFill>
                <a:srgbClr val="FD85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8" name="object 8"/>
            <p:cNvSpPr/>
            <p:nvPr/>
          </p:nvSpPr>
          <p:spPr>
            <a:xfrm>
              <a:off x="8156447" y="5715000"/>
              <a:ext cx="548640" cy="548640"/>
            </a:xfrm>
            <a:custGeom>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sp>
        <p:nvSpPr>
          <p:cNvPr id="9" name="object 9"/>
          <p:cNvSpPr txBox="1">
            <a:spLocks noGrp="1"/>
          </p:cNvSpPr>
          <p:nvPr>
            <p:ph type="title" idx="4294967295"/>
          </p:nvPr>
        </p:nvSpPr>
        <p:spPr>
          <a:xfrm>
            <a:off x="0" y="306388"/>
            <a:ext cx="4381500" cy="438150"/>
          </a:xfrm>
          <a:prstGeom prst="rect">
            <a:avLst/>
          </a:prstGeom>
        </p:spPr>
        <p:txBody>
          <a:bodyPr vert="horz" wrap="square" lIns="0" tIns="12700" rIns="0" bIns="0" rtlCol="0" anchor="b" anchorCtr="0">
            <a:spAutoFit/>
          </a:bodyPr>
          <a:lstStyle>
            <a:defPPr/>
          </a:lstStyle>
          <a:p>
            <a:pPr marL="12700">
              <a:spcBef>
                <a:spcPts val="100"/>
              </a:spcBef>
            </a:pPr>
            <a:r>
              <a:rPr sz="2700"/>
              <a:t>2. U</a:t>
            </a:r>
            <a:r>
              <a:rPr sz="2150"/>
              <a:t>SER </a:t>
            </a:r>
            <a:r>
              <a:rPr sz="2700"/>
              <a:t>D</a:t>
            </a:r>
            <a:r>
              <a:rPr sz="2150"/>
              <a:t>EFINED </a:t>
            </a:r>
            <a:r>
              <a:rPr sz="2700" spc="-20"/>
              <a:t>P</a:t>
            </a:r>
            <a:r>
              <a:rPr sz="2150" spc="-20"/>
              <a:t>ACKAGES</a:t>
            </a:r>
            <a:r>
              <a:rPr sz="2150" spc="380"/>
              <a:t> </a:t>
            </a:r>
            <a:r>
              <a:rPr sz="2700"/>
              <a:t>:</a:t>
            </a:r>
            <a:endParaRPr sz="2700"/>
          </a:p>
        </p:txBody>
      </p:sp>
      <p:sp>
        <p:nvSpPr>
          <p:cNvPr id="10" name="object 10"/>
          <p:cNvSpPr txBox="1"/>
          <p:nvPr/>
        </p:nvSpPr>
        <p:spPr>
          <a:xfrm>
            <a:off x="2334259" y="826388"/>
            <a:ext cx="7538084" cy="5400040"/>
          </a:xfrm>
          <a:prstGeom prst="rect">
            <a:avLst/>
          </a:prstGeom>
        </p:spPr>
        <p:txBody>
          <a:bodyPr vert="horz" wrap="square" lIns="0" tIns="698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80000"/>
              </a:lnSpc>
              <a:spcBef>
                <a:spcPts val="550"/>
              </a:spcBef>
            </a:pPr>
            <a:r>
              <a:rPr sz="1900" spc="-5">
                <a:latin typeface="Arial" pitchFamily="34" charset="0"/>
                <a:cs typeface="Arial" pitchFamily="34" charset="0"/>
              </a:rPr>
              <a:t>The users of the Java language can also create their </a:t>
            </a:r>
            <a:r>
              <a:rPr sz="1900" spc="-10">
                <a:latin typeface="Arial" pitchFamily="34" charset="0"/>
                <a:cs typeface="Arial" pitchFamily="34" charset="0"/>
              </a:rPr>
              <a:t>own </a:t>
            </a:r>
            <a:r>
              <a:rPr sz="1900" spc="-5">
                <a:latin typeface="Arial" pitchFamily="34" charset="0"/>
                <a:cs typeface="Arial" pitchFamily="34" charset="0"/>
              </a:rPr>
              <a:t>packages.  They are called </a:t>
            </a:r>
            <a:r>
              <a:rPr sz="1900">
                <a:latin typeface="Arial" pitchFamily="34" charset="0"/>
                <a:cs typeface="Arial" pitchFamily="34" charset="0"/>
              </a:rPr>
              <a:t>user-defined </a:t>
            </a:r>
            <a:r>
              <a:rPr sz="1900" spc="-5">
                <a:latin typeface="Arial" pitchFamily="34" charset="0"/>
                <a:cs typeface="Arial" pitchFamily="34" charset="0"/>
              </a:rPr>
              <a:t>packages. User defined packages can  also be imported into other classes &amp; used exactly in the same </a:t>
            </a:r>
            <a:r>
              <a:rPr sz="1900" spc="-10">
                <a:latin typeface="Arial" pitchFamily="34" charset="0"/>
                <a:cs typeface="Arial" pitchFamily="34" charset="0"/>
              </a:rPr>
              <a:t>way </a:t>
            </a:r>
            <a:r>
              <a:rPr sz="1900" spc="-5">
                <a:latin typeface="Arial" pitchFamily="34" charset="0"/>
                <a:cs typeface="Arial" pitchFamily="34" charset="0"/>
              </a:rPr>
              <a:t>as  the Built in</a:t>
            </a:r>
            <a:r>
              <a:rPr sz="1900" spc="15">
                <a:latin typeface="Arial" pitchFamily="34" charset="0"/>
                <a:cs typeface="Arial" pitchFamily="34" charset="0"/>
              </a:rPr>
              <a:t> </a:t>
            </a:r>
            <a:r>
              <a:rPr sz="1900" spc="-5">
                <a:latin typeface="Arial" pitchFamily="34" charset="0"/>
                <a:cs typeface="Arial" pitchFamily="34" charset="0"/>
              </a:rPr>
              <a:t>packages.</a:t>
            </a:r>
            <a:endParaRPr sz="1900">
              <a:latin typeface="Arial" pitchFamily="34" charset="0"/>
              <a:cs typeface="Arial" pitchFamily="34" charset="0"/>
            </a:endParaRPr>
          </a:p>
          <a:p>
            <a:pPr>
              <a:spcBef>
                <a:spcPts val="40"/>
              </a:spcBef>
            </a:pPr>
            <a:endParaRPr sz="2200">
              <a:latin typeface="Arial" pitchFamily="34" charset="0"/>
              <a:cs typeface="Arial" pitchFamily="34" charset="0"/>
            </a:endParaRPr>
          </a:p>
          <a:p>
            <a:pPr marL="12700"/>
            <a:r>
              <a:rPr sz="1900" b="1" u="sng" spc="-5">
                <a:uFill>
                  <a:solidFill>
                    <a:srgbClr val="000000"/>
                  </a:solidFill>
                </a:uFill>
                <a:latin typeface="Arial" pitchFamily="34" charset="0"/>
                <a:cs typeface="Arial" pitchFamily="34" charset="0"/>
              </a:rPr>
              <a:t>i) Creating User Defined</a:t>
            </a:r>
            <a:r>
              <a:rPr sz="1900" b="1" u="sng" spc="75">
                <a:uFill>
                  <a:solidFill>
                    <a:srgbClr val="000000"/>
                  </a:solidFill>
                </a:uFill>
                <a:latin typeface="Arial" pitchFamily="34" charset="0"/>
                <a:cs typeface="Arial" pitchFamily="34" charset="0"/>
              </a:rPr>
              <a:t> </a:t>
            </a:r>
            <a:r>
              <a:rPr sz="1900" b="1" u="sng" spc="-5">
                <a:uFill>
                  <a:solidFill>
                    <a:srgbClr val="000000"/>
                  </a:solidFill>
                </a:uFill>
                <a:latin typeface="Arial" pitchFamily="34" charset="0"/>
                <a:cs typeface="Arial" pitchFamily="34" charset="0"/>
              </a:rPr>
              <a:t>Packages</a:t>
            </a:r>
            <a:endParaRPr sz="1900" u="sng">
              <a:latin typeface="Arial" pitchFamily="34" charset="0"/>
              <a:cs typeface="Arial" pitchFamily="34" charset="0"/>
            </a:endParaRPr>
          </a:p>
          <a:p>
            <a:pPr marL="12700">
              <a:spcBef>
                <a:spcPts val="145"/>
              </a:spcBef>
            </a:pPr>
            <a:r>
              <a:rPr sz="1900" spc="-5">
                <a:latin typeface="Arial" pitchFamily="34" charset="0"/>
                <a:cs typeface="Arial" pitchFamily="34" charset="0"/>
              </a:rPr>
              <a:t>Syntax</a:t>
            </a:r>
            <a:r>
              <a:rPr sz="1900" spc="5">
                <a:latin typeface="Arial" pitchFamily="34" charset="0"/>
                <a:cs typeface="Arial" pitchFamily="34" charset="0"/>
              </a:rPr>
              <a:t> </a:t>
            </a:r>
            <a:r>
              <a:rPr sz="1900" spc="-5">
                <a:latin typeface="Arial" pitchFamily="34" charset="0"/>
                <a:cs typeface="Arial" pitchFamily="34" charset="0"/>
              </a:rPr>
              <a:t>:</a:t>
            </a:r>
            <a:endParaRPr sz="1900">
              <a:latin typeface="Arial" pitchFamily="34" charset="0"/>
              <a:cs typeface="Arial" pitchFamily="34" charset="0"/>
            </a:endParaRPr>
          </a:p>
          <a:p>
            <a:pPr marL="12700">
              <a:spcBef>
                <a:spcPts val="140"/>
              </a:spcBef>
            </a:pPr>
            <a:r>
              <a:rPr sz="1900" spc="-5">
                <a:latin typeface="Arial" pitchFamily="34" charset="0"/>
                <a:cs typeface="Arial" pitchFamily="34" charset="0"/>
              </a:rPr>
              <a:t>package</a:t>
            </a:r>
            <a:r>
              <a:rPr sz="1900" spc="30">
                <a:latin typeface="Arial" pitchFamily="34" charset="0"/>
                <a:cs typeface="Arial" pitchFamily="34" charset="0"/>
              </a:rPr>
              <a:t> </a:t>
            </a:r>
            <a:r>
              <a:rPr sz="1900" spc="-5">
                <a:latin typeface="Arial" pitchFamily="34" charset="0"/>
                <a:cs typeface="Arial" pitchFamily="34" charset="0"/>
              </a:rPr>
              <a:t>packageName;</a:t>
            </a:r>
            <a:endParaRPr sz="1900">
              <a:latin typeface="Arial" pitchFamily="34" charset="0"/>
              <a:cs typeface="Arial" pitchFamily="34" charset="0"/>
            </a:endParaRPr>
          </a:p>
          <a:p>
            <a:pPr marL="12700">
              <a:spcBef>
                <a:spcPts val="150"/>
              </a:spcBef>
            </a:pPr>
            <a:r>
              <a:rPr sz="1900" spc="-5">
                <a:latin typeface="Arial" pitchFamily="34" charset="0"/>
                <a:cs typeface="Arial" pitchFamily="34" charset="0"/>
              </a:rPr>
              <a:t>public class</a:t>
            </a:r>
            <a:r>
              <a:rPr sz="1900" spc="50">
                <a:latin typeface="Arial" pitchFamily="34" charset="0"/>
                <a:cs typeface="Arial" pitchFamily="34" charset="0"/>
              </a:rPr>
              <a:t> </a:t>
            </a:r>
            <a:r>
              <a:rPr sz="1900" spc="-5">
                <a:latin typeface="Arial" pitchFamily="34" charset="0"/>
                <a:cs typeface="Arial" pitchFamily="34" charset="0"/>
              </a:rPr>
              <a:t>className</a:t>
            </a:r>
            <a:endParaRPr sz="1900">
              <a:latin typeface="Arial" pitchFamily="34" charset="0"/>
              <a:cs typeface="Arial" pitchFamily="34" charset="0"/>
            </a:endParaRPr>
          </a:p>
          <a:p>
            <a:pPr marL="12700">
              <a:spcBef>
                <a:spcPts val="140"/>
              </a:spcBef>
            </a:pPr>
            <a:r>
              <a:rPr sz="1900" spc="-5">
                <a:latin typeface="Arial" pitchFamily="34" charset="0"/>
                <a:cs typeface="Arial" pitchFamily="34" charset="0"/>
              </a:rPr>
              <a:t>{</a:t>
            </a:r>
            <a:endParaRPr sz="1900">
              <a:latin typeface="Arial" pitchFamily="34" charset="0"/>
              <a:cs typeface="Arial" pitchFamily="34" charset="0"/>
            </a:endParaRPr>
          </a:p>
          <a:p>
            <a:pPr marL="652780">
              <a:spcBef>
                <a:spcPts val="145"/>
              </a:spcBef>
              <a:tabLst>
                <a:tab pos="867410"/>
                <a:tab pos="1080770"/>
                <a:tab pos="1296035"/>
                <a:tab pos="1509395"/>
                <a:tab pos="1724025"/>
                <a:tab pos="1938655"/>
                <a:tab pos="2152015"/>
                <a:tab pos="2367280"/>
                <a:tab pos="2582545"/>
                <a:tab pos="2795905"/>
                <a:tab pos="3010535"/>
                <a:tab pos="3225800"/>
              </a:tabLst>
            </a:pPr>
            <a:r>
              <a:rPr sz="1900" spc="-5">
                <a:latin typeface="Arial" pitchFamily="34" charset="0"/>
                <a:cs typeface="Arial" pitchFamily="34" charset="0"/>
              </a:rPr>
              <a:t>-	-	-	-	-	-	-	-	-	-	-	-	-</a:t>
            </a:r>
            <a:endParaRPr sz="1900">
              <a:latin typeface="Arial" pitchFamily="34" charset="0"/>
              <a:cs typeface="Arial" pitchFamily="34" charset="0"/>
            </a:endParaRPr>
          </a:p>
          <a:p>
            <a:pPr marL="652780">
              <a:spcBef>
                <a:spcPts val="145"/>
              </a:spcBef>
            </a:pPr>
            <a:r>
              <a:rPr sz="1900" spc="-5">
                <a:latin typeface="Arial" pitchFamily="34" charset="0"/>
                <a:cs typeface="Arial" pitchFamily="34" charset="0"/>
              </a:rPr>
              <a:t>// Body of</a:t>
            </a:r>
            <a:r>
              <a:rPr sz="1900">
                <a:latin typeface="Arial" pitchFamily="34" charset="0"/>
                <a:cs typeface="Arial" pitchFamily="34" charset="0"/>
              </a:rPr>
              <a:t> </a:t>
            </a:r>
            <a:r>
              <a:rPr sz="1900" spc="-5">
                <a:latin typeface="Arial" pitchFamily="34" charset="0"/>
                <a:cs typeface="Arial" pitchFamily="34" charset="0"/>
              </a:rPr>
              <a:t>className</a:t>
            </a:r>
            <a:endParaRPr sz="1900">
              <a:latin typeface="Arial" pitchFamily="34" charset="0"/>
              <a:cs typeface="Arial" pitchFamily="34" charset="0"/>
            </a:endParaRPr>
          </a:p>
          <a:p>
            <a:pPr marL="652780">
              <a:spcBef>
                <a:spcPts val="145"/>
              </a:spcBef>
              <a:tabLst>
                <a:tab pos="867410"/>
                <a:tab pos="1080770"/>
                <a:tab pos="1296035"/>
                <a:tab pos="1509395"/>
                <a:tab pos="1724025"/>
                <a:tab pos="1938655"/>
                <a:tab pos="2152015"/>
                <a:tab pos="2367280"/>
                <a:tab pos="2582545"/>
                <a:tab pos="2795905"/>
                <a:tab pos="3010535"/>
              </a:tabLst>
            </a:pPr>
            <a:r>
              <a:rPr sz="1900" spc="-5">
                <a:latin typeface="Arial" pitchFamily="34" charset="0"/>
                <a:cs typeface="Arial" pitchFamily="34" charset="0"/>
              </a:rPr>
              <a:t>-	-	-	-	-	-	-	-	-	-	-	-</a:t>
            </a:r>
            <a:endParaRPr sz="1900">
              <a:latin typeface="Arial" pitchFamily="34" charset="0"/>
              <a:cs typeface="Arial" pitchFamily="34" charset="0"/>
            </a:endParaRPr>
          </a:p>
          <a:p>
            <a:pPr marL="12700">
              <a:spcBef>
                <a:spcPts val="145"/>
              </a:spcBef>
            </a:pPr>
            <a:r>
              <a:rPr sz="1900" spc="-5">
                <a:latin typeface="Arial" pitchFamily="34" charset="0"/>
                <a:cs typeface="Arial" pitchFamily="34" charset="0"/>
              </a:rPr>
              <a:t>}</a:t>
            </a:r>
            <a:endParaRPr sz="1900">
              <a:latin typeface="Arial" pitchFamily="34" charset="0"/>
              <a:cs typeface="Arial" pitchFamily="34" charset="0"/>
            </a:endParaRPr>
          </a:p>
          <a:p>
            <a:pPr>
              <a:spcBef>
                <a:spcPts val="20"/>
              </a:spcBef>
            </a:pPr>
            <a:endParaRPr sz="2600">
              <a:latin typeface="Arial" pitchFamily="34" charset="0"/>
              <a:cs typeface="Arial" pitchFamily="34" charset="0"/>
            </a:endParaRPr>
          </a:p>
          <a:p>
            <a:pPr marL="12700" marR="143510">
              <a:lnSpc>
                <a:spcPts val="1820"/>
              </a:lnSpc>
            </a:pPr>
            <a:r>
              <a:rPr sz="1900" spc="-25">
                <a:latin typeface="Arial" pitchFamily="34" charset="0"/>
                <a:cs typeface="Arial" pitchFamily="34" charset="0"/>
              </a:rPr>
              <a:t>We </a:t>
            </a:r>
            <a:r>
              <a:rPr sz="1900" spc="-5">
                <a:latin typeface="Arial" pitchFamily="34" charset="0"/>
                <a:cs typeface="Arial" pitchFamily="34" charset="0"/>
              </a:rPr>
              <a:t>must first declare the name of the package using the </a:t>
            </a:r>
            <a:r>
              <a:rPr sz="1900" b="1" spc="-5">
                <a:latin typeface="Arial" pitchFamily="34" charset="0"/>
                <a:cs typeface="Arial" pitchFamily="34" charset="0"/>
              </a:rPr>
              <a:t>package  </a:t>
            </a:r>
            <a:r>
              <a:rPr sz="1900" spc="-5">
                <a:latin typeface="Arial" pitchFamily="34" charset="0"/>
                <a:cs typeface="Arial" pitchFamily="34" charset="0"/>
              </a:rPr>
              <a:t>keyword followed by the package name. This must be the first  statement in a Java source file. Then define a classes as normally as  define a</a:t>
            </a:r>
            <a:r>
              <a:rPr sz="1900" spc="15">
                <a:latin typeface="Arial" pitchFamily="34" charset="0"/>
                <a:cs typeface="Arial" pitchFamily="34" charset="0"/>
              </a:rPr>
              <a:t> </a:t>
            </a:r>
            <a:r>
              <a:rPr sz="1900" spc="-5">
                <a:latin typeface="Arial" pitchFamily="34" charset="0"/>
                <a:cs typeface="Arial" pitchFamily="34" charset="0"/>
              </a:rPr>
              <a:t>class.</a:t>
            </a:r>
            <a:endParaRPr sz="1900">
              <a:latin typeface="Arial" pitchFamily="34" charset="0"/>
              <a:cs typeface="Arial" pitchFamily="34" charset="0"/>
            </a:endParaRPr>
          </a:p>
        </p:txBody>
      </p:sp>
    </p:spTree>
  </p:cSld>
  <p:clrMapOvr>
    <a:masterClrMapping/>
  </p:clrMapOvr>
  <p:transition/>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p:nvPr/>
        </p:nvSpPr>
        <p:spPr>
          <a:xfrm>
            <a:off x="2102916" y="321690"/>
            <a:ext cx="7917180" cy="545534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pPr>
            <a:r>
              <a:rPr sz="2000" b="1">
                <a:latin typeface="Arial" pitchFamily="34" charset="0"/>
                <a:cs typeface="Arial" pitchFamily="34" charset="0"/>
              </a:rPr>
              <a:t>Example</a:t>
            </a:r>
            <a:r>
              <a:rPr sz="2000" b="1" spc="-25">
                <a:latin typeface="Arial" pitchFamily="34" charset="0"/>
                <a:cs typeface="Arial" pitchFamily="34" charset="0"/>
              </a:rPr>
              <a:t> </a:t>
            </a:r>
            <a:r>
              <a:rPr sz="2000" b="1">
                <a:latin typeface="Arial" pitchFamily="34" charset="0"/>
                <a:cs typeface="Arial" pitchFamily="34" charset="0"/>
              </a:rPr>
              <a:t>:</a:t>
            </a:r>
            <a:endParaRPr sz="2000">
              <a:latin typeface="Arial" pitchFamily="34" charset="0"/>
              <a:cs typeface="Arial" pitchFamily="34" charset="0"/>
            </a:endParaRPr>
          </a:p>
          <a:p>
            <a:pPr marL="12700">
              <a:spcBef>
                <a:spcPts val="125"/>
              </a:spcBef>
            </a:pPr>
            <a:r>
              <a:rPr sz="2000">
                <a:latin typeface="Arial" pitchFamily="34" charset="0"/>
                <a:cs typeface="Arial" pitchFamily="34" charset="0"/>
              </a:rPr>
              <a:t>package</a:t>
            </a:r>
            <a:r>
              <a:rPr sz="2000" spc="-45">
                <a:latin typeface="Arial" pitchFamily="34" charset="0"/>
                <a:cs typeface="Arial" pitchFamily="34" charset="0"/>
              </a:rPr>
              <a:t> </a:t>
            </a:r>
            <a:r>
              <a:rPr sz="2000">
                <a:latin typeface="Arial" pitchFamily="34" charset="0"/>
                <a:cs typeface="Arial" pitchFamily="34" charset="0"/>
              </a:rPr>
              <a:t>myPackage;</a:t>
            </a:r>
            <a:endParaRPr sz="2000">
              <a:latin typeface="Arial" pitchFamily="34" charset="0"/>
              <a:cs typeface="Arial" pitchFamily="34" charset="0"/>
            </a:endParaRPr>
          </a:p>
          <a:p>
            <a:pPr marL="12700">
              <a:spcBef>
                <a:spcPts val="120"/>
              </a:spcBef>
            </a:pPr>
            <a:r>
              <a:rPr sz="2000">
                <a:latin typeface="Arial" pitchFamily="34" charset="0"/>
                <a:cs typeface="Arial" pitchFamily="34" charset="0"/>
              </a:rPr>
              <a:t>public class</a:t>
            </a:r>
            <a:r>
              <a:rPr sz="2000" spc="-35">
                <a:latin typeface="Arial" pitchFamily="34" charset="0"/>
                <a:cs typeface="Arial" pitchFamily="34" charset="0"/>
              </a:rPr>
              <a:t> </a:t>
            </a:r>
            <a:r>
              <a:rPr sz="2000">
                <a:latin typeface="Arial" pitchFamily="34" charset="0"/>
                <a:cs typeface="Arial" pitchFamily="34" charset="0"/>
              </a:rPr>
              <a:t>class1</a:t>
            </a:r>
            <a:endParaRPr sz="2000">
              <a:latin typeface="Arial" pitchFamily="34" charset="0"/>
              <a:cs typeface="Arial" pitchFamily="34" charset="0"/>
            </a:endParaRPr>
          </a:p>
          <a:p>
            <a:pPr marL="12700">
              <a:spcBef>
                <a:spcPts val="120"/>
              </a:spcBef>
            </a:pPr>
            <a:r>
              <a:rPr sz="2000">
                <a:latin typeface="Arial" pitchFamily="34" charset="0"/>
                <a:cs typeface="Arial" pitchFamily="34" charset="0"/>
              </a:rPr>
              <a:t>{</a:t>
            </a:r>
            <a:endParaRPr sz="2000">
              <a:latin typeface="Arial" pitchFamily="34" charset="0"/>
              <a:cs typeface="Arial" pitchFamily="34" charset="0"/>
            </a:endParaRPr>
          </a:p>
          <a:p>
            <a:pPr marL="12700">
              <a:spcBef>
                <a:spcPts val="120"/>
              </a:spcBef>
              <a:tabLst>
                <a:tab pos="236220"/>
                <a:tab pos="460375"/>
                <a:tab pos="684530"/>
                <a:tab pos="908685"/>
                <a:tab pos="1132205"/>
                <a:tab pos="1355090"/>
                <a:tab pos="1579245"/>
                <a:tab pos="1803400"/>
                <a:tab pos="2027555"/>
                <a:tab pos="2251710"/>
                <a:tab pos="2475230"/>
                <a:tab pos="2699385"/>
              </a:tabLst>
            </a:pPr>
            <a:r>
              <a:rPr sz="2000">
                <a:latin typeface="Arial" pitchFamily="34" charset="0"/>
                <a:cs typeface="Arial" pitchFamily="34" charset="0"/>
              </a:rPr>
              <a:t>-	-	-	-	-	-	-	-	-	-	-	-	-</a:t>
            </a:r>
            <a:endParaRPr sz="2000">
              <a:latin typeface="Arial" pitchFamily="34" charset="0"/>
              <a:cs typeface="Arial" pitchFamily="34" charset="0"/>
            </a:endParaRPr>
          </a:p>
          <a:p>
            <a:pPr marL="12700">
              <a:spcBef>
                <a:spcPts val="120"/>
              </a:spcBef>
            </a:pPr>
            <a:r>
              <a:rPr sz="2000">
                <a:latin typeface="Arial" pitchFamily="34" charset="0"/>
                <a:cs typeface="Arial" pitchFamily="34" charset="0"/>
              </a:rPr>
              <a:t>// Body of</a:t>
            </a:r>
            <a:r>
              <a:rPr sz="2000" spc="-60">
                <a:latin typeface="Arial" pitchFamily="34" charset="0"/>
                <a:cs typeface="Arial" pitchFamily="34" charset="0"/>
              </a:rPr>
              <a:t> </a:t>
            </a:r>
            <a:r>
              <a:rPr sz="2000">
                <a:latin typeface="Arial" pitchFamily="34" charset="0"/>
                <a:cs typeface="Arial" pitchFamily="34" charset="0"/>
              </a:rPr>
              <a:t>class1</a:t>
            </a:r>
            <a:endParaRPr sz="2000">
              <a:latin typeface="Arial" pitchFamily="34" charset="0"/>
              <a:cs typeface="Arial" pitchFamily="34" charset="0"/>
            </a:endParaRPr>
          </a:p>
          <a:p>
            <a:pPr marL="12700">
              <a:spcBef>
                <a:spcPts val="120"/>
              </a:spcBef>
            </a:pPr>
            <a:r>
              <a:rPr sz="2000">
                <a:latin typeface="Arial" pitchFamily="34" charset="0"/>
                <a:cs typeface="Arial" pitchFamily="34" charset="0"/>
              </a:rPr>
              <a:t>}</a:t>
            </a:r>
            <a:endParaRPr sz="2000">
              <a:latin typeface="Arial" pitchFamily="34" charset="0"/>
              <a:cs typeface="Arial" pitchFamily="34" charset="0"/>
            </a:endParaRPr>
          </a:p>
          <a:p>
            <a:pPr>
              <a:lnSpc>
                <a:spcPct val="100000"/>
              </a:lnSpc>
            </a:pPr>
            <a:endParaRPr sz="2700">
              <a:latin typeface="Arial" pitchFamily="34" charset="0"/>
              <a:cs typeface="Arial" pitchFamily="34" charset="0"/>
            </a:endParaRPr>
          </a:p>
          <a:p>
            <a:pPr marL="12700" marR="6350">
              <a:lnSpc>
                <a:spcPts val="1920"/>
              </a:lnSpc>
            </a:pPr>
            <a:r>
              <a:rPr sz="2000" spc="-5">
                <a:latin typeface="Arial" pitchFamily="34" charset="0"/>
                <a:cs typeface="Arial" pitchFamily="34" charset="0"/>
              </a:rPr>
              <a:t>In </a:t>
            </a:r>
            <a:r>
              <a:rPr sz="2000">
                <a:latin typeface="Arial" pitchFamily="34" charset="0"/>
                <a:cs typeface="Arial" pitchFamily="34" charset="0"/>
              </a:rPr>
              <a:t>the above example, myPackage </a:t>
            </a:r>
            <a:r>
              <a:rPr sz="2000" spc="-5">
                <a:latin typeface="Arial" pitchFamily="34" charset="0"/>
                <a:cs typeface="Arial" pitchFamily="34" charset="0"/>
              </a:rPr>
              <a:t>is the name </a:t>
            </a:r>
            <a:r>
              <a:rPr sz="2000" spc="-10">
                <a:latin typeface="Arial" pitchFamily="34" charset="0"/>
                <a:cs typeface="Arial" pitchFamily="34" charset="0"/>
              </a:rPr>
              <a:t>of </a:t>
            </a:r>
            <a:r>
              <a:rPr sz="2000" spc="-5">
                <a:latin typeface="Arial" pitchFamily="34" charset="0"/>
                <a:cs typeface="Arial" pitchFamily="34" charset="0"/>
              </a:rPr>
              <a:t>the package. </a:t>
            </a:r>
            <a:r>
              <a:rPr sz="2000">
                <a:latin typeface="Arial" pitchFamily="34" charset="0"/>
                <a:cs typeface="Arial" pitchFamily="34" charset="0"/>
              </a:rPr>
              <a:t>The  class class1 </a:t>
            </a:r>
            <a:r>
              <a:rPr sz="2000" spc="-5">
                <a:latin typeface="Arial" pitchFamily="34" charset="0"/>
                <a:cs typeface="Arial" pitchFamily="34" charset="0"/>
              </a:rPr>
              <a:t>is </a:t>
            </a:r>
            <a:r>
              <a:rPr sz="2000">
                <a:latin typeface="Arial" pitchFamily="34" charset="0"/>
                <a:cs typeface="Arial" pitchFamily="34" charset="0"/>
              </a:rPr>
              <a:t>now considered as a part of this</a:t>
            </a:r>
            <a:r>
              <a:rPr sz="2000" spc="-160">
                <a:latin typeface="Arial" pitchFamily="34" charset="0"/>
                <a:cs typeface="Arial" pitchFamily="34" charset="0"/>
              </a:rPr>
              <a:t> </a:t>
            </a:r>
            <a:r>
              <a:rPr sz="2000">
                <a:latin typeface="Arial" pitchFamily="34" charset="0"/>
                <a:cs typeface="Arial" pitchFamily="34" charset="0"/>
              </a:rPr>
              <a:t>package.</a:t>
            </a:r>
            <a:endParaRPr sz="2000">
              <a:latin typeface="Arial" pitchFamily="34" charset="0"/>
              <a:cs typeface="Arial" pitchFamily="34" charset="0"/>
            </a:endParaRPr>
          </a:p>
          <a:p>
            <a:pPr>
              <a:spcBef>
                <a:spcPts val="30"/>
              </a:spcBef>
            </a:pPr>
            <a:endParaRPr sz="2700">
              <a:latin typeface="Arial" pitchFamily="34" charset="0"/>
              <a:cs typeface="Arial" pitchFamily="34" charset="0"/>
            </a:endParaRPr>
          </a:p>
          <a:p>
            <a:pPr marL="12700" marR="5080" algn="just">
              <a:lnSpc>
                <a:spcPct val="80000"/>
              </a:lnSpc>
              <a:spcBef>
                <a:spcPts val="5"/>
              </a:spcBef>
            </a:pPr>
            <a:r>
              <a:rPr sz="2000">
                <a:latin typeface="Arial" pitchFamily="34" charset="0"/>
                <a:cs typeface="Arial" pitchFamily="34" charset="0"/>
              </a:rPr>
              <a:t>This listing would be saved </a:t>
            </a:r>
            <a:r>
              <a:rPr sz="2000" spc="-5">
                <a:latin typeface="Arial" pitchFamily="34" charset="0"/>
                <a:cs typeface="Arial" pitchFamily="34" charset="0"/>
              </a:rPr>
              <a:t>as </a:t>
            </a:r>
            <a:r>
              <a:rPr sz="2000">
                <a:latin typeface="Arial" pitchFamily="34" charset="0"/>
                <a:cs typeface="Arial" pitchFamily="34" charset="0"/>
              </a:rPr>
              <a:t>a </a:t>
            </a:r>
            <a:r>
              <a:rPr sz="2000" spc="-5">
                <a:latin typeface="Arial" pitchFamily="34" charset="0"/>
                <a:cs typeface="Arial" pitchFamily="34" charset="0"/>
              </a:rPr>
              <a:t>file </a:t>
            </a:r>
            <a:r>
              <a:rPr sz="2000">
                <a:latin typeface="Arial" pitchFamily="34" charset="0"/>
                <a:cs typeface="Arial" pitchFamily="34" charset="0"/>
              </a:rPr>
              <a:t>called </a:t>
            </a:r>
            <a:r>
              <a:rPr sz="2000" spc="-5">
                <a:latin typeface="Arial" pitchFamily="34" charset="0"/>
                <a:cs typeface="Arial" pitchFamily="34" charset="0"/>
              </a:rPr>
              <a:t>class1.java </a:t>
            </a:r>
            <a:r>
              <a:rPr sz="2000">
                <a:latin typeface="Arial" pitchFamily="34" charset="0"/>
                <a:cs typeface="Arial" pitchFamily="34" charset="0"/>
              </a:rPr>
              <a:t>&amp; located </a:t>
            </a:r>
            <a:r>
              <a:rPr sz="2000" spc="-5">
                <a:latin typeface="Arial" pitchFamily="34" charset="0"/>
                <a:cs typeface="Arial" pitchFamily="34" charset="0"/>
              </a:rPr>
              <a:t>in </a:t>
            </a:r>
            <a:r>
              <a:rPr sz="2000">
                <a:latin typeface="Arial" pitchFamily="34" charset="0"/>
                <a:cs typeface="Arial" pitchFamily="34" charset="0"/>
              </a:rPr>
              <a:t>a  </a:t>
            </a:r>
            <a:r>
              <a:rPr sz="2000" spc="-5">
                <a:latin typeface="Arial" pitchFamily="34" charset="0"/>
                <a:cs typeface="Arial" pitchFamily="34" charset="0"/>
              </a:rPr>
              <a:t>directory </a:t>
            </a:r>
            <a:r>
              <a:rPr sz="2000">
                <a:latin typeface="Arial" pitchFamily="34" charset="0"/>
                <a:cs typeface="Arial" pitchFamily="34" charset="0"/>
              </a:rPr>
              <a:t>named mypackage. When </a:t>
            </a:r>
            <a:r>
              <a:rPr sz="2000" spc="-5">
                <a:latin typeface="Arial" pitchFamily="34" charset="0"/>
                <a:cs typeface="Arial" pitchFamily="34" charset="0"/>
              </a:rPr>
              <a:t>the source file is </a:t>
            </a:r>
            <a:r>
              <a:rPr sz="2000">
                <a:latin typeface="Arial" pitchFamily="34" charset="0"/>
                <a:cs typeface="Arial" pitchFamily="34" charset="0"/>
              </a:rPr>
              <a:t>compiled, </a:t>
            </a:r>
            <a:r>
              <a:rPr sz="2000" spc="-5">
                <a:latin typeface="Arial" pitchFamily="34" charset="0"/>
                <a:cs typeface="Arial" pitchFamily="34" charset="0"/>
              </a:rPr>
              <a:t>java  </a:t>
            </a:r>
            <a:r>
              <a:rPr sz="2000">
                <a:latin typeface="Arial" pitchFamily="34" charset="0"/>
                <a:cs typeface="Arial" pitchFamily="34" charset="0"/>
              </a:rPr>
              <a:t>will create a .class </a:t>
            </a:r>
            <a:r>
              <a:rPr sz="2000" spc="-5">
                <a:latin typeface="Arial" pitchFamily="34" charset="0"/>
                <a:cs typeface="Arial" pitchFamily="34" charset="0"/>
              </a:rPr>
              <a:t>file </a:t>
            </a:r>
            <a:r>
              <a:rPr sz="2000">
                <a:latin typeface="Arial" pitchFamily="34" charset="0"/>
                <a:cs typeface="Arial" pitchFamily="34" charset="0"/>
              </a:rPr>
              <a:t>&amp; store </a:t>
            </a:r>
            <a:r>
              <a:rPr sz="2000" spc="-5">
                <a:latin typeface="Arial" pitchFamily="34" charset="0"/>
                <a:cs typeface="Arial" pitchFamily="34" charset="0"/>
              </a:rPr>
              <a:t>it in </a:t>
            </a:r>
            <a:r>
              <a:rPr sz="2000">
                <a:latin typeface="Arial" pitchFamily="34" charset="0"/>
                <a:cs typeface="Arial" pitchFamily="34" charset="0"/>
              </a:rPr>
              <a:t>the same</a:t>
            </a:r>
            <a:r>
              <a:rPr sz="2000" spc="-125">
                <a:latin typeface="Arial" pitchFamily="34" charset="0"/>
                <a:cs typeface="Arial" pitchFamily="34" charset="0"/>
              </a:rPr>
              <a:t> </a:t>
            </a:r>
            <a:r>
              <a:rPr sz="2000" spc="-15">
                <a:latin typeface="Arial" pitchFamily="34" charset="0"/>
                <a:cs typeface="Arial" pitchFamily="34" charset="0"/>
              </a:rPr>
              <a:t>directory.</a:t>
            </a:r>
            <a:endParaRPr sz="2000">
              <a:latin typeface="Arial" pitchFamily="34" charset="0"/>
              <a:cs typeface="Arial" pitchFamily="34" charset="0"/>
            </a:endParaRPr>
          </a:p>
          <a:p>
            <a:pPr>
              <a:spcBef>
                <a:spcPts val="10"/>
              </a:spcBef>
            </a:pPr>
            <a:endParaRPr sz="2700">
              <a:latin typeface="Arial" pitchFamily="34" charset="0"/>
              <a:cs typeface="Arial" pitchFamily="34" charset="0"/>
            </a:endParaRPr>
          </a:p>
          <a:p>
            <a:pPr marL="12700" marR="5080" algn="just">
              <a:lnSpc>
                <a:spcPct val="80000"/>
              </a:lnSpc>
              <a:spcBef>
                <a:spcPts val="5"/>
              </a:spcBef>
            </a:pPr>
            <a:r>
              <a:rPr sz="2000">
                <a:latin typeface="Arial" pitchFamily="34" charset="0"/>
                <a:cs typeface="Arial" pitchFamily="34" charset="0"/>
              </a:rPr>
              <a:t>The </a:t>
            </a:r>
            <a:r>
              <a:rPr sz="2000" spc="-5">
                <a:latin typeface="Arial" pitchFamily="34" charset="0"/>
                <a:cs typeface="Arial" pitchFamily="34" charset="0"/>
              </a:rPr>
              <a:t>.class files must </a:t>
            </a:r>
            <a:r>
              <a:rPr sz="2000" spc="-10">
                <a:latin typeface="Arial" pitchFamily="34" charset="0"/>
                <a:cs typeface="Arial" pitchFamily="34" charset="0"/>
              </a:rPr>
              <a:t>be </a:t>
            </a:r>
            <a:r>
              <a:rPr sz="2000">
                <a:latin typeface="Arial" pitchFamily="34" charset="0"/>
                <a:cs typeface="Arial" pitchFamily="34" charset="0"/>
              </a:rPr>
              <a:t>located </a:t>
            </a:r>
            <a:r>
              <a:rPr sz="2000" spc="-5">
                <a:latin typeface="Arial" pitchFamily="34" charset="0"/>
                <a:cs typeface="Arial" pitchFamily="34" charset="0"/>
              </a:rPr>
              <a:t>in </a:t>
            </a:r>
            <a:r>
              <a:rPr sz="2000">
                <a:latin typeface="Arial" pitchFamily="34" charset="0"/>
                <a:cs typeface="Arial" pitchFamily="34" charset="0"/>
              </a:rPr>
              <a:t>a </a:t>
            </a:r>
            <a:r>
              <a:rPr sz="2000" spc="-5">
                <a:latin typeface="Arial" pitchFamily="34" charset="0"/>
                <a:cs typeface="Arial" pitchFamily="34" charset="0"/>
              </a:rPr>
              <a:t>directory that has </a:t>
            </a:r>
            <a:r>
              <a:rPr sz="2000">
                <a:latin typeface="Arial" pitchFamily="34" charset="0"/>
                <a:cs typeface="Arial" pitchFamily="34" charset="0"/>
              </a:rPr>
              <a:t>the same </a:t>
            </a:r>
            <a:r>
              <a:rPr sz="2000" spc="-5">
                <a:latin typeface="Arial" pitchFamily="34" charset="0"/>
                <a:cs typeface="Arial" pitchFamily="34" charset="0"/>
              </a:rPr>
              <a:t>name  </a:t>
            </a:r>
            <a:r>
              <a:rPr sz="2000">
                <a:latin typeface="Arial" pitchFamily="34" charset="0"/>
                <a:cs typeface="Arial" pitchFamily="34" charset="0"/>
              </a:rPr>
              <a:t>as the </a:t>
            </a:r>
            <a:r>
              <a:rPr sz="2000" spc="-5">
                <a:latin typeface="Arial" pitchFamily="34" charset="0"/>
                <a:cs typeface="Arial" pitchFamily="34" charset="0"/>
              </a:rPr>
              <a:t>package </a:t>
            </a:r>
            <a:r>
              <a:rPr sz="2000">
                <a:latin typeface="Arial" pitchFamily="34" charset="0"/>
                <a:cs typeface="Arial" pitchFamily="34" charset="0"/>
              </a:rPr>
              <a:t>&amp; this </a:t>
            </a:r>
            <a:r>
              <a:rPr sz="2000" spc="-5">
                <a:latin typeface="Arial" pitchFamily="34" charset="0"/>
                <a:cs typeface="Arial" pitchFamily="34" charset="0"/>
              </a:rPr>
              <a:t>directory </a:t>
            </a:r>
            <a:r>
              <a:rPr sz="2000">
                <a:latin typeface="Arial" pitchFamily="34" charset="0"/>
                <a:cs typeface="Arial" pitchFamily="34" charset="0"/>
              </a:rPr>
              <a:t>should be a subdirectory of the  directory where classes that will import the package are</a:t>
            </a:r>
            <a:r>
              <a:rPr sz="2000" spc="-204">
                <a:latin typeface="Arial" pitchFamily="34" charset="0"/>
                <a:cs typeface="Arial" pitchFamily="34" charset="0"/>
              </a:rPr>
              <a:t> </a:t>
            </a:r>
            <a:r>
              <a:rPr sz="2000">
                <a:latin typeface="Arial" pitchFamily="34" charset="0"/>
                <a:cs typeface="Arial" pitchFamily="34" charset="0"/>
              </a:rPr>
              <a:t>located.</a:t>
            </a:r>
            <a:endParaRPr sz="2000">
              <a:latin typeface="Arial" pitchFamily="34" charset="0"/>
              <a:cs typeface="Arial" pitchFamily="34" charset="0"/>
            </a:endParaRPr>
          </a:p>
        </p:txBody>
      </p:sp>
    </p:spTree>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grpSp>
        <p:nvGrpSpPr>
          <p:cNvPr id="2" name="object 2"/>
          <p:cNvGrpSpPr/>
          <p:nvPr/>
        </p:nvGrpSpPr>
        <p:grpSpPr>
          <a:xfrm>
            <a:off x="1524000" y="0"/>
            <a:ext cx="9144000" cy="6859270"/>
            <a:chExt cx="9144000" cy="6859270"/>
          </a:xfrm>
        </p:grpSpPr>
        <p:sp>
          <p:nvSpPr>
            <p:cNvPr id="3" name="object 3"/>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4" name="object 4"/>
            <p:cNvSpPr/>
            <p:nvPr/>
          </p:nvSpPr>
          <p:spPr>
            <a:xfrm flipH="1">
              <a:off x="8763761" y="761"/>
              <a:ext cx="0" cy="6858000"/>
            </a:xfrm>
            <a:custGeom>
              <a:rect l="l" t="t" r="r" b="b"/>
              <a:pathLst>
                <a:path h="6858000">
                  <a:moveTo>
                    <a:pt x="0" y="0"/>
                  </a:moveTo>
                  <a:lnTo>
                    <a:pt x="0" y="6857999"/>
                  </a:lnTo>
                </a:path>
              </a:pathLst>
            </a:custGeom>
            <a:ln w="38100">
              <a:solidFill>
                <a:srgbClr val="FDC3A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5" name="object 5"/>
            <p:cNvSpPr/>
            <p:nvPr/>
          </p:nvSpPr>
          <p:spPr>
            <a:xfrm>
              <a:off x="47231" y="0"/>
              <a:ext cx="58419" cy="6858000"/>
            </a:xfrm>
            <a:custGeom>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6" name="object 6"/>
            <p:cNvSpPr/>
            <p:nvPr/>
          </p:nvSpPr>
          <p:spPr>
            <a:xfrm>
              <a:off x="8839200" y="0"/>
              <a:ext cx="304800" cy="6858000"/>
            </a:xfrm>
            <a:custGeom>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7" name="object 7"/>
            <p:cNvSpPr/>
            <p:nvPr/>
          </p:nvSpPr>
          <p:spPr>
            <a:xfrm flipH="1">
              <a:off x="8915400" y="0"/>
              <a:ext cx="0" cy="6858000"/>
            </a:xfrm>
            <a:custGeom>
              <a:rect l="l" t="t" r="r" b="b"/>
              <a:pathLst>
                <a:path h="6858000">
                  <a:moveTo>
                    <a:pt x="0" y="0"/>
                  </a:moveTo>
                  <a:lnTo>
                    <a:pt x="0" y="6857999"/>
                  </a:lnTo>
                </a:path>
              </a:pathLst>
            </a:custGeom>
            <a:ln w="9144">
              <a:solidFill>
                <a:srgbClr val="FD85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8" name="object 8"/>
            <p:cNvSpPr/>
            <p:nvPr/>
          </p:nvSpPr>
          <p:spPr>
            <a:xfrm>
              <a:off x="8156447" y="5715000"/>
              <a:ext cx="548640" cy="548640"/>
            </a:xfrm>
            <a:custGeom>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sp>
        <p:nvSpPr>
          <p:cNvPr id="9" name="object 9"/>
          <p:cNvSpPr txBox="1">
            <a:spLocks noGrp="1"/>
          </p:cNvSpPr>
          <p:nvPr>
            <p:ph type="title" idx="4294967295"/>
          </p:nvPr>
        </p:nvSpPr>
        <p:spPr>
          <a:xfrm>
            <a:off x="0" y="493787"/>
            <a:ext cx="5489575" cy="320601"/>
          </a:xfrm>
          <a:prstGeom prst="rect">
            <a:avLst/>
          </a:prstGeom>
        </p:spPr>
        <p:txBody>
          <a:bodyPr vert="horz" wrap="square" lIns="0" tIns="12700" rIns="0" bIns="0" rtlCol="0" anchor="b" anchorCtr="0">
            <a:spAutoFit/>
          </a:bodyPr>
          <a:lstStyle>
            <a:defPPr/>
          </a:lstStyle>
          <a:p>
            <a:pPr marL="12700">
              <a:spcBef>
                <a:spcPts val="100"/>
              </a:spcBef>
            </a:pPr>
            <a:r>
              <a:rPr sz="2000" b="1" spc="-5">
                <a:latin typeface="Arial" pitchFamily="34" charset="0"/>
                <a:cs typeface="Arial" pitchFamily="34" charset="0"/>
              </a:rPr>
              <a:t>STEPS </a:t>
            </a:r>
            <a:r>
              <a:rPr sz="2000" b="1">
                <a:latin typeface="Arial" pitchFamily="34" charset="0"/>
                <a:cs typeface="Arial" pitchFamily="34" charset="0"/>
              </a:rPr>
              <a:t>FOR </a:t>
            </a:r>
            <a:r>
              <a:rPr sz="2000" b="1" spc="-25">
                <a:latin typeface="Arial" pitchFamily="34" charset="0"/>
                <a:cs typeface="Arial" pitchFamily="34" charset="0"/>
              </a:rPr>
              <a:t>CREATING </a:t>
            </a:r>
            <a:r>
              <a:rPr sz="2000" b="1" spc="-40">
                <a:latin typeface="Arial" pitchFamily="34" charset="0"/>
                <a:cs typeface="Arial" pitchFamily="34" charset="0"/>
              </a:rPr>
              <a:t>PACKAGE</a:t>
            </a:r>
            <a:r>
              <a:rPr sz="2000" b="1" spc="75">
                <a:latin typeface="Arial" pitchFamily="34" charset="0"/>
                <a:cs typeface="Arial" pitchFamily="34" charset="0"/>
              </a:rPr>
              <a:t> </a:t>
            </a:r>
            <a:r>
              <a:rPr sz="2000" b="1">
                <a:latin typeface="Arial" pitchFamily="34" charset="0"/>
                <a:cs typeface="Arial" pitchFamily="34" charset="0"/>
              </a:rPr>
              <a:t>:</a:t>
            </a:r>
            <a:endParaRPr sz="2000">
              <a:latin typeface="Arial" pitchFamily="34" charset="0"/>
              <a:cs typeface="Arial" pitchFamily="34" charset="0"/>
            </a:endParaRPr>
          </a:p>
        </p:txBody>
      </p:sp>
      <p:sp>
        <p:nvSpPr>
          <p:cNvPr id="10" name="object 10"/>
          <p:cNvSpPr txBox="1"/>
          <p:nvPr/>
        </p:nvSpPr>
        <p:spPr>
          <a:xfrm>
            <a:off x="2059940" y="1060145"/>
            <a:ext cx="8028940" cy="52409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740"/>
              </a:lnSpc>
              <a:spcBef>
                <a:spcPts val="100"/>
              </a:spcBef>
              <a:tabLst>
                <a:tab pos="532130"/>
                <a:tab pos="1576070"/>
                <a:tab pos="1941830"/>
                <a:tab pos="2733040"/>
                <a:tab pos="3929379"/>
                <a:tab pos="5280025"/>
                <a:tab pos="5900420"/>
                <a:tab pos="7285990"/>
              </a:tabLst>
            </a:pPr>
            <a:r>
              <a:rPr sz="2400" spc="-270">
                <a:latin typeface="Arial" pitchFamily="34" charset="0"/>
                <a:cs typeface="Arial" pitchFamily="34" charset="0"/>
              </a:rPr>
              <a:t>T</a:t>
            </a:r>
            <a:r>
              <a:rPr sz="2400">
                <a:latin typeface="Arial" pitchFamily="34" charset="0"/>
                <a:cs typeface="Arial" pitchFamily="34" charset="0"/>
              </a:rPr>
              <a:t>o	create	a	us</a:t>
            </a:r>
            <a:r>
              <a:rPr sz="2400" spc="-10">
                <a:latin typeface="Arial" pitchFamily="34" charset="0"/>
                <a:cs typeface="Arial" pitchFamily="34" charset="0"/>
              </a:rPr>
              <a:t>e</a:t>
            </a:r>
            <a:r>
              <a:rPr sz="2400">
                <a:latin typeface="Arial" pitchFamily="34" charset="0"/>
                <a:cs typeface="Arial" pitchFamily="34" charset="0"/>
              </a:rPr>
              <a:t>r	</a:t>
            </a:r>
            <a:r>
              <a:rPr sz="2400" spc="-20">
                <a:latin typeface="Arial" pitchFamily="34" charset="0"/>
                <a:cs typeface="Arial" pitchFamily="34" charset="0"/>
              </a:rPr>
              <a:t>d</a:t>
            </a:r>
            <a:r>
              <a:rPr sz="2400">
                <a:latin typeface="Arial" pitchFamily="34" charset="0"/>
                <a:cs typeface="Arial" pitchFamily="34" charset="0"/>
              </a:rPr>
              <a:t>efi</a:t>
            </a:r>
            <a:r>
              <a:rPr sz="2400" spc="-10">
                <a:latin typeface="Arial" pitchFamily="34" charset="0"/>
                <a:cs typeface="Arial" pitchFamily="34" charset="0"/>
              </a:rPr>
              <a:t>n</a:t>
            </a:r>
            <a:r>
              <a:rPr sz="2400">
                <a:latin typeface="Arial" pitchFamily="34" charset="0"/>
                <a:cs typeface="Arial" pitchFamily="34" charset="0"/>
              </a:rPr>
              <a:t>ed	p</a:t>
            </a:r>
            <a:r>
              <a:rPr sz="2400" spc="-10">
                <a:latin typeface="Arial" pitchFamily="34" charset="0"/>
                <a:cs typeface="Arial" pitchFamily="34" charset="0"/>
              </a:rPr>
              <a:t>a</a:t>
            </a:r>
            <a:r>
              <a:rPr sz="2400" spc="5">
                <a:latin typeface="Arial" pitchFamily="34" charset="0"/>
                <a:cs typeface="Arial" pitchFamily="34" charset="0"/>
              </a:rPr>
              <a:t>c</a:t>
            </a:r>
            <a:r>
              <a:rPr sz="2400">
                <a:latin typeface="Arial" pitchFamily="34" charset="0"/>
                <a:cs typeface="Arial" pitchFamily="34" charset="0"/>
              </a:rPr>
              <a:t>ka</a:t>
            </a:r>
            <a:r>
              <a:rPr sz="2400" spc="-10">
                <a:latin typeface="Arial" pitchFamily="34" charset="0"/>
                <a:cs typeface="Arial" pitchFamily="34" charset="0"/>
              </a:rPr>
              <a:t>g</a:t>
            </a:r>
            <a:r>
              <a:rPr sz="2400">
                <a:latin typeface="Arial" pitchFamily="34" charset="0"/>
                <a:cs typeface="Arial" pitchFamily="34" charset="0"/>
              </a:rPr>
              <a:t>e	the	follow</a:t>
            </a:r>
            <a:r>
              <a:rPr sz="2400" spc="5">
                <a:latin typeface="Arial" pitchFamily="34" charset="0"/>
                <a:cs typeface="Arial" pitchFamily="34" charset="0"/>
              </a:rPr>
              <a:t>i</a:t>
            </a:r>
            <a:r>
              <a:rPr sz="2400">
                <a:latin typeface="Arial" pitchFamily="34" charset="0"/>
                <a:cs typeface="Arial" pitchFamily="34" charset="0"/>
              </a:rPr>
              <a:t>ng	steps</a:t>
            </a:r>
            <a:endParaRPr sz="2400">
              <a:latin typeface="Arial" pitchFamily="34" charset="0"/>
              <a:cs typeface="Arial" pitchFamily="34" charset="0"/>
            </a:endParaRPr>
          </a:p>
          <a:p>
            <a:pPr marL="12700">
              <a:lnSpc>
                <a:spcPts val="2740"/>
              </a:lnSpc>
            </a:pPr>
            <a:r>
              <a:rPr sz="2400" spc="-5">
                <a:latin typeface="Arial" pitchFamily="34" charset="0"/>
                <a:cs typeface="Arial" pitchFamily="34" charset="0"/>
              </a:rPr>
              <a:t>should be involved</a:t>
            </a:r>
            <a:r>
              <a:rPr sz="2400" spc="70">
                <a:latin typeface="Arial" pitchFamily="34" charset="0"/>
                <a:cs typeface="Arial" pitchFamily="34" charset="0"/>
              </a:rPr>
              <a:t> </a:t>
            </a:r>
            <a:r>
              <a:rPr sz="2400">
                <a:latin typeface="Arial" pitchFamily="34" charset="0"/>
                <a:cs typeface="Arial" pitchFamily="34" charset="0"/>
              </a:rPr>
              <a:t>:-</a:t>
            </a:r>
            <a:endParaRPr sz="2400">
              <a:latin typeface="Arial" pitchFamily="34" charset="0"/>
              <a:cs typeface="Arial" pitchFamily="34" charset="0"/>
            </a:endParaRPr>
          </a:p>
          <a:p>
            <a:pPr marL="350520" marR="734060" indent="-338455">
              <a:lnSpc>
                <a:spcPct val="110800"/>
              </a:lnSpc>
            </a:pPr>
            <a:r>
              <a:rPr sz="2400" spc="-5">
                <a:latin typeface="Arial" pitchFamily="34" charset="0"/>
                <a:cs typeface="Arial" pitchFamily="34" charset="0"/>
              </a:rPr>
              <a:t>1: Declare </a:t>
            </a:r>
            <a:r>
              <a:rPr sz="2400">
                <a:latin typeface="Arial" pitchFamily="34" charset="0"/>
                <a:cs typeface="Arial" pitchFamily="34" charset="0"/>
              </a:rPr>
              <a:t>the </a:t>
            </a:r>
            <a:r>
              <a:rPr sz="2400" spc="-5">
                <a:latin typeface="Arial" pitchFamily="34" charset="0"/>
                <a:cs typeface="Arial" pitchFamily="34" charset="0"/>
              </a:rPr>
              <a:t>package at </a:t>
            </a:r>
            <a:r>
              <a:rPr sz="2400">
                <a:latin typeface="Arial" pitchFamily="34" charset="0"/>
                <a:cs typeface="Arial" pitchFamily="34" charset="0"/>
              </a:rPr>
              <a:t>the </a:t>
            </a:r>
            <a:r>
              <a:rPr sz="2400" spc="-5">
                <a:latin typeface="Arial" pitchFamily="34" charset="0"/>
                <a:cs typeface="Arial" pitchFamily="34" charset="0"/>
              </a:rPr>
              <a:t>beginning of a file using  the </a:t>
            </a:r>
            <a:r>
              <a:rPr sz="2400">
                <a:latin typeface="Arial" pitchFamily="34" charset="0"/>
                <a:cs typeface="Arial" pitchFamily="34" charset="0"/>
              </a:rPr>
              <a:t>syntax</a:t>
            </a:r>
            <a:r>
              <a:rPr sz="2400" spc="-20">
                <a:latin typeface="Arial" pitchFamily="34" charset="0"/>
                <a:cs typeface="Arial" pitchFamily="34" charset="0"/>
              </a:rPr>
              <a:t> </a:t>
            </a:r>
            <a:r>
              <a:rPr sz="2400">
                <a:latin typeface="Arial" pitchFamily="34" charset="0"/>
                <a:cs typeface="Arial" pitchFamily="34" charset="0"/>
              </a:rPr>
              <a:t>:-</a:t>
            </a:r>
            <a:endParaRPr sz="2400">
              <a:latin typeface="Arial" pitchFamily="34" charset="0"/>
              <a:cs typeface="Arial" pitchFamily="34" charset="0"/>
            </a:endParaRPr>
          </a:p>
          <a:p>
            <a:pPr marL="1841500">
              <a:spcBef>
                <a:spcPts val="315"/>
              </a:spcBef>
            </a:pPr>
            <a:r>
              <a:rPr sz="2400" spc="-5">
                <a:latin typeface="Arial" pitchFamily="34" charset="0"/>
                <a:cs typeface="Arial" pitchFamily="34" charset="0"/>
              </a:rPr>
              <a:t>package</a:t>
            </a:r>
            <a:r>
              <a:rPr sz="2400" spc="10">
                <a:latin typeface="Arial" pitchFamily="34" charset="0"/>
                <a:cs typeface="Arial" pitchFamily="34" charset="0"/>
              </a:rPr>
              <a:t> </a:t>
            </a:r>
            <a:r>
              <a:rPr sz="2400" spc="-5">
                <a:latin typeface="Arial" pitchFamily="34" charset="0"/>
                <a:cs typeface="Arial" pitchFamily="34" charset="0"/>
              </a:rPr>
              <a:t>packageName;</a:t>
            </a:r>
            <a:endParaRPr sz="2400">
              <a:latin typeface="Arial" pitchFamily="34" charset="0"/>
              <a:cs typeface="Arial" pitchFamily="34" charset="0"/>
            </a:endParaRPr>
          </a:p>
          <a:p>
            <a:pPr marL="350520" marR="975360" indent="-338455">
              <a:lnSpc>
                <a:spcPct val="110800"/>
              </a:lnSpc>
            </a:pPr>
            <a:r>
              <a:rPr sz="2400" spc="-5">
                <a:latin typeface="Arial" pitchFamily="34" charset="0"/>
                <a:cs typeface="Arial" pitchFamily="34" charset="0"/>
              </a:rPr>
              <a:t>2: Define </a:t>
            </a:r>
            <a:r>
              <a:rPr sz="2400">
                <a:latin typeface="Arial" pitchFamily="34" charset="0"/>
                <a:cs typeface="Arial" pitchFamily="34" charset="0"/>
              </a:rPr>
              <a:t>the </a:t>
            </a:r>
            <a:r>
              <a:rPr sz="2400" spc="-5">
                <a:latin typeface="Arial" pitchFamily="34" charset="0"/>
                <a:cs typeface="Arial" pitchFamily="34" charset="0"/>
              </a:rPr>
              <a:t>class </a:t>
            </a:r>
            <a:r>
              <a:rPr sz="2400">
                <a:latin typeface="Arial" pitchFamily="34" charset="0"/>
                <a:cs typeface="Arial" pitchFamily="34" charset="0"/>
              </a:rPr>
              <a:t>that </a:t>
            </a:r>
            <a:r>
              <a:rPr sz="2400" spc="-5">
                <a:latin typeface="Arial" pitchFamily="34" charset="0"/>
                <a:cs typeface="Arial" pitchFamily="34" charset="0"/>
              </a:rPr>
              <a:t>is </a:t>
            </a:r>
            <a:r>
              <a:rPr sz="2400">
                <a:latin typeface="Arial" pitchFamily="34" charset="0"/>
                <a:cs typeface="Arial" pitchFamily="34" charset="0"/>
              </a:rPr>
              <a:t>to </a:t>
            </a:r>
            <a:r>
              <a:rPr sz="2400" spc="-5">
                <a:latin typeface="Arial" pitchFamily="34" charset="0"/>
                <a:cs typeface="Arial" pitchFamily="34" charset="0"/>
              </a:rPr>
              <a:t>be put in </a:t>
            </a:r>
            <a:r>
              <a:rPr sz="2400">
                <a:latin typeface="Arial" pitchFamily="34" charset="0"/>
                <a:cs typeface="Arial" pitchFamily="34" charset="0"/>
              </a:rPr>
              <a:t>the </a:t>
            </a:r>
            <a:r>
              <a:rPr sz="2400" spc="-5">
                <a:latin typeface="Arial" pitchFamily="34" charset="0"/>
                <a:cs typeface="Arial" pitchFamily="34" charset="0"/>
              </a:rPr>
              <a:t>package </a:t>
            </a:r>
            <a:r>
              <a:rPr sz="2400">
                <a:latin typeface="Arial" pitchFamily="34" charset="0"/>
                <a:cs typeface="Arial" pitchFamily="34" charset="0"/>
              </a:rPr>
              <a:t>&amp;  </a:t>
            </a:r>
            <a:r>
              <a:rPr sz="2400" spc="-5">
                <a:latin typeface="Arial" pitchFamily="34" charset="0"/>
                <a:cs typeface="Arial" pitchFamily="34" charset="0"/>
              </a:rPr>
              <a:t>declare it</a:t>
            </a:r>
            <a:r>
              <a:rPr sz="2400">
                <a:latin typeface="Arial" pitchFamily="34" charset="0"/>
                <a:cs typeface="Arial" pitchFamily="34" charset="0"/>
              </a:rPr>
              <a:t> </a:t>
            </a:r>
            <a:r>
              <a:rPr sz="2400" spc="-5">
                <a:latin typeface="Arial" pitchFamily="34" charset="0"/>
                <a:cs typeface="Arial" pitchFamily="34" charset="0"/>
              </a:rPr>
              <a:t>public.</a:t>
            </a:r>
            <a:endParaRPr sz="2400">
              <a:latin typeface="Arial" pitchFamily="34" charset="0"/>
              <a:cs typeface="Arial" pitchFamily="34" charset="0"/>
            </a:endParaRPr>
          </a:p>
          <a:p>
            <a:pPr marL="350520" marR="616585" indent="-338455">
              <a:lnSpc>
                <a:spcPts val="3190"/>
              </a:lnSpc>
              <a:spcBef>
                <a:spcPts val="160"/>
              </a:spcBef>
              <a:tabLst>
                <a:tab pos="6979920"/>
              </a:tabLst>
            </a:pPr>
            <a:r>
              <a:rPr sz="2400" spc="-10">
                <a:latin typeface="Arial" pitchFamily="34" charset="0"/>
                <a:cs typeface="Arial" pitchFamily="34" charset="0"/>
              </a:rPr>
              <a:t>3</a:t>
            </a:r>
            <a:r>
              <a:rPr sz="2400">
                <a:latin typeface="Arial" pitchFamily="34" charset="0"/>
                <a:cs typeface="Arial" pitchFamily="34" charset="0"/>
              </a:rPr>
              <a:t>:</a:t>
            </a:r>
            <a:r>
              <a:rPr sz="2400" spc="-5">
                <a:latin typeface="Arial" pitchFamily="34" charset="0"/>
                <a:cs typeface="Arial" pitchFamily="34" charset="0"/>
              </a:rPr>
              <a:t> Crea</a:t>
            </a:r>
            <a:r>
              <a:rPr sz="2400">
                <a:latin typeface="Arial" pitchFamily="34" charset="0"/>
                <a:cs typeface="Arial" pitchFamily="34" charset="0"/>
              </a:rPr>
              <a:t>t</a:t>
            </a:r>
            <a:r>
              <a:rPr sz="2400" spc="-5">
                <a:latin typeface="Arial" pitchFamily="34" charset="0"/>
                <a:cs typeface="Arial" pitchFamily="34" charset="0"/>
              </a:rPr>
              <a:t>e a</a:t>
            </a:r>
            <a:r>
              <a:rPr sz="2400">
                <a:latin typeface="Arial" pitchFamily="34" charset="0"/>
                <a:cs typeface="Arial" pitchFamily="34" charset="0"/>
              </a:rPr>
              <a:t> </a:t>
            </a:r>
            <a:r>
              <a:rPr sz="2400" spc="-5">
                <a:latin typeface="Arial" pitchFamily="34" charset="0"/>
                <a:cs typeface="Arial" pitchFamily="34" charset="0"/>
              </a:rPr>
              <a:t>subd</a:t>
            </a:r>
            <a:r>
              <a:rPr sz="2400" spc="-20">
                <a:latin typeface="Arial" pitchFamily="34" charset="0"/>
                <a:cs typeface="Arial" pitchFamily="34" charset="0"/>
              </a:rPr>
              <a:t>i</a:t>
            </a:r>
            <a:r>
              <a:rPr sz="2400">
                <a:latin typeface="Arial" pitchFamily="34" charset="0"/>
                <a:cs typeface="Arial" pitchFamily="34" charset="0"/>
              </a:rPr>
              <a:t>rect</a:t>
            </a:r>
            <a:r>
              <a:rPr sz="2400" spc="-5">
                <a:latin typeface="Arial" pitchFamily="34" charset="0"/>
                <a:cs typeface="Arial" pitchFamily="34" charset="0"/>
              </a:rPr>
              <a:t>ory</a:t>
            </a:r>
            <a:r>
              <a:rPr sz="2400" spc="25">
                <a:latin typeface="Arial" pitchFamily="34" charset="0"/>
                <a:cs typeface="Arial" pitchFamily="34" charset="0"/>
              </a:rPr>
              <a:t> </a:t>
            </a:r>
            <a:r>
              <a:rPr sz="2400" spc="-10">
                <a:latin typeface="Arial" pitchFamily="34" charset="0"/>
                <a:cs typeface="Arial" pitchFamily="34" charset="0"/>
              </a:rPr>
              <a:t>unde</a:t>
            </a:r>
            <a:r>
              <a:rPr sz="2400" spc="-5">
                <a:latin typeface="Arial" pitchFamily="34" charset="0"/>
                <a:cs typeface="Arial" pitchFamily="34" charset="0"/>
              </a:rPr>
              <a:t>r</a:t>
            </a:r>
            <a:r>
              <a:rPr sz="2400" spc="10">
                <a:latin typeface="Arial" pitchFamily="34" charset="0"/>
                <a:cs typeface="Arial" pitchFamily="34" charset="0"/>
              </a:rPr>
              <a:t> </a:t>
            </a:r>
            <a:r>
              <a:rPr sz="2400">
                <a:latin typeface="Arial" pitchFamily="34" charset="0"/>
                <a:cs typeface="Arial" pitchFamily="34" charset="0"/>
              </a:rPr>
              <a:t>the</a:t>
            </a:r>
            <a:r>
              <a:rPr sz="2400" spc="5">
                <a:latin typeface="Arial" pitchFamily="34" charset="0"/>
                <a:cs typeface="Arial" pitchFamily="34" charset="0"/>
              </a:rPr>
              <a:t> </a:t>
            </a:r>
            <a:r>
              <a:rPr sz="2400" spc="-5">
                <a:latin typeface="Arial" pitchFamily="34" charset="0"/>
                <a:cs typeface="Arial" pitchFamily="34" charset="0"/>
              </a:rPr>
              <a:t>d</a:t>
            </a:r>
            <a:r>
              <a:rPr sz="2400" spc="-15">
                <a:latin typeface="Arial" pitchFamily="34" charset="0"/>
                <a:cs typeface="Arial" pitchFamily="34" charset="0"/>
              </a:rPr>
              <a:t>i</a:t>
            </a:r>
            <a:r>
              <a:rPr sz="2400">
                <a:latin typeface="Arial" pitchFamily="34" charset="0"/>
                <a:cs typeface="Arial" pitchFamily="34" charset="0"/>
              </a:rPr>
              <a:t>rect</a:t>
            </a:r>
            <a:r>
              <a:rPr sz="2400" spc="-5">
                <a:latin typeface="Arial" pitchFamily="34" charset="0"/>
                <a:cs typeface="Arial" pitchFamily="34" charset="0"/>
              </a:rPr>
              <a:t>ory</a:t>
            </a:r>
            <a:r>
              <a:rPr sz="2400" spc="10">
                <a:latin typeface="Arial" pitchFamily="34" charset="0"/>
                <a:cs typeface="Arial" pitchFamily="34" charset="0"/>
              </a:rPr>
              <a:t> </a:t>
            </a:r>
            <a:r>
              <a:rPr sz="2400" spc="-5">
                <a:latin typeface="Arial" pitchFamily="34" charset="0"/>
                <a:cs typeface="Arial" pitchFamily="34" charset="0"/>
              </a:rPr>
              <a:t>w</a:t>
            </a:r>
            <a:r>
              <a:rPr sz="2400" spc="-15">
                <a:latin typeface="Arial" pitchFamily="34" charset="0"/>
                <a:cs typeface="Arial" pitchFamily="34" charset="0"/>
              </a:rPr>
              <a:t>h</a:t>
            </a:r>
            <a:r>
              <a:rPr sz="2400" spc="-5">
                <a:latin typeface="Arial" pitchFamily="34" charset="0"/>
                <a:cs typeface="Arial" pitchFamily="34" charset="0"/>
              </a:rPr>
              <a:t>ere</a:t>
            </a:r>
            <a:r>
              <a:rPr sz="2400">
                <a:latin typeface="Arial" pitchFamily="34" charset="0"/>
                <a:cs typeface="Arial" pitchFamily="34" charset="0"/>
              </a:rPr>
              <a:t>	the  </a:t>
            </a:r>
            <a:r>
              <a:rPr sz="2400" spc="-5">
                <a:latin typeface="Arial" pitchFamily="34" charset="0"/>
                <a:cs typeface="Arial" pitchFamily="34" charset="0"/>
              </a:rPr>
              <a:t>main source files are</a:t>
            </a:r>
            <a:r>
              <a:rPr sz="2400" spc="20">
                <a:latin typeface="Arial" pitchFamily="34" charset="0"/>
                <a:cs typeface="Arial" pitchFamily="34" charset="0"/>
              </a:rPr>
              <a:t> </a:t>
            </a:r>
            <a:r>
              <a:rPr sz="2400" spc="-5">
                <a:latin typeface="Arial" pitchFamily="34" charset="0"/>
                <a:cs typeface="Arial" pitchFamily="34" charset="0"/>
              </a:rPr>
              <a:t>stored.</a:t>
            </a:r>
            <a:endParaRPr sz="2400">
              <a:latin typeface="Arial" pitchFamily="34" charset="0"/>
              <a:cs typeface="Arial" pitchFamily="34" charset="0"/>
            </a:endParaRPr>
          </a:p>
          <a:p>
            <a:pPr marL="350520" marR="1159510" indent="-338455">
              <a:lnSpc>
                <a:spcPts val="3190"/>
              </a:lnSpc>
              <a:spcBef>
                <a:spcPts val="10"/>
              </a:spcBef>
            </a:pPr>
            <a:r>
              <a:rPr sz="2400" spc="-5">
                <a:latin typeface="Arial" pitchFamily="34" charset="0"/>
                <a:cs typeface="Arial" pitchFamily="34" charset="0"/>
              </a:rPr>
              <a:t>4: </a:t>
            </a:r>
            <a:r>
              <a:rPr sz="2400">
                <a:latin typeface="Arial" pitchFamily="34" charset="0"/>
                <a:cs typeface="Arial" pitchFamily="34" charset="0"/>
              </a:rPr>
              <a:t>Store the </a:t>
            </a:r>
            <a:r>
              <a:rPr sz="2400" spc="-5">
                <a:latin typeface="Arial" pitchFamily="34" charset="0"/>
                <a:cs typeface="Arial" pitchFamily="34" charset="0"/>
              </a:rPr>
              <a:t>listing as </a:t>
            </a:r>
            <a:r>
              <a:rPr sz="2400">
                <a:latin typeface="Arial" pitchFamily="34" charset="0"/>
                <a:cs typeface="Arial" pitchFamily="34" charset="0"/>
              </a:rPr>
              <a:t>the </a:t>
            </a:r>
            <a:r>
              <a:rPr sz="2400" spc="-5">
                <a:latin typeface="Arial" pitchFamily="34" charset="0"/>
                <a:cs typeface="Arial" pitchFamily="34" charset="0"/>
              </a:rPr>
              <a:t>classname.java file in </a:t>
            </a:r>
            <a:r>
              <a:rPr sz="2400">
                <a:latin typeface="Arial" pitchFamily="34" charset="0"/>
                <a:cs typeface="Arial" pitchFamily="34" charset="0"/>
              </a:rPr>
              <a:t>the  subdirectory</a:t>
            </a:r>
            <a:r>
              <a:rPr sz="2400" spc="-15">
                <a:latin typeface="Arial" pitchFamily="34" charset="0"/>
                <a:cs typeface="Arial" pitchFamily="34" charset="0"/>
              </a:rPr>
              <a:t> </a:t>
            </a:r>
            <a:r>
              <a:rPr sz="2400" spc="-5">
                <a:latin typeface="Arial" pitchFamily="34" charset="0"/>
                <a:cs typeface="Arial" pitchFamily="34" charset="0"/>
              </a:rPr>
              <a:t>created.</a:t>
            </a:r>
            <a:endParaRPr sz="2400">
              <a:latin typeface="Arial" pitchFamily="34" charset="0"/>
              <a:cs typeface="Arial" pitchFamily="34" charset="0"/>
            </a:endParaRPr>
          </a:p>
          <a:p>
            <a:pPr marL="350520" marR="1726564" indent="-338455">
              <a:lnSpc>
                <a:spcPts val="3190"/>
              </a:lnSpc>
            </a:pPr>
            <a:r>
              <a:rPr sz="2400" spc="-5">
                <a:latin typeface="Arial" pitchFamily="34" charset="0"/>
                <a:cs typeface="Arial" pitchFamily="34" charset="0"/>
              </a:rPr>
              <a:t>5: Compile </a:t>
            </a:r>
            <a:r>
              <a:rPr sz="2400">
                <a:latin typeface="Arial" pitchFamily="34" charset="0"/>
                <a:cs typeface="Arial" pitchFamily="34" charset="0"/>
              </a:rPr>
              <a:t>the </a:t>
            </a:r>
            <a:r>
              <a:rPr sz="2400" spc="-5">
                <a:latin typeface="Arial" pitchFamily="34" charset="0"/>
                <a:cs typeface="Arial" pitchFamily="34" charset="0"/>
              </a:rPr>
              <a:t>file. This create .class file in </a:t>
            </a:r>
            <a:r>
              <a:rPr sz="2400">
                <a:latin typeface="Arial" pitchFamily="34" charset="0"/>
                <a:cs typeface="Arial" pitchFamily="34" charset="0"/>
              </a:rPr>
              <a:t>the  </a:t>
            </a:r>
            <a:r>
              <a:rPr sz="2400" spc="-15">
                <a:latin typeface="Arial" pitchFamily="34" charset="0"/>
                <a:cs typeface="Arial" pitchFamily="34" charset="0"/>
              </a:rPr>
              <a:t>subdirectory.</a:t>
            </a:r>
            <a:endParaRPr sz="2400">
              <a:latin typeface="Arial" pitchFamily="34" charset="0"/>
              <a:cs typeface="Arial" pitchFamily="34" charset="0"/>
            </a:endParaRPr>
          </a:p>
        </p:txBody>
      </p:sp>
    </p:spTree>
  </p:cSld>
  <p:clrMapOvr>
    <a:masterClrMapping/>
  </p:clrMapOvr>
  <p:transition/>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p:nvPr/>
        </p:nvSpPr>
        <p:spPr>
          <a:xfrm>
            <a:off x="2059941" y="525526"/>
            <a:ext cx="8029575" cy="537591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6985" algn="just">
              <a:spcBef>
                <a:spcPts val="100"/>
              </a:spcBef>
            </a:pPr>
            <a:r>
              <a:rPr sz="2400" spc="-5">
                <a:latin typeface="Arial" pitchFamily="34" charset="0"/>
                <a:cs typeface="Arial" pitchFamily="34" charset="0"/>
              </a:rPr>
              <a:t>Java </a:t>
            </a:r>
            <a:r>
              <a:rPr sz="2400">
                <a:latin typeface="Arial" pitchFamily="34" charset="0"/>
                <a:cs typeface="Arial" pitchFamily="34" charset="0"/>
              </a:rPr>
              <a:t>also </a:t>
            </a:r>
            <a:r>
              <a:rPr sz="2400" spc="-5">
                <a:latin typeface="Arial" pitchFamily="34" charset="0"/>
                <a:cs typeface="Arial" pitchFamily="34" charset="0"/>
              </a:rPr>
              <a:t>supports </a:t>
            </a:r>
            <a:r>
              <a:rPr sz="2400">
                <a:latin typeface="Arial" pitchFamily="34" charset="0"/>
                <a:cs typeface="Arial" pitchFamily="34" charset="0"/>
              </a:rPr>
              <a:t>the </a:t>
            </a:r>
            <a:r>
              <a:rPr sz="2400" spc="-5">
                <a:latin typeface="Arial" pitchFamily="34" charset="0"/>
                <a:cs typeface="Arial" pitchFamily="34" charset="0"/>
              </a:rPr>
              <a:t>concept of package </a:t>
            </a:r>
            <a:r>
              <a:rPr sz="2400" spc="-20">
                <a:latin typeface="Arial" pitchFamily="34" charset="0"/>
                <a:cs typeface="Arial" pitchFamily="34" charset="0"/>
              </a:rPr>
              <a:t>hierarchy. </a:t>
            </a:r>
            <a:r>
              <a:rPr sz="2400">
                <a:latin typeface="Arial" pitchFamily="34" charset="0"/>
                <a:cs typeface="Arial" pitchFamily="34" charset="0"/>
              </a:rPr>
              <a:t>This  </a:t>
            </a:r>
            <a:r>
              <a:rPr sz="2400" spc="-5">
                <a:latin typeface="Arial" pitchFamily="34" charset="0"/>
                <a:cs typeface="Arial" pitchFamily="34" charset="0"/>
              </a:rPr>
              <a:t>is done by specifying multiple names in </a:t>
            </a:r>
            <a:r>
              <a:rPr sz="2400">
                <a:latin typeface="Arial" pitchFamily="34" charset="0"/>
                <a:cs typeface="Arial" pitchFamily="34" charset="0"/>
              </a:rPr>
              <a:t>a package  statement, </a:t>
            </a:r>
            <a:r>
              <a:rPr sz="2400" spc="-5">
                <a:latin typeface="Arial" pitchFamily="34" charset="0"/>
                <a:cs typeface="Arial" pitchFamily="34" charset="0"/>
              </a:rPr>
              <a:t>seprated by </a:t>
            </a:r>
            <a:r>
              <a:rPr sz="2400">
                <a:latin typeface="Arial" pitchFamily="34" charset="0"/>
                <a:cs typeface="Arial" pitchFamily="34" charset="0"/>
              </a:rPr>
              <a:t>dots</a:t>
            </a:r>
            <a:r>
              <a:rPr sz="2400" spc="-5">
                <a:latin typeface="Arial" pitchFamily="34" charset="0"/>
                <a:cs typeface="Arial" pitchFamily="34" charset="0"/>
              </a:rPr>
              <a:t> </a:t>
            </a:r>
            <a:r>
              <a:rPr sz="2400">
                <a:latin typeface="Arial" pitchFamily="34" charset="0"/>
                <a:cs typeface="Arial" pitchFamily="34" charset="0"/>
              </a:rPr>
              <a:t>(.).</a:t>
            </a:r>
            <a:endParaRPr sz="2400">
              <a:latin typeface="Arial" pitchFamily="34" charset="0"/>
              <a:cs typeface="Arial" pitchFamily="34" charset="0"/>
            </a:endParaRPr>
          </a:p>
          <a:p>
            <a:pPr marL="12700" algn="just">
              <a:spcBef>
                <a:spcPts val="600"/>
              </a:spcBef>
            </a:pPr>
            <a:r>
              <a:rPr sz="2400" spc="-5">
                <a:latin typeface="Arial" pitchFamily="34" charset="0"/>
                <a:cs typeface="Arial" pitchFamily="34" charset="0"/>
              </a:rPr>
              <a:t>Ex </a:t>
            </a:r>
            <a:r>
              <a:rPr sz="2400">
                <a:latin typeface="Arial" pitchFamily="34" charset="0"/>
                <a:cs typeface="Arial" pitchFamily="34" charset="0"/>
              </a:rPr>
              <a:t>:- </a:t>
            </a:r>
            <a:r>
              <a:rPr sz="2400" spc="-5">
                <a:latin typeface="Arial" pitchFamily="34" charset="0"/>
                <a:cs typeface="Arial" pitchFamily="34" charset="0"/>
              </a:rPr>
              <a:t>package</a:t>
            </a:r>
            <a:r>
              <a:rPr sz="2400" spc="-385">
                <a:latin typeface="Arial" pitchFamily="34" charset="0"/>
                <a:cs typeface="Arial" pitchFamily="34" charset="0"/>
              </a:rPr>
              <a:t> </a:t>
            </a:r>
            <a:r>
              <a:rPr sz="2400" spc="-5">
                <a:latin typeface="Arial" pitchFamily="34" charset="0"/>
                <a:cs typeface="Arial" pitchFamily="34" charset="0"/>
              </a:rPr>
              <a:t>firstPackage.secondPackage;</a:t>
            </a:r>
            <a:endParaRPr sz="2400">
              <a:latin typeface="Arial" pitchFamily="34" charset="0"/>
              <a:cs typeface="Arial" pitchFamily="34" charset="0"/>
            </a:endParaRPr>
          </a:p>
          <a:p>
            <a:pPr marL="12700" marR="5080" algn="just">
              <a:spcBef>
                <a:spcPts val="600"/>
              </a:spcBef>
            </a:pPr>
            <a:r>
              <a:rPr sz="2400" spc="-5">
                <a:latin typeface="Arial" pitchFamily="34" charset="0"/>
                <a:cs typeface="Arial" pitchFamily="34" charset="0"/>
              </a:rPr>
              <a:t>This </a:t>
            </a:r>
            <a:r>
              <a:rPr sz="2400">
                <a:latin typeface="Arial" pitchFamily="34" charset="0"/>
                <a:cs typeface="Arial" pitchFamily="34" charset="0"/>
              </a:rPr>
              <a:t>approach </a:t>
            </a:r>
            <a:r>
              <a:rPr sz="2400" spc="-5">
                <a:latin typeface="Arial" pitchFamily="34" charset="0"/>
                <a:cs typeface="Arial" pitchFamily="34" charset="0"/>
              </a:rPr>
              <a:t>allows us </a:t>
            </a:r>
            <a:r>
              <a:rPr sz="2400">
                <a:latin typeface="Arial" pitchFamily="34" charset="0"/>
                <a:cs typeface="Arial" pitchFamily="34" charset="0"/>
              </a:rPr>
              <a:t>to </a:t>
            </a:r>
            <a:r>
              <a:rPr sz="2400" spc="-5">
                <a:latin typeface="Arial" pitchFamily="34" charset="0"/>
                <a:cs typeface="Arial" pitchFamily="34" charset="0"/>
              </a:rPr>
              <a:t>group </a:t>
            </a:r>
            <a:r>
              <a:rPr sz="2400">
                <a:latin typeface="Arial" pitchFamily="34" charset="0"/>
                <a:cs typeface="Arial" pitchFamily="34" charset="0"/>
              </a:rPr>
              <a:t>related </a:t>
            </a:r>
            <a:r>
              <a:rPr sz="2400" spc="-5">
                <a:latin typeface="Arial" pitchFamily="34" charset="0"/>
                <a:cs typeface="Arial" pitchFamily="34" charset="0"/>
              </a:rPr>
              <a:t>classes </a:t>
            </a:r>
            <a:r>
              <a:rPr sz="2400">
                <a:latin typeface="Arial" pitchFamily="34" charset="0"/>
                <a:cs typeface="Arial" pitchFamily="34" charset="0"/>
              </a:rPr>
              <a:t>into </a:t>
            </a:r>
            <a:r>
              <a:rPr sz="2400" spc="-5">
                <a:latin typeface="Arial" pitchFamily="34" charset="0"/>
                <a:cs typeface="Arial" pitchFamily="34" charset="0"/>
              </a:rPr>
              <a:t>a  package </a:t>
            </a:r>
            <a:r>
              <a:rPr sz="2400">
                <a:latin typeface="Arial" pitchFamily="34" charset="0"/>
                <a:cs typeface="Arial" pitchFamily="34" charset="0"/>
              </a:rPr>
              <a:t>and </a:t>
            </a:r>
            <a:r>
              <a:rPr sz="2400" spc="-5">
                <a:latin typeface="Arial" pitchFamily="34" charset="0"/>
                <a:cs typeface="Arial" pitchFamily="34" charset="0"/>
              </a:rPr>
              <a:t>their </a:t>
            </a:r>
            <a:r>
              <a:rPr sz="2400">
                <a:latin typeface="Arial" pitchFamily="34" charset="0"/>
                <a:cs typeface="Arial" pitchFamily="34" charset="0"/>
              </a:rPr>
              <a:t>group related </a:t>
            </a:r>
            <a:r>
              <a:rPr sz="2400" spc="-5">
                <a:latin typeface="Arial" pitchFamily="34" charset="0"/>
                <a:cs typeface="Arial" pitchFamily="34" charset="0"/>
              </a:rPr>
              <a:t>package into </a:t>
            </a:r>
            <a:r>
              <a:rPr sz="2400">
                <a:latin typeface="Arial" pitchFamily="34" charset="0"/>
                <a:cs typeface="Arial" pitchFamily="34" charset="0"/>
              </a:rPr>
              <a:t>a </a:t>
            </a:r>
            <a:r>
              <a:rPr sz="2400" spc="-5">
                <a:latin typeface="Arial" pitchFamily="34" charset="0"/>
                <a:cs typeface="Arial" pitchFamily="34" charset="0"/>
              </a:rPr>
              <a:t>larger  package. </a:t>
            </a:r>
            <a:r>
              <a:rPr sz="2400">
                <a:latin typeface="Arial" pitchFamily="34" charset="0"/>
                <a:cs typeface="Arial" pitchFamily="34" charset="0"/>
              </a:rPr>
              <a:t>Store </a:t>
            </a:r>
            <a:r>
              <a:rPr sz="2400" spc="-5">
                <a:latin typeface="Arial" pitchFamily="34" charset="0"/>
                <a:cs typeface="Arial" pitchFamily="34" charset="0"/>
              </a:rPr>
              <a:t>this package in a </a:t>
            </a:r>
            <a:r>
              <a:rPr sz="2400">
                <a:latin typeface="Arial" pitchFamily="34" charset="0"/>
                <a:cs typeface="Arial" pitchFamily="34" charset="0"/>
              </a:rPr>
              <a:t>subdirectory </a:t>
            </a:r>
            <a:r>
              <a:rPr sz="2400" spc="-5">
                <a:latin typeface="Arial" pitchFamily="34" charset="0"/>
                <a:cs typeface="Arial" pitchFamily="34" charset="0"/>
              </a:rPr>
              <a:t>named  firstpackage/secondPackage.</a:t>
            </a:r>
            <a:endParaRPr sz="2400">
              <a:latin typeface="Arial" pitchFamily="34" charset="0"/>
              <a:cs typeface="Arial" pitchFamily="34" charset="0"/>
            </a:endParaRPr>
          </a:p>
          <a:p>
            <a:pPr marL="12700" marR="5080" algn="just">
              <a:spcBef>
                <a:spcPts val="605"/>
              </a:spcBef>
            </a:pPr>
            <a:r>
              <a:rPr sz="2400">
                <a:latin typeface="Arial" pitchFamily="34" charset="0"/>
                <a:cs typeface="Arial" pitchFamily="34" charset="0"/>
              </a:rPr>
              <a:t>A </a:t>
            </a:r>
            <a:r>
              <a:rPr sz="2400" spc="-5">
                <a:latin typeface="Arial" pitchFamily="34" charset="0"/>
                <a:cs typeface="Arial" pitchFamily="34" charset="0"/>
              </a:rPr>
              <a:t>java package </a:t>
            </a:r>
            <a:r>
              <a:rPr sz="2400">
                <a:latin typeface="Arial" pitchFamily="34" charset="0"/>
                <a:cs typeface="Arial" pitchFamily="34" charset="0"/>
              </a:rPr>
              <a:t>file </a:t>
            </a:r>
            <a:r>
              <a:rPr sz="2400" spc="-5">
                <a:latin typeface="Arial" pitchFamily="34" charset="0"/>
                <a:cs typeface="Arial" pitchFamily="34" charset="0"/>
              </a:rPr>
              <a:t>can have more than </a:t>
            </a:r>
            <a:r>
              <a:rPr sz="2400">
                <a:latin typeface="Arial" pitchFamily="34" charset="0"/>
                <a:cs typeface="Arial" pitchFamily="34" charset="0"/>
              </a:rPr>
              <a:t>one </a:t>
            </a:r>
            <a:r>
              <a:rPr sz="2400" spc="-5">
                <a:latin typeface="Arial" pitchFamily="34" charset="0"/>
                <a:cs typeface="Arial" pitchFamily="34" charset="0"/>
              </a:rPr>
              <a:t>class  definition. In </a:t>
            </a:r>
            <a:r>
              <a:rPr sz="2400">
                <a:latin typeface="Arial" pitchFamily="34" charset="0"/>
                <a:cs typeface="Arial" pitchFamily="34" charset="0"/>
              </a:rPr>
              <a:t>such </a:t>
            </a:r>
            <a:r>
              <a:rPr sz="2400" spc="-5">
                <a:latin typeface="Arial" pitchFamily="34" charset="0"/>
                <a:cs typeface="Arial" pitchFamily="34" charset="0"/>
              </a:rPr>
              <a:t>cases, only one of </a:t>
            </a:r>
            <a:r>
              <a:rPr sz="2400">
                <a:latin typeface="Arial" pitchFamily="34" charset="0"/>
                <a:cs typeface="Arial" pitchFamily="34" charset="0"/>
              </a:rPr>
              <a:t>the </a:t>
            </a:r>
            <a:r>
              <a:rPr sz="2400" spc="-5">
                <a:latin typeface="Arial" pitchFamily="34" charset="0"/>
                <a:cs typeface="Arial" pitchFamily="34" charset="0"/>
              </a:rPr>
              <a:t>classes </a:t>
            </a:r>
            <a:r>
              <a:rPr sz="2400">
                <a:latin typeface="Arial" pitchFamily="34" charset="0"/>
                <a:cs typeface="Arial" pitchFamily="34" charset="0"/>
              </a:rPr>
              <a:t>may </a:t>
            </a:r>
            <a:r>
              <a:rPr sz="2400" spc="-5">
                <a:latin typeface="Arial" pitchFamily="34" charset="0"/>
                <a:cs typeface="Arial" pitchFamily="34" charset="0"/>
              </a:rPr>
              <a:t>be  declared public </a:t>
            </a:r>
            <a:r>
              <a:rPr sz="2400">
                <a:latin typeface="Arial" pitchFamily="34" charset="0"/>
                <a:cs typeface="Arial" pitchFamily="34" charset="0"/>
              </a:rPr>
              <a:t>&amp; that </a:t>
            </a:r>
            <a:r>
              <a:rPr sz="2400" spc="-5">
                <a:latin typeface="Arial" pitchFamily="34" charset="0"/>
                <a:cs typeface="Arial" pitchFamily="34" charset="0"/>
              </a:rPr>
              <a:t>class name with .java extension </a:t>
            </a:r>
            <a:r>
              <a:rPr sz="2400" spc="-10">
                <a:latin typeface="Arial" pitchFamily="34" charset="0"/>
                <a:cs typeface="Arial" pitchFamily="34" charset="0"/>
              </a:rPr>
              <a:t>is  </a:t>
            </a:r>
            <a:r>
              <a:rPr sz="2400" spc="-5">
                <a:latin typeface="Arial" pitchFamily="34" charset="0"/>
                <a:cs typeface="Arial" pitchFamily="34" charset="0"/>
              </a:rPr>
              <a:t>the source file name. When a source file with more than  one</a:t>
            </a:r>
            <a:r>
              <a:rPr sz="2400" spc="250">
                <a:latin typeface="Arial" pitchFamily="34" charset="0"/>
                <a:cs typeface="Arial" pitchFamily="34" charset="0"/>
              </a:rPr>
              <a:t> </a:t>
            </a:r>
            <a:r>
              <a:rPr sz="2400" spc="-5">
                <a:latin typeface="Arial" pitchFamily="34" charset="0"/>
                <a:cs typeface="Arial" pitchFamily="34" charset="0"/>
              </a:rPr>
              <a:t>class</a:t>
            </a:r>
            <a:r>
              <a:rPr sz="2400" spc="265">
                <a:latin typeface="Arial" pitchFamily="34" charset="0"/>
                <a:cs typeface="Arial" pitchFamily="34" charset="0"/>
              </a:rPr>
              <a:t> </a:t>
            </a:r>
            <a:r>
              <a:rPr sz="2400">
                <a:latin typeface="Arial" pitchFamily="34" charset="0"/>
                <a:cs typeface="Arial" pitchFamily="34" charset="0"/>
              </a:rPr>
              <a:t>definition</a:t>
            </a:r>
            <a:r>
              <a:rPr sz="2400" spc="250">
                <a:latin typeface="Arial" pitchFamily="34" charset="0"/>
                <a:cs typeface="Arial" pitchFamily="34" charset="0"/>
              </a:rPr>
              <a:t> </a:t>
            </a:r>
            <a:r>
              <a:rPr sz="2400" spc="-5">
                <a:latin typeface="Arial" pitchFamily="34" charset="0"/>
                <a:cs typeface="Arial" pitchFamily="34" charset="0"/>
              </a:rPr>
              <a:t>is</a:t>
            </a:r>
            <a:r>
              <a:rPr sz="2400" spc="265">
                <a:latin typeface="Arial" pitchFamily="34" charset="0"/>
                <a:cs typeface="Arial" pitchFamily="34" charset="0"/>
              </a:rPr>
              <a:t> </a:t>
            </a:r>
            <a:r>
              <a:rPr sz="2400" spc="-5">
                <a:latin typeface="Arial" pitchFamily="34" charset="0"/>
                <a:cs typeface="Arial" pitchFamily="34" charset="0"/>
              </a:rPr>
              <a:t>compiled,</a:t>
            </a:r>
            <a:r>
              <a:rPr sz="2400" spc="245">
                <a:latin typeface="Arial" pitchFamily="34" charset="0"/>
                <a:cs typeface="Arial" pitchFamily="34" charset="0"/>
              </a:rPr>
              <a:t> </a:t>
            </a:r>
            <a:r>
              <a:rPr sz="2400" spc="-5">
                <a:latin typeface="Arial" pitchFamily="34" charset="0"/>
                <a:cs typeface="Arial" pitchFamily="34" charset="0"/>
              </a:rPr>
              <a:t>java</a:t>
            </a:r>
            <a:r>
              <a:rPr sz="2400" spc="250">
                <a:latin typeface="Arial" pitchFamily="34" charset="0"/>
                <a:cs typeface="Arial" pitchFamily="34" charset="0"/>
              </a:rPr>
              <a:t> </a:t>
            </a:r>
            <a:r>
              <a:rPr sz="2400">
                <a:latin typeface="Arial" pitchFamily="34" charset="0"/>
                <a:cs typeface="Arial" pitchFamily="34" charset="0"/>
              </a:rPr>
              <a:t>creates</a:t>
            </a:r>
            <a:r>
              <a:rPr sz="2400" spc="250">
                <a:latin typeface="Arial" pitchFamily="34" charset="0"/>
                <a:cs typeface="Arial" pitchFamily="34" charset="0"/>
              </a:rPr>
              <a:t> </a:t>
            </a:r>
            <a:r>
              <a:rPr sz="2400" spc="-5">
                <a:latin typeface="Arial" pitchFamily="34" charset="0"/>
                <a:cs typeface="Arial" pitchFamily="34" charset="0"/>
              </a:rPr>
              <a:t>independent</a:t>
            </a:r>
            <a:endParaRPr sz="2400">
              <a:latin typeface="Arial" pitchFamily="34" charset="0"/>
              <a:cs typeface="Arial" pitchFamily="34" charset="0"/>
            </a:endParaRPr>
          </a:p>
          <a:p>
            <a:pPr marL="12700" algn="just"/>
            <a:r>
              <a:rPr sz="2400" spc="-5">
                <a:latin typeface="Arial" pitchFamily="34" charset="0"/>
                <a:cs typeface="Arial" pitchFamily="34" charset="0"/>
              </a:rPr>
              <a:t>.class files </a:t>
            </a:r>
            <a:r>
              <a:rPr sz="2400">
                <a:latin typeface="Arial" pitchFamily="34" charset="0"/>
                <a:cs typeface="Arial" pitchFamily="34" charset="0"/>
              </a:rPr>
              <a:t>for those</a:t>
            </a:r>
            <a:r>
              <a:rPr sz="2400" spc="-15">
                <a:latin typeface="Arial" pitchFamily="34" charset="0"/>
                <a:cs typeface="Arial" pitchFamily="34" charset="0"/>
              </a:rPr>
              <a:t> </a:t>
            </a:r>
            <a:r>
              <a:rPr sz="2400" spc="-5">
                <a:latin typeface="Arial" pitchFamily="34" charset="0"/>
                <a:cs typeface="Arial" pitchFamily="34" charset="0"/>
              </a:rPr>
              <a:t>classes.</a:t>
            </a:r>
            <a:endParaRPr sz="2400">
              <a:latin typeface="Arial" pitchFamily="34" charset="0"/>
              <a:cs typeface="Arial" pitchFamily="34" charset="0"/>
            </a:endParaRPr>
          </a:p>
        </p:txBody>
      </p:sp>
    </p:spTree>
  </p:cSld>
  <p:clrMapOvr>
    <a:masterClrMapping/>
  </p:clrMapOvr>
  <p:transition/>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grpSp>
        <p:nvGrpSpPr>
          <p:cNvPr id="2" name="object 2"/>
          <p:cNvGrpSpPr/>
          <p:nvPr/>
        </p:nvGrpSpPr>
        <p:grpSpPr>
          <a:xfrm>
            <a:off x="1524000" y="0"/>
            <a:ext cx="9144000" cy="6859270"/>
            <a:chExt cx="9144000" cy="6859270"/>
          </a:xfrm>
        </p:grpSpPr>
        <p:sp>
          <p:nvSpPr>
            <p:cNvPr id="3" name="object 3"/>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4" name="object 4"/>
            <p:cNvSpPr/>
            <p:nvPr/>
          </p:nvSpPr>
          <p:spPr>
            <a:xfrm flipH="1">
              <a:off x="8763761" y="761"/>
              <a:ext cx="0" cy="6858000"/>
            </a:xfrm>
            <a:custGeom>
              <a:rect l="l" t="t" r="r" b="b"/>
              <a:pathLst>
                <a:path h="6858000">
                  <a:moveTo>
                    <a:pt x="0" y="0"/>
                  </a:moveTo>
                  <a:lnTo>
                    <a:pt x="0" y="6857999"/>
                  </a:lnTo>
                </a:path>
              </a:pathLst>
            </a:custGeom>
            <a:ln w="38100">
              <a:solidFill>
                <a:srgbClr val="FDC3A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5" name="object 5"/>
            <p:cNvSpPr/>
            <p:nvPr/>
          </p:nvSpPr>
          <p:spPr>
            <a:xfrm>
              <a:off x="47231" y="0"/>
              <a:ext cx="58419" cy="6858000"/>
            </a:xfrm>
            <a:custGeom>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6" name="object 6"/>
            <p:cNvSpPr/>
            <p:nvPr/>
          </p:nvSpPr>
          <p:spPr>
            <a:xfrm>
              <a:off x="8839200" y="0"/>
              <a:ext cx="304800" cy="6858000"/>
            </a:xfrm>
            <a:custGeom>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7" name="object 7"/>
            <p:cNvSpPr/>
            <p:nvPr/>
          </p:nvSpPr>
          <p:spPr>
            <a:xfrm flipH="1">
              <a:off x="8915400" y="0"/>
              <a:ext cx="0" cy="6858000"/>
            </a:xfrm>
            <a:custGeom>
              <a:rect l="l" t="t" r="r" b="b"/>
              <a:pathLst>
                <a:path h="6858000">
                  <a:moveTo>
                    <a:pt x="0" y="0"/>
                  </a:moveTo>
                  <a:lnTo>
                    <a:pt x="0" y="6857999"/>
                  </a:lnTo>
                </a:path>
              </a:pathLst>
            </a:custGeom>
            <a:ln w="9144">
              <a:solidFill>
                <a:srgbClr val="FD85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8" name="object 8"/>
            <p:cNvSpPr/>
            <p:nvPr/>
          </p:nvSpPr>
          <p:spPr>
            <a:xfrm>
              <a:off x="8156447" y="5715000"/>
              <a:ext cx="548640" cy="548640"/>
            </a:xfrm>
            <a:custGeom>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sp>
        <p:nvSpPr>
          <p:cNvPr id="9" name="object 9"/>
          <p:cNvSpPr txBox="1">
            <a:spLocks noGrp="1"/>
          </p:cNvSpPr>
          <p:nvPr>
            <p:ph type="title" idx="4294967295"/>
          </p:nvPr>
        </p:nvSpPr>
        <p:spPr>
          <a:xfrm>
            <a:off x="0" y="444788"/>
            <a:ext cx="7924800" cy="382156"/>
          </a:xfrm>
          <a:prstGeom prst="rect">
            <a:avLst/>
          </a:prstGeom>
        </p:spPr>
        <p:txBody>
          <a:bodyPr vert="horz" wrap="square" lIns="0" tIns="12700" rIns="0" bIns="0" rtlCol="0" anchor="b" anchorCtr="0">
            <a:spAutoFit/>
          </a:bodyPr>
          <a:lstStyle>
            <a:defPPr/>
          </a:lstStyle>
          <a:p>
            <a:pPr marL="12700">
              <a:spcBef>
                <a:spcPts val="100"/>
              </a:spcBef>
            </a:pPr>
            <a:r>
              <a:rPr sz="2400" b="1" spc="-5">
                <a:latin typeface="Arial" pitchFamily="34" charset="0"/>
                <a:cs typeface="Arial" pitchFamily="34" charset="0"/>
              </a:rPr>
              <a:t>ACCESSING </a:t>
            </a:r>
            <a:r>
              <a:rPr sz="2400" b="1" u="none">
                <a:latin typeface="Arial" pitchFamily="34" charset="0"/>
                <a:cs typeface="Arial" pitchFamily="34" charset="0"/>
              </a:rPr>
              <a:t>A</a:t>
            </a:r>
            <a:r>
              <a:rPr sz="2400" b="1" spc="85">
                <a:latin typeface="Arial" pitchFamily="34" charset="0"/>
                <a:cs typeface="Arial" pitchFamily="34" charset="0"/>
              </a:rPr>
              <a:t> </a:t>
            </a:r>
            <a:r>
              <a:rPr sz="2400" b="1" spc="-35">
                <a:latin typeface="Arial" pitchFamily="34" charset="0"/>
                <a:cs typeface="Arial" pitchFamily="34" charset="0"/>
              </a:rPr>
              <a:t>PACKAGE</a:t>
            </a:r>
            <a:endParaRPr sz="2400">
              <a:latin typeface="Arial" pitchFamily="34" charset="0"/>
              <a:cs typeface="Arial" pitchFamily="34" charset="0"/>
            </a:endParaRPr>
          </a:p>
        </p:txBody>
      </p:sp>
      <p:sp>
        <p:nvSpPr>
          <p:cNvPr id="10" name="object 10"/>
          <p:cNvSpPr txBox="1"/>
          <p:nvPr/>
        </p:nvSpPr>
        <p:spPr>
          <a:xfrm>
            <a:off x="2059941" y="887348"/>
            <a:ext cx="8029575" cy="5253874"/>
          </a:xfrm>
          <a:prstGeom prst="rect">
            <a:avLst/>
          </a:prstGeom>
        </p:spPr>
        <p:txBody>
          <a:bodyPr vert="horz" wrap="square" lIns="0" tIns="768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ts val="2110"/>
              </a:lnSpc>
              <a:spcBef>
                <a:spcPts val="605"/>
              </a:spcBef>
            </a:pPr>
            <a:r>
              <a:rPr sz="2200" spc="-5">
                <a:latin typeface="Arial" pitchFamily="34" charset="0"/>
                <a:cs typeface="Arial" pitchFamily="34" charset="0"/>
              </a:rPr>
              <a:t>Java package can be accessed either using a fully qualified  </a:t>
            </a:r>
            <a:r>
              <a:rPr sz="2200">
                <a:latin typeface="Arial" pitchFamily="34" charset="0"/>
                <a:cs typeface="Arial" pitchFamily="34" charset="0"/>
              </a:rPr>
              <a:t>class </a:t>
            </a:r>
            <a:r>
              <a:rPr sz="2200" spc="-5">
                <a:latin typeface="Arial" pitchFamily="34" charset="0"/>
                <a:cs typeface="Arial" pitchFamily="34" charset="0"/>
              </a:rPr>
              <a:t>name or using a shortcut approach </a:t>
            </a:r>
            <a:r>
              <a:rPr sz="2200">
                <a:latin typeface="Arial" pitchFamily="34" charset="0"/>
                <a:cs typeface="Arial" pitchFamily="34" charset="0"/>
              </a:rPr>
              <a:t>through </a:t>
            </a:r>
            <a:r>
              <a:rPr sz="2200" spc="-5">
                <a:latin typeface="Arial" pitchFamily="34" charset="0"/>
                <a:cs typeface="Arial" pitchFamily="34" charset="0"/>
              </a:rPr>
              <a:t>the </a:t>
            </a:r>
            <a:r>
              <a:rPr sz="2200">
                <a:latin typeface="Arial" pitchFamily="34" charset="0"/>
                <a:cs typeface="Arial" pitchFamily="34" charset="0"/>
              </a:rPr>
              <a:t>import  </a:t>
            </a:r>
            <a:r>
              <a:rPr sz="2200" spc="-5">
                <a:latin typeface="Arial" pitchFamily="34" charset="0"/>
                <a:cs typeface="Arial" pitchFamily="34" charset="0"/>
              </a:rPr>
              <a:t>statement.</a:t>
            </a:r>
            <a:endParaRPr sz="2200">
              <a:latin typeface="Arial" pitchFamily="34" charset="0"/>
              <a:cs typeface="Arial" pitchFamily="34" charset="0"/>
            </a:endParaRPr>
          </a:p>
          <a:p>
            <a:pPr marL="12700" algn="just">
              <a:spcBef>
                <a:spcPts val="95"/>
              </a:spcBef>
            </a:pPr>
            <a:r>
              <a:rPr sz="2200" b="1" spc="-10">
                <a:latin typeface="Arial" pitchFamily="34" charset="0"/>
                <a:cs typeface="Arial" pitchFamily="34" charset="0"/>
              </a:rPr>
              <a:t>Syntax</a:t>
            </a:r>
            <a:r>
              <a:rPr sz="2200" b="1" spc="40">
                <a:latin typeface="Arial" pitchFamily="34" charset="0"/>
                <a:cs typeface="Arial" pitchFamily="34" charset="0"/>
              </a:rPr>
              <a:t> </a:t>
            </a:r>
            <a:r>
              <a:rPr sz="2200" b="1" spc="-5">
                <a:latin typeface="Arial" pitchFamily="34" charset="0"/>
                <a:cs typeface="Arial" pitchFamily="34" charset="0"/>
              </a:rPr>
              <a:t>:</a:t>
            </a:r>
            <a:endParaRPr sz="2200">
              <a:latin typeface="Arial" pitchFamily="34" charset="0"/>
              <a:cs typeface="Arial" pitchFamily="34" charset="0"/>
            </a:endParaRPr>
          </a:p>
          <a:p>
            <a:pPr marL="927100" algn="just">
              <a:spcBef>
                <a:spcPts val="75"/>
              </a:spcBef>
            </a:pPr>
            <a:r>
              <a:rPr sz="2200" spc="-5">
                <a:latin typeface="Arial" pitchFamily="34" charset="0"/>
                <a:cs typeface="Arial" pitchFamily="34" charset="0"/>
              </a:rPr>
              <a:t>import</a:t>
            </a:r>
            <a:r>
              <a:rPr sz="2200">
                <a:latin typeface="Arial" pitchFamily="34" charset="0"/>
                <a:cs typeface="Arial" pitchFamily="34" charset="0"/>
              </a:rPr>
              <a:t> package1[.package2][.package3].classname;</a:t>
            </a:r>
          </a:p>
          <a:p>
            <a:pPr>
              <a:spcBef>
                <a:spcPts val="35"/>
              </a:spcBef>
            </a:pPr>
            <a:endParaRPr sz="2850">
              <a:latin typeface="Arial" pitchFamily="34" charset="0"/>
              <a:cs typeface="Arial" pitchFamily="34" charset="0"/>
            </a:endParaRPr>
          </a:p>
          <a:p>
            <a:pPr marL="12700" marR="5080" algn="just">
              <a:lnSpc>
                <a:spcPct val="80000"/>
              </a:lnSpc>
            </a:pPr>
            <a:r>
              <a:rPr sz="2200" spc="-5">
                <a:latin typeface="Arial" pitchFamily="34" charset="0"/>
                <a:cs typeface="Arial" pitchFamily="34" charset="0"/>
              </a:rPr>
              <a:t>Here, </a:t>
            </a:r>
            <a:r>
              <a:rPr sz="2200">
                <a:latin typeface="Arial" pitchFamily="34" charset="0"/>
                <a:cs typeface="Arial" pitchFamily="34" charset="0"/>
              </a:rPr>
              <a:t>package1 </a:t>
            </a:r>
            <a:r>
              <a:rPr sz="2200" spc="-5">
                <a:latin typeface="Arial" pitchFamily="34" charset="0"/>
                <a:cs typeface="Arial" pitchFamily="34" charset="0"/>
              </a:rPr>
              <a:t>is the </a:t>
            </a:r>
            <a:r>
              <a:rPr sz="2200" spc="-10">
                <a:latin typeface="Arial" pitchFamily="34" charset="0"/>
                <a:cs typeface="Arial" pitchFamily="34" charset="0"/>
              </a:rPr>
              <a:t>name </a:t>
            </a:r>
            <a:r>
              <a:rPr sz="2200" spc="-5">
                <a:latin typeface="Arial" pitchFamily="34" charset="0"/>
                <a:cs typeface="Arial" pitchFamily="34" charset="0"/>
              </a:rPr>
              <a:t>of the </a:t>
            </a:r>
            <a:r>
              <a:rPr sz="2200">
                <a:latin typeface="Arial" pitchFamily="34" charset="0"/>
                <a:cs typeface="Arial" pitchFamily="34" charset="0"/>
              </a:rPr>
              <a:t>top </a:t>
            </a:r>
            <a:r>
              <a:rPr sz="2200" spc="-5">
                <a:latin typeface="Arial" pitchFamily="34" charset="0"/>
                <a:cs typeface="Arial" pitchFamily="34" charset="0"/>
              </a:rPr>
              <a:t>level package, package2  is the </a:t>
            </a:r>
            <a:r>
              <a:rPr sz="2200">
                <a:latin typeface="Arial" pitchFamily="34" charset="0"/>
                <a:cs typeface="Arial" pitchFamily="34" charset="0"/>
              </a:rPr>
              <a:t>name </a:t>
            </a:r>
            <a:r>
              <a:rPr sz="2200" spc="-5">
                <a:latin typeface="Arial" pitchFamily="34" charset="0"/>
                <a:cs typeface="Arial" pitchFamily="34" charset="0"/>
              </a:rPr>
              <a:t>of the </a:t>
            </a:r>
            <a:r>
              <a:rPr sz="2200">
                <a:latin typeface="Arial" pitchFamily="34" charset="0"/>
                <a:cs typeface="Arial" pitchFamily="34" charset="0"/>
              </a:rPr>
              <a:t>package </a:t>
            </a:r>
            <a:r>
              <a:rPr sz="2200" spc="-5">
                <a:latin typeface="Arial" pitchFamily="34" charset="0"/>
                <a:cs typeface="Arial" pitchFamily="34" charset="0"/>
              </a:rPr>
              <a:t>that is </a:t>
            </a:r>
            <a:r>
              <a:rPr sz="2200">
                <a:latin typeface="Arial" pitchFamily="34" charset="0"/>
                <a:cs typeface="Arial" pitchFamily="34" charset="0"/>
              </a:rPr>
              <a:t>inside </a:t>
            </a:r>
            <a:r>
              <a:rPr sz="2200" spc="-5">
                <a:latin typeface="Arial" pitchFamily="34" charset="0"/>
                <a:cs typeface="Arial" pitchFamily="34" charset="0"/>
              </a:rPr>
              <a:t>the </a:t>
            </a:r>
            <a:r>
              <a:rPr sz="2200">
                <a:latin typeface="Arial" pitchFamily="34" charset="0"/>
                <a:cs typeface="Arial" pitchFamily="34" charset="0"/>
              </a:rPr>
              <a:t>package </a:t>
            </a:r>
            <a:r>
              <a:rPr sz="2200" spc="-5">
                <a:latin typeface="Arial" pitchFamily="34" charset="0"/>
                <a:cs typeface="Arial" pitchFamily="34" charset="0"/>
              </a:rPr>
              <a:t>&amp; </a:t>
            </a:r>
            <a:r>
              <a:rPr sz="2200">
                <a:latin typeface="Arial" pitchFamily="34" charset="0"/>
                <a:cs typeface="Arial" pitchFamily="34" charset="0"/>
              </a:rPr>
              <a:t>so </a:t>
            </a:r>
            <a:r>
              <a:rPr sz="2200" spc="-5">
                <a:latin typeface="Arial" pitchFamily="34" charset="0"/>
                <a:cs typeface="Arial" pitchFamily="34" charset="0"/>
              </a:rPr>
              <a:t>on.  </a:t>
            </a:r>
            <a:r>
              <a:rPr sz="2200" spc="-25">
                <a:latin typeface="Arial" pitchFamily="34" charset="0"/>
                <a:cs typeface="Arial" pitchFamily="34" charset="0"/>
              </a:rPr>
              <a:t>We </a:t>
            </a:r>
            <a:r>
              <a:rPr sz="2200" spc="-5">
                <a:latin typeface="Arial" pitchFamily="34" charset="0"/>
                <a:cs typeface="Arial" pitchFamily="34" charset="0"/>
              </a:rPr>
              <a:t>can have any </a:t>
            </a:r>
            <a:r>
              <a:rPr sz="2200">
                <a:latin typeface="Arial" pitchFamily="34" charset="0"/>
                <a:cs typeface="Arial" pitchFamily="34" charset="0"/>
              </a:rPr>
              <a:t>number </a:t>
            </a:r>
            <a:r>
              <a:rPr sz="2200" spc="-5">
                <a:latin typeface="Arial" pitchFamily="34" charset="0"/>
                <a:cs typeface="Arial" pitchFamily="34" charset="0"/>
              </a:rPr>
              <a:t>of packages in a package </a:t>
            </a:r>
            <a:r>
              <a:rPr sz="2200" spc="-20">
                <a:latin typeface="Arial" pitchFamily="34" charset="0"/>
                <a:cs typeface="Arial" pitchFamily="34" charset="0"/>
              </a:rPr>
              <a:t>hierarchy.  </a:t>
            </a:r>
            <a:r>
              <a:rPr sz="2200">
                <a:latin typeface="Arial" pitchFamily="34" charset="0"/>
                <a:cs typeface="Arial" pitchFamily="34" charset="0"/>
              </a:rPr>
              <a:t>Finally </a:t>
            </a:r>
            <a:r>
              <a:rPr sz="2200" spc="-5">
                <a:latin typeface="Arial" pitchFamily="34" charset="0"/>
                <a:cs typeface="Arial" pitchFamily="34" charset="0"/>
              </a:rPr>
              <a:t>the explicit classname is </a:t>
            </a:r>
            <a:r>
              <a:rPr sz="2200">
                <a:latin typeface="Arial" pitchFamily="34" charset="0"/>
                <a:cs typeface="Arial" pitchFamily="34" charset="0"/>
              </a:rPr>
              <a:t>specified. </a:t>
            </a:r>
            <a:r>
              <a:rPr sz="2200" spc="-5">
                <a:latin typeface="Arial" pitchFamily="34" charset="0"/>
                <a:cs typeface="Arial" pitchFamily="34" charset="0"/>
              </a:rPr>
              <a:t>The import </a:t>
            </a:r>
            <a:r>
              <a:rPr sz="2200">
                <a:latin typeface="Arial" pitchFamily="34" charset="0"/>
                <a:cs typeface="Arial" pitchFamily="34" charset="0"/>
              </a:rPr>
              <a:t>statement  </a:t>
            </a:r>
            <a:r>
              <a:rPr sz="2200" spc="-5">
                <a:latin typeface="Arial" pitchFamily="34" charset="0"/>
                <a:cs typeface="Arial" pitchFamily="34" charset="0"/>
              </a:rPr>
              <a:t>must end with a semicolon (;). </a:t>
            </a:r>
            <a:r>
              <a:rPr sz="2200">
                <a:latin typeface="Arial" pitchFamily="34" charset="0"/>
                <a:cs typeface="Arial" pitchFamily="34" charset="0"/>
              </a:rPr>
              <a:t>The </a:t>
            </a:r>
            <a:r>
              <a:rPr sz="2200" spc="-5">
                <a:latin typeface="Arial" pitchFamily="34" charset="0"/>
                <a:cs typeface="Arial" pitchFamily="34" charset="0"/>
              </a:rPr>
              <a:t>import </a:t>
            </a:r>
            <a:r>
              <a:rPr sz="2200">
                <a:latin typeface="Arial" pitchFamily="34" charset="0"/>
                <a:cs typeface="Arial" pitchFamily="34" charset="0"/>
              </a:rPr>
              <a:t>startment </a:t>
            </a:r>
            <a:r>
              <a:rPr sz="2200" spc="-5">
                <a:latin typeface="Arial" pitchFamily="34" charset="0"/>
                <a:cs typeface="Arial" pitchFamily="34" charset="0"/>
              </a:rPr>
              <a:t>should  appear </a:t>
            </a:r>
            <a:r>
              <a:rPr sz="2200">
                <a:latin typeface="Arial" pitchFamily="34" charset="0"/>
                <a:cs typeface="Arial" pitchFamily="34" charset="0"/>
              </a:rPr>
              <a:t>before </a:t>
            </a:r>
            <a:r>
              <a:rPr sz="2200" spc="-5">
                <a:latin typeface="Arial" pitchFamily="34" charset="0"/>
                <a:cs typeface="Arial" pitchFamily="34" charset="0"/>
              </a:rPr>
              <a:t>any </a:t>
            </a:r>
            <a:r>
              <a:rPr sz="2200">
                <a:latin typeface="Arial" pitchFamily="34" charset="0"/>
                <a:cs typeface="Arial" pitchFamily="34" charset="0"/>
              </a:rPr>
              <a:t>class </a:t>
            </a:r>
            <a:r>
              <a:rPr sz="2200" spc="-5">
                <a:latin typeface="Arial" pitchFamily="34" charset="0"/>
                <a:cs typeface="Arial" pitchFamily="34" charset="0"/>
              </a:rPr>
              <a:t>definitions in a source </a:t>
            </a:r>
            <a:r>
              <a:rPr sz="2200">
                <a:latin typeface="Arial" pitchFamily="34" charset="0"/>
                <a:cs typeface="Arial" pitchFamily="34" charset="0"/>
              </a:rPr>
              <a:t>file. </a:t>
            </a:r>
            <a:r>
              <a:rPr sz="2200" spc="-5">
                <a:latin typeface="Arial" pitchFamily="34" charset="0"/>
                <a:cs typeface="Arial" pitchFamily="34" charset="0"/>
              </a:rPr>
              <a:t>Multiple  import statements are</a:t>
            </a:r>
            <a:r>
              <a:rPr sz="2200" spc="70">
                <a:latin typeface="Arial" pitchFamily="34" charset="0"/>
                <a:cs typeface="Arial" pitchFamily="34" charset="0"/>
              </a:rPr>
              <a:t> </a:t>
            </a:r>
            <a:r>
              <a:rPr sz="2200" spc="-5">
                <a:latin typeface="Arial" pitchFamily="34" charset="0"/>
                <a:cs typeface="Arial" pitchFamily="34" charset="0"/>
              </a:rPr>
              <a:t>allowed.</a:t>
            </a:r>
            <a:endParaRPr sz="2200">
              <a:latin typeface="Arial" pitchFamily="34" charset="0"/>
              <a:cs typeface="Arial" pitchFamily="34" charset="0"/>
            </a:endParaRPr>
          </a:p>
          <a:p>
            <a:pPr marL="12700" algn="just">
              <a:spcBef>
                <a:spcPts val="70"/>
              </a:spcBef>
            </a:pPr>
            <a:r>
              <a:rPr sz="2200" b="1" spc="-10">
                <a:latin typeface="Arial" pitchFamily="34" charset="0"/>
                <a:cs typeface="Arial" pitchFamily="34" charset="0"/>
              </a:rPr>
              <a:t>Ex</a:t>
            </a:r>
            <a:r>
              <a:rPr sz="2200" b="1">
                <a:latin typeface="Arial" pitchFamily="34" charset="0"/>
                <a:cs typeface="Arial" pitchFamily="34" charset="0"/>
              </a:rPr>
              <a:t> </a:t>
            </a:r>
            <a:r>
              <a:rPr sz="2200" b="1" spc="-5">
                <a:latin typeface="Arial" pitchFamily="34" charset="0"/>
                <a:cs typeface="Arial" pitchFamily="34" charset="0"/>
              </a:rPr>
              <a:t>:</a:t>
            </a:r>
            <a:endParaRPr sz="2200">
              <a:latin typeface="Arial" pitchFamily="34" charset="0"/>
              <a:cs typeface="Arial" pitchFamily="34" charset="0"/>
            </a:endParaRPr>
          </a:p>
          <a:p>
            <a:pPr marR="569595" algn="ctr">
              <a:lnSpc>
                <a:spcPts val="2375"/>
              </a:lnSpc>
              <a:spcBef>
                <a:spcPts val="75"/>
              </a:spcBef>
            </a:pPr>
            <a:r>
              <a:rPr sz="2200" spc="-5">
                <a:latin typeface="Arial" pitchFamily="34" charset="0"/>
                <a:cs typeface="Arial" pitchFamily="34" charset="0"/>
              </a:rPr>
              <a:t>import</a:t>
            </a:r>
            <a:r>
              <a:rPr sz="2200" spc="5">
                <a:latin typeface="Arial" pitchFamily="34" charset="0"/>
                <a:cs typeface="Arial" pitchFamily="34" charset="0"/>
              </a:rPr>
              <a:t> </a:t>
            </a:r>
            <a:r>
              <a:rPr sz="2200">
                <a:latin typeface="Arial" pitchFamily="34" charset="0"/>
                <a:cs typeface="Arial" pitchFamily="34" charset="0"/>
              </a:rPr>
              <a:t>firstpackage.secondPackage.Myclass;</a:t>
            </a:r>
          </a:p>
          <a:p>
            <a:pPr marR="430530" algn="ctr">
              <a:lnSpc>
                <a:spcPts val="2375"/>
              </a:lnSpc>
            </a:pPr>
            <a:r>
              <a:rPr sz="2200" spc="-5">
                <a:latin typeface="Arial" pitchFamily="34" charset="0"/>
                <a:cs typeface="Arial" pitchFamily="34" charset="0"/>
              </a:rPr>
              <a:t>or</a:t>
            </a:r>
            <a:endParaRPr sz="2200">
              <a:latin typeface="Arial" pitchFamily="34" charset="0"/>
              <a:cs typeface="Arial" pitchFamily="34" charset="0"/>
            </a:endParaRPr>
          </a:p>
          <a:p>
            <a:pPr marR="3538854" algn="ctr">
              <a:spcBef>
                <a:spcPts val="75"/>
              </a:spcBef>
            </a:pPr>
            <a:r>
              <a:rPr sz="2200" spc="-5">
                <a:latin typeface="Arial" pitchFamily="34" charset="0"/>
                <a:cs typeface="Arial" pitchFamily="34" charset="0"/>
              </a:rPr>
              <a:t>import</a:t>
            </a:r>
            <a:r>
              <a:rPr sz="2200" spc="15">
                <a:latin typeface="Arial" pitchFamily="34" charset="0"/>
                <a:cs typeface="Arial" pitchFamily="34" charset="0"/>
              </a:rPr>
              <a:t> </a:t>
            </a:r>
            <a:r>
              <a:rPr sz="2200" spc="-5">
                <a:latin typeface="Arial" pitchFamily="34" charset="0"/>
                <a:cs typeface="Arial" pitchFamily="34" charset="0"/>
              </a:rPr>
              <a:t>firstpackage.*;</a:t>
            </a:r>
            <a:endParaRPr sz="2200">
              <a:latin typeface="Arial" pitchFamily="34" charset="0"/>
              <a:cs typeface="Arial" pitchFamily="34" charset="0"/>
            </a:endParaRPr>
          </a:p>
        </p:txBody>
      </p:sp>
    </p:spTree>
  </p:cSld>
  <p:clrMapOvr>
    <a:masterClrMapping/>
  </p:clrMapOvr>
  <p:transition/>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grpSp>
        <p:nvGrpSpPr>
          <p:cNvPr id="2" name="object 2"/>
          <p:cNvGrpSpPr/>
          <p:nvPr/>
        </p:nvGrpSpPr>
        <p:grpSpPr>
          <a:xfrm>
            <a:off x="1524000" y="0"/>
            <a:ext cx="9144000" cy="6859270"/>
            <a:chExt cx="9144000" cy="6859270"/>
          </a:xfrm>
        </p:grpSpPr>
        <p:sp>
          <p:nvSpPr>
            <p:cNvPr id="3" name="object 3"/>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4" name="object 4"/>
            <p:cNvSpPr/>
            <p:nvPr/>
          </p:nvSpPr>
          <p:spPr>
            <a:xfrm flipH="1">
              <a:off x="8763761" y="761"/>
              <a:ext cx="0" cy="6858000"/>
            </a:xfrm>
            <a:custGeom>
              <a:rect l="l" t="t" r="r" b="b"/>
              <a:pathLst>
                <a:path h="6858000">
                  <a:moveTo>
                    <a:pt x="0" y="0"/>
                  </a:moveTo>
                  <a:lnTo>
                    <a:pt x="0" y="6857999"/>
                  </a:lnTo>
                </a:path>
              </a:pathLst>
            </a:custGeom>
            <a:ln w="38100">
              <a:solidFill>
                <a:srgbClr val="FDC3A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5" name="object 5"/>
            <p:cNvSpPr/>
            <p:nvPr/>
          </p:nvSpPr>
          <p:spPr>
            <a:xfrm>
              <a:off x="47231" y="0"/>
              <a:ext cx="58419" cy="6858000"/>
            </a:xfrm>
            <a:custGeom>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6" name="object 6"/>
            <p:cNvSpPr/>
            <p:nvPr/>
          </p:nvSpPr>
          <p:spPr>
            <a:xfrm>
              <a:off x="8839200" y="0"/>
              <a:ext cx="304800" cy="6858000"/>
            </a:xfrm>
            <a:custGeom>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7" name="object 7"/>
            <p:cNvSpPr/>
            <p:nvPr/>
          </p:nvSpPr>
          <p:spPr>
            <a:xfrm flipH="1">
              <a:off x="8915400" y="0"/>
              <a:ext cx="0" cy="6858000"/>
            </a:xfrm>
            <a:custGeom>
              <a:rect l="l" t="t" r="r" b="b"/>
              <a:pathLst>
                <a:path h="6858000">
                  <a:moveTo>
                    <a:pt x="0" y="0"/>
                  </a:moveTo>
                  <a:lnTo>
                    <a:pt x="0" y="6857999"/>
                  </a:lnTo>
                </a:path>
              </a:pathLst>
            </a:custGeom>
            <a:ln w="9144">
              <a:solidFill>
                <a:srgbClr val="FD85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8" name="object 8"/>
            <p:cNvSpPr/>
            <p:nvPr/>
          </p:nvSpPr>
          <p:spPr>
            <a:xfrm>
              <a:off x="8156447" y="5715000"/>
              <a:ext cx="548640" cy="548640"/>
            </a:xfrm>
            <a:custGeom>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sp>
        <p:nvSpPr>
          <p:cNvPr id="9" name="object 9"/>
          <p:cNvSpPr txBox="1">
            <a:spLocks noGrp="1"/>
          </p:cNvSpPr>
          <p:nvPr>
            <p:ph type="title" idx="4294967295"/>
          </p:nvPr>
        </p:nvSpPr>
        <p:spPr>
          <a:xfrm>
            <a:off x="0" y="565224"/>
            <a:ext cx="7162800" cy="320601"/>
          </a:xfrm>
          <a:prstGeom prst="rect">
            <a:avLst/>
          </a:prstGeom>
        </p:spPr>
        <p:txBody>
          <a:bodyPr vert="horz" wrap="square" lIns="0" tIns="12700" rIns="0" bIns="0" rtlCol="0" anchor="b" anchorCtr="0">
            <a:spAutoFit/>
          </a:bodyPr>
          <a:lstStyle>
            <a:defPPr/>
          </a:lstStyle>
          <a:p>
            <a:pPr marL="12700">
              <a:spcBef>
                <a:spcPts val="100"/>
              </a:spcBef>
            </a:pPr>
            <a:r>
              <a:rPr sz="2000" b="1" spc="-40">
                <a:latin typeface="Arial" pitchFamily="34" charset="0"/>
                <a:cs typeface="Arial" pitchFamily="34" charset="0"/>
              </a:rPr>
              <a:t>ADVANTAGES </a:t>
            </a:r>
            <a:r>
              <a:rPr sz="2000" b="1" spc="-5">
                <a:latin typeface="Arial" pitchFamily="34" charset="0"/>
                <a:cs typeface="Arial" pitchFamily="34" charset="0"/>
              </a:rPr>
              <a:t>OF</a:t>
            </a:r>
            <a:r>
              <a:rPr sz="2000" b="1" spc="360">
                <a:latin typeface="Arial" pitchFamily="34" charset="0"/>
                <a:cs typeface="Arial" pitchFamily="34" charset="0"/>
              </a:rPr>
              <a:t> </a:t>
            </a:r>
            <a:r>
              <a:rPr sz="2000" b="1" spc="-35">
                <a:latin typeface="Arial" pitchFamily="34" charset="0"/>
                <a:cs typeface="Arial" pitchFamily="34" charset="0"/>
              </a:rPr>
              <a:t>PACKAGES</a:t>
            </a:r>
            <a:endParaRPr sz="2000">
              <a:latin typeface="Arial" pitchFamily="34" charset="0"/>
              <a:cs typeface="Arial" pitchFamily="34" charset="0"/>
            </a:endParaRPr>
          </a:p>
        </p:txBody>
      </p:sp>
      <p:sp>
        <p:nvSpPr>
          <p:cNvPr id="10" name="object 10"/>
          <p:cNvSpPr txBox="1"/>
          <p:nvPr/>
        </p:nvSpPr>
        <p:spPr>
          <a:xfrm>
            <a:off x="2059940" y="992251"/>
            <a:ext cx="8063230" cy="4943661"/>
          </a:xfrm>
          <a:prstGeom prst="rect">
            <a:avLst/>
          </a:prstGeom>
        </p:spPr>
        <p:txBody>
          <a:bodyPr vert="horz" wrap="square" lIns="0" tIns="495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255270">
              <a:lnSpc>
                <a:spcPts val="2380"/>
              </a:lnSpc>
              <a:spcBef>
                <a:spcPts val="390"/>
              </a:spcBef>
            </a:pPr>
            <a:r>
              <a:rPr sz="2200" spc="-5">
                <a:latin typeface="Arial" pitchFamily="34" charset="0"/>
                <a:cs typeface="Arial" pitchFamily="34" charset="0"/>
              </a:rPr>
              <a:t>There are several advantages of package some of them are as  follow</a:t>
            </a:r>
            <a:r>
              <a:rPr sz="2200" spc="-10">
                <a:latin typeface="Arial" pitchFamily="34" charset="0"/>
                <a:cs typeface="Arial" pitchFamily="34" charset="0"/>
              </a:rPr>
              <a:t> </a:t>
            </a:r>
            <a:r>
              <a:rPr sz="2200">
                <a:latin typeface="Arial" pitchFamily="34" charset="0"/>
                <a:cs typeface="Arial" pitchFamily="34" charset="0"/>
              </a:rPr>
              <a:t>:-</a:t>
            </a:r>
            <a:endParaRPr sz="2200">
              <a:latin typeface="Arial" pitchFamily="34" charset="0"/>
              <a:cs typeface="Arial" pitchFamily="34" charset="0"/>
            </a:endParaRPr>
          </a:p>
          <a:p>
            <a:pPr marL="281940" marR="119380" indent="-269875">
              <a:lnSpc>
                <a:spcPct val="90000"/>
              </a:lnSpc>
              <a:spcBef>
                <a:spcPts val="560"/>
              </a:spcBef>
            </a:pPr>
            <a:r>
              <a:rPr sz="2200" spc="-5">
                <a:latin typeface="Arial" pitchFamily="34" charset="0"/>
                <a:cs typeface="Arial" pitchFamily="34" charset="0"/>
              </a:rPr>
              <a:t>1: Packages are useful to arrange related </a:t>
            </a:r>
            <a:r>
              <a:rPr sz="2200">
                <a:latin typeface="Arial" pitchFamily="34" charset="0"/>
                <a:cs typeface="Arial" pitchFamily="34" charset="0"/>
              </a:rPr>
              <a:t>classes </a:t>
            </a:r>
            <a:r>
              <a:rPr sz="2200" spc="-5">
                <a:latin typeface="Arial" pitchFamily="34" charset="0"/>
                <a:cs typeface="Arial" pitchFamily="34" charset="0"/>
              </a:rPr>
              <a:t>and interface  into a group.This makes </a:t>
            </a:r>
            <a:r>
              <a:rPr sz="2200">
                <a:latin typeface="Arial" pitchFamily="34" charset="0"/>
                <a:cs typeface="Arial" pitchFamily="34" charset="0"/>
              </a:rPr>
              <a:t>all </a:t>
            </a:r>
            <a:r>
              <a:rPr sz="2200" spc="-5">
                <a:latin typeface="Arial" pitchFamily="34" charset="0"/>
                <a:cs typeface="Arial" pitchFamily="34" charset="0"/>
              </a:rPr>
              <a:t>the </a:t>
            </a:r>
            <a:r>
              <a:rPr sz="2200">
                <a:latin typeface="Arial" pitchFamily="34" charset="0"/>
                <a:cs typeface="Arial" pitchFamily="34" charset="0"/>
              </a:rPr>
              <a:t>classes </a:t>
            </a:r>
            <a:r>
              <a:rPr sz="2200" spc="-5">
                <a:latin typeface="Arial" pitchFamily="34" charset="0"/>
                <a:cs typeface="Arial" pitchFamily="34" charset="0"/>
              </a:rPr>
              <a:t>&amp; interface performing  the same task to put together in the same</a:t>
            </a:r>
            <a:r>
              <a:rPr sz="2200" spc="80">
                <a:latin typeface="Arial" pitchFamily="34" charset="0"/>
                <a:cs typeface="Arial" pitchFamily="34" charset="0"/>
              </a:rPr>
              <a:t> </a:t>
            </a:r>
            <a:r>
              <a:rPr sz="2200" spc="-5">
                <a:latin typeface="Arial" pitchFamily="34" charset="0"/>
                <a:cs typeface="Arial" pitchFamily="34" charset="0"/>
              </a:rPr>
              <a:t>package.</a:t>
            </a:r>
            <a:endParaRPr sz="2200">
              <a:latin typeface="Arial" pitchFamily="34" charset="0"/>
              <a:cs typeface="Arial" pitchFamily="34" charset="0"/>
            </a:endParaRPr>
          </a:p>
          <a:p>
            <a:pPr marL="286385" marR="6985" indent="-274320">
              <a:lnSpc>
                <a:spcPct val="90100"/>
              </a:lnSpc>
              <a:spcBef>
                <a:spcPts val="600"/>
              </a:spcBef>
            </a:pPr>
            <a:r>
              <a:rPr sz="2200" spc="-5">
                <a:latin typeface="Arial" pitchFamily="34" charset="0"/>
                <a:cs typeface="Arial" pitchFamily="34" charset="0"/>
              </a:rPr>
              <a:t>2: Packages hide the </a:t>
            </a:r>
            <a:r>
              <a:rPr sz="2200">
                <a:latin typeface="Arial" pitchFamily="34" charset="0"/>
                <a:cs typeface="Arial" pitchFamily="34" charset="0"/>
              </a:rPr>
              <a:t>classes </a:t>
            </a:r>
            <a:r>
              <a:rPr sz="2200" spc="-5">
                <a:latin typeface="Arial" pitchFamily="34" charset="0"/>
                <a:cs typeface="Arial" pitchFamily="34" charset="0"/>
              </a:rPr>
              <a:t>&amp; interfaces in a seprate  </a:t>
            </a:r>
            <a:r>
              <a:rPr sz="2200" spc="-15">
                <a:latin typeface="Arial" pitchFamily="34" charset="0"/>
                <a:cs typeface="Arial" pitchFamily="34" charset="0"/>
              </a:rPr>
              <a:t>subdirectory, </a:t>
            </a:r>
            <a:r>
              <a:rPr sz="2200" spc="-5">
                <a:latin typeface="Arial" pitchFamily="34" charset="0"/>
                <a:cs typeface="Arial" pitchFamily="34" charset="0"/>
              </a:rPr>
              <a:t>so that accidental deletion of </a:t>
            </a:r>
            <a:r>
              <a:rPr sz="2200">
                <a:latin typeface="Arial" pitchFamily="34" charset="0"/>
                <a:cs typeface="Arial" pitchFamily="34" charset="0"/>
              </a:rPr>
              <a:t>classes </a:t>
            </a:r>
            <a:r>
              <a:rPr sz="2200" spc="-5">
                <a:latin typeface="Arial" pitchFamily="34" charset="0"/>
                <a:cs typeface="Arial" pitchFamily="34" charset="0"/>
              </a:rPr>
              <a:t>&amp; interfaces  will not take</a:t>
            </a:r>
            <a:r>
              <a:rPr sz="2200">
                <a:latin typeface="Arial" pitchFamily="34" charset="0"/>
                <a:cs typeface="Arial" pitchFamily="34" charset="0"/>
              </a:rPr>
              <a:t> </a:t>
            </a:r>
            <a:r>
              <a:rPr sz="2200" spc="-5">
                <a:latin typeface="Arial" pitchFamily="34" charset="0"/>
                <a:cs typeface="Arial" pitchFamily="34" charset="0"/>
              </a:rPr>
              <a:t>place.</a:t>
            </a:r>
            <a:endParaRPr sz="2200">
              <a:latin typeface="Arial" pitchFamily="34" charset="0"/>
              <a:cs typeface="Arial" pitchFamily="34" charset="0"/>
            </a:endParaRPr>
          </a:p>
          <a:p>
            <a:pPr marL="286385" marR="99695" indent="-274320">
              <a:lnSpc>
                <a:spcPts val="2380"/>
              </a:lnSpc>
              <a:spcBef>
                <a:spcPts val="630"/>
              </a:spcBef>
            </a:pPr>
            <a:r>
              <a:rPr sz="2200" spc="-5">
                <a:latin typeface="Arial" pitchFamily="34" charset="0"/>
                <a:cs typeface="Arial" pitchFamily="34" charset="0"/>
              </a:rPr>
              <a:t>3: The </a:t>
            </a:r>
            <a:r>
              <a:rPr sz="2200">
                <a:latin typeface="Arial" pitchFamily="34" charset="0"/>
                <a:cs typeface="Arial" pitchFamily="34" charset="0"/>
              </a:rPr>
              <a:t>classes </a:t>
            </a:r>
            <a:r>
              <a:rPr sz="2200" spc="-5">
                <a:latin typeface="Arial" pitchFamily="34" charset="0"/>
                <a:cs typeface="Arial" pitchFamily="34" charset="0"/>
              </a:rPr>
              <a:t>&amp; interfaces of a packages are isolated form the  </a:t>
            </a:r>
            <a:r>
              <a:rPr sz="2200">
                <a:latin typeface="Arial" pitchFamily="34" charset="0"/>
                <a:cs typeface="Arial" pitchFamily="34" charset="0"/>
              </a:rPr>
              <a:t>classes </a:t>
            </a:r>
            <a:r>
              <a:rPr sz="2200" spc="-5">
                <a:latin typeface="Arial" pitchFamily="34" charset="0"/>
                <a:cs typeface="Arial" pitchFamily="34" charset="0"/>
              </a:rPr>
              <a:t>&amp; interfaces of another packages. This means that we  can use same names for </a:t>
            </a:r>
            <a:r>
              <a:rPr sz="2200">
                <a:latin typeface="Arial" pitchFamily="34" charset="0"/>
                <a:cs typeface="Arial" pitchFamily="34" charset="0"/>
              </a:rPr>
              <a:t>classes </a:t>
            </a:r>
            <a:r>
              <a:rPr sz="2200" spc="-5">
                <a:latin typeface="Arial" pitchFamily="34" charset="0"/>
                <a:cs typeface="Arial" pitchFamily="34" charset="0"/>
              </a:rPr>
              <a:t>of two </a:t>
            </a:r>
            <a:r>
              <a:rPr sz="2200" spc="-10">
                <a:latin typeface="Arial" pitchFamily="34" charset="0"/>
                <a:cs typeface="Arial" pitchFamily="34" charset="0"/>
              </a:rPr>
              <a:t>different</a:t>
            </a:r>
            <a:r>
              <a:rPr sz="2200" spc="60">
                <a:latin typeface="Arial" pitchFamily="34" charset="0"/>
                <a:cs typeface="Arial" pitchFamily="34" charset="0"/>
              </a:rPr>
              <a:t> </a:t>
            </a:r>
            <a:r>
              <a:rPr sz="2200">
                <a:latin typeface="Arial" pitchFamily="34" charset="0"/>
                <a:cs typeface="Arial" pitchFamily="34" charset="0"/>
              </a:rPr>
              <a:t>classes.</a:t>
            </a:r>
            <a:endParaRPr sz="2200">
              <a:latin typeface="Arial" pitchFamily="34" charset="0"/>
              <a:cs typeface="Arial" pitchFamily="34" charset="0"/>
            </a:endParaRPr>
          </a:p>
          <a:p>
            <a:pPr marL="286385" marR="5080" indent="-274320">
              <a:lnSpc>
                <a:spcPct val="90000"/>
              </a:lnSpc>
              <a:spcBef>
                <a:spcPts val="555"/>
              </a:spcBef>
            </a:pPr>
            <a:r>
              <a:rPr sz="2200" spc="-5">
                <a:latin typeface="Arial" pitchFamily="34" charset="0"/>
                <a:cs typeface="Arial" pitchFamily="34" charset="0"/>
              </a:rPr>
              <a:t>4: A group of packages is called a </a:t>
            </a:r>
            <a:r>
              <a:rPr sz="2200" spc="-25">
                <a:latin typeface="Arial" pitchFamily="34" charset="0"/>
                <a:cs typeface="Arial" pitchFamily="34" charset="0"/>
              </a:rPr>
              <a:t>library. </a:t>
            </a:r>
            <a:r>
              <a:rPr sz="2200" spc="-5">
                <a:latin typeface="Arial" pitchFamily="34" charset="0"/>
                <a:cs typeface="Arial" pitchFamily="34" charset="0"/>
              </a:rPr>
              <a:t>The </a:t>
            </a:r>
            <a:r>
              <a:rPr sz="2200">
                <a:latin typeface="Arial" pitchFamily="34" charset="0"/>
                <a:cs typeface="Arial" pitchFamily="34" charset="0"/>
              </a:rPr>
              <a:t>classes </a:t>
            </a:r>
            <a:r>
              <a:rPr sz="2200" spc="-5">
                <a:latin typeface="Arial" pitchFamily="34" charset="0"/>
                <a:cs typeface="Arial" pitchFamily="34" charset="0"/>
              </a:rPr>
              <a:t>&amp;</a:t>
            </a:r>
            <a:r>
              <a:rPr sz="2200" spc="-120">
                <a:latin typeface="Arial" pitchFamily="34" charset="0"/>
                <a:cs typeface="Arial" pitchFamily="34" charset="0"/>
              </a:rPr>
              <a:t> </a:t>
            </a:r>
            <a:r>
              <a:rPr sz="2200" spc="-5">
                <a:latin typeface="Arial" pitchFamily="34" charset="0"/>
                <a:cs typeface="Arial" pitchFamily="34" charset="0"/>
              </a:rPr>
              <a:t>interface  of a package are like books in a library &amp; can be reused  several times. This reusability nature of packages makes  programming</a:t>
            </a:r>
            <a:r>
              <a:rPr sz="2200" spc="30">
                <a:latin typeface="Arial" pitchFamily="34" charset="0"/>
                <a:cs typeface="Arial" pitchFamily="34" charset="0"/>
              </a:rPr>
              <a:t> </a:t>
            </a:r>
            <a:r>
              <a:rPr sz="2200" spc="-40">
                <a:latin typeface="Arial" pitchFamily="34" charset="0"/>
                <a:cs typeface="Arial" pitchFamily="34" charset="0"/>
              </a:rPr>
              <a:t>easy.</a:t>
            </a:r>
            <a:endParaRPr sz="2200">
              <a:latin typeface="Arial" pitchFamily="34" charset="0"/>
              <a:cs typeface="Arial" pitchFamily="34" charset="0"/>
            </a:endParaRPr>
          </a:p>
        </p:txBody>
      </p:sp>
    </p:spTree>
  </p:cSld>
  <p:clrMapOvr>
    <a:masterClrMapping/>
  </p:clrMapOvr>
  <p:transition/>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grpSp>
        <p:nvGrpSpPr>
          <p:cNvPr id="2" name="object 2"/>
          <p:cNvGrpSpPr/>
          <p:nvPr/>
        </p:nvGrpSpPr>
        <p:grpSpPr>
          <a:xfrm>
            <a:off x="1524000" y="0"/>
            <a:ext cx="9144000" cy="6859270"/>
            <a:chExt cx="9144000" cy="6859270"/>
          </a:xfrm>
        </p:grpSpPr>
        <p:sp>
          <p:nvSpPr>
            <p:cNvPr id="3" name="object 3"/>
            <p:cNvSpPr/>
            <p:nvPr/>
          </p:nvSpPr>
          <p:spPr>
            <a:xfrm>
              <a:off x="0" y="0"/>
              <a:ext cx="9144000" cy="6858000"/>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4" name="object 4"/>
            <p:cNvSpPr/>
            <p:nvPr/>
          </p:nvSpPr>
          <p:spPr>
            <a:xfrm flipH="1">
              <a:off x="8763761" y="761"/>
              <a:ext cx="0" cy="6858000"/>
            </a:xfrm>
            <a:custGeom>
              <a:rect l="l" t="t" r="r" b="b"/>
              <a:pathLst>
                <a:path h="6858000">
                  <a:moveTo>
                    <a:pt x="0" y="0"/>
                  </a:moveTo>
                  <a:lnTo>
                    <a:pt x="0" y="6857999"/>
                  </a:lnTo>
                </a:path>
              </a:pathLst>
            </a:custGeom>
            <a:ln w="38100">
              <a:solidFill>
                <a:srgbClr val="FDC3A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5" name="object 5"/>
            <p:cNvSpPr/>
            <p:nvPr/>
          </p:nvSpPr>
          <p:spPr>
            <a:xfrm>
              <a:off x="47231" y="0"/>
              <a:ext cx="58419" cy="6858000"/>
            </a:xfrm>
            <a:custGeom>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6" name="object 6"/>
            <p:cNvSpPr/>
            <p:nvPr/>
          </p:nvSpPr>
          <p:spPr>
            <a:xfrm>
              <a:off x="8839200" y="0"/>
              <a:ext cx="304800" cy="6858000"/>
            </a:xfrm>
            <a:custGeom>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7" name="object 7"/>
            <p:cNvSpPr/>
            <p:nvPr/>
          </p:nvSpPr>
          <p:spPr>
            <a:xfrm flipH="1">
              <a:off x="8915400" y="0"/>
              <a:ext cx="0" cy="6858000"/>
            </a:xfrm>
            <a:custGeom>
              <a:rect l="l" t="t" r="r" b="b"/>
              <a:pathLst>
                <a:path h="6858000">
                  <a:moveTo>
                    <a:pt x="0" y="0"/>
                  </a:moveTo>
                  <a:lnTo>
                    <a:pt x="0" y="6857999"/>
                  </a:lnTo>
                </a:path>
              </a:pathLst>
            </a:custGeom>
            <a:ln w="9144">
              <a:solidFill>
                <a:srgbClr val="FD853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8" name="object 8"/>
            <p:cNvSpPr/>
            <p:nvPr/>
          </p:nvSpPr>
          <p:spPr>
            <a:xfrm>
              <a:off x="8156447" y="5715000"/>
              <a:ext cx="548640" cy="548640"/>
            </a:xfrm>
            <a:custGeom>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grpSp>
        <p:nvGrpSpPr>
          <p:cNvPr id="9" name="object 9"/>
          <p:cNvGrpSpPr/>
          <p:nvPr/>
        </p:nvGrpSpPr>
        <p:grpSpPr>
          <a:xfrm>
            <a:off x="4363211" y="2921507"/>
            <a:ext cx="4110354" cy="562610"/>
            <a:chOff x="2839211" y="2921507"/>
            <a:chExt cx="4110354" cy="562610"/>
          </a:xfrm>
        </p:grpSpPr>
        <p:sp>
          <p:nvSpPr>
            <p:cNvPr id="10" name="object 10"/>
            <p:cNvSpPr/>
            <p:nvPr/>
          </p:nvSpPr>
          <p:spPr>
            <a:xfrm>
              <a:off x="2839211" y="2921507"/>
              <a:ext cx="4110228" cy="562356"/>
            </a:xfrm>
            <a:prstGeom prst="rect">
              <a:avLst/>
            </a:prstGeom>
            <a:blipFill>
              <a:blip r:embed="rId3"/>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11" name="object 11"/>
            <p:cNvSpPr/>
            <p:nvPr/>
          </p:nvSpPr>
          <p:spPr>
            <a:xfrm>
              <a:off x="6374510" y="3333749"/>
              <a:ext cx="551815" cy="94615"/>
            </a:xfrm>
            <a:custGeom>
              <a:rect l="l" t="t" r="r" b="b"/>
              <a:pathLst>
                <a:path w="551815" h="94614">
                  <a:moveTo>
                    <a:pt x="457072" y="0"/>
                  </a:moveTo>
                  <a:lnTo>
                    <a:pt x="551434" y="0"/>
                  </a:lnTo>
                  <a:lnTo>
                    <a:pt x="551434" y="94107"/>
                  </a:lnTo>
                  <a:lnTo>
                    <a:pt x="457072" y="94107"/>
                  </a:lnTo>
                  <a:lnTo>
                    <a:pt x="457072" y="0"/>
                  </a:lnTo>
                  <a:close/>
                </a:path>
                <a:path w="551815" h="94614">
                  <a:moveTo>
                    <a:pt x="228727" y="0"/>
                  </a:moveTo>
                  <a:lnTo>
                    <a:pt x="322834" y="0"/>
                  </a:lnTo>
                  <a:lnTo>
                    <a:pt x="322834" y="94107"/>
                  </a:lnTo>
                  <a:lnTo>
                    <a:pt x="228727" y="94107"/>
                  </a:lnTo>
                  <a:lnTo>
                    <a:pt x="228727" y="0"/>
                  </a:lnTo>
                  <a:close/>
                </a:path>
                <a:path w="551815" h="94614">
                  <a:moveTo>
                    <a:pt x="0" y="0"/>
                  </a:moveTo>
                  <a:lnTo>
                    <a:pt x="94106" y="0"/>
                  </a:lnTo>
                  <a:lnTo>
                    <a:pt x="94106" y="94107"/>
                  </a:lnTo>
                  <a:lnTo>
                    <a:pt x="0" y="94107"/>
                  </a:lnTo>
                  <a:lnTo>
                    <a:pt x="0" y="0"/>
                  </a:lnTo>
                  <a:close/>
                </a:path>
              </a:pathLst>
            </a:custGeom>
            <a:ln w="18288">
              <a:solidFill>
                <a:srgbClr val="6092EC"/>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12" name="object 12"/>
            <p:cNvSpPr/>
            <p:nvPr/>
          </p:nvSpPr>
          <p:spPr>
            <a:xfrm>
              <a:off x="3812031" y="3247897"/>
              <a:ext cx="145161" cy="130810"/>
            </a:xfrm>
            <a:prstGeom prst="rect">
              <a:avLst/>
            </a:prstGeom>
            <a:blipFill>
              <a:blip r:embed="rId4"/>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13" name="object 13"/>
            <p:cNvSpPr/>
            <p:nvPr/>
          </p:nvSpPr>
          <p:spPr>
            <a:xfrm>
              <a:off x="5583682" y="3131692"/>
              <a:ext cx="192151" cy="236601"/>
            </a:xfrm>
            <a:prstGeom prst="rect">
              <a:avLst/>
            </a:prstGeom>
            <a:blipFill>
              <a:blip r:embed="rId5"/>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sp>
          <p:nvSpPr>
            <p:cNvPr id="14" name="object 14"/>
            <p:cNvSpPr/>
            <p:nvPr/>
          </p:nvSpPr>
          <p:spPr>
            <a:xfrm>
              <a:off x="2879216" y="2937001"/>
              <a:ext cx="3380104" cy="499109"/>
            </a:xfrm>
            <a:custGeom>
              <a:rect l="l" t="t" r="r" b="b"/>
              <a:pathLst>
                <a:path w="3380104" h="499109">
                  <a:moveTo>
                    <a:pt x="3056128" y="135255"/>
                  </a:moveTo>
                  <a:lnTo>
                    <a:pt x="3150108" y="135255"/>
                  </a:lnTo>
                  <a:lnTo>
                    <a:pt x="3150108" y="298576"/>
                  </a:lnTo>
                  <a:lnTo>
                    <a:pt x="3150439" y="332464"/>
                  </a:lnTo>
                  <a:lnTo>
                    <a:pt x="3153054" y="378426"/>
                  </a:lnTo>
                  <a:lnTo>
                    <a:pt x="3174237" y="417322"/>
                  </a:lnTo>
                  <a:lnTo>
                    <a:pt x="3209162" y="427227"/>
                  </a:lnTo>
                  <a:lnTo>
                    <a:pt x="3220856" y="426396"/>
                  </a:lnTo>
                  <a:lnTo>
                    <a:pt x="3261107" y="406969"/>
                  </a:lnTo>
                  <a:lnTo>
                    <a:pt x="3281471" y="367841"/>
                  </a:lnTo>
                  <a:lnTo>
                    <a:pt x="3285039" y="319887"/>
                  </a:lnTo>
                  <a:lnTo>
                    <a:pt x="3285490" y="285242"/>
                  </a:lnTo>
                  <a:lnTo>
                    <a:pt x="3285490" y="135255"/>
                  </a:lnTo>
                  <a:lnTo>
                    <a:pt x="3379597" y="135255"/>
                  </a:lnTo>
                  <a:lnTo>
                    <a:pt x="3379597" y="490855"/>
                  </a:lnTo>
                  <a:lnTo>
                    <a:pt x="3292094" y="490855"/>
                  </a:lnTo>
                  <a:lnTo>
                    <a:pt x="3292094" y="437642"/>
                  </a:lnTo>
                  <a:lnTo>
                    <a:pt x="3281616" y="451094"/>
                  </a:lnTo>
                  <a:lnTo>
                    <a:pt x="3241040" y="482473"/>
                  </a:lnTo>
                  <a:lnTo>
                    <a:pt x="3191623" y="497832"/>
                  </a:lnTo>
                  <a:lnTo>
                    <a:pt x="3174237" y="498856"/>
                  </a:lnTo>
                  <a:lnTo>
                    <a:pt x="3156785" y="497877"/>
                  </a:lnTo>
                  <a:lnTo>
                    <a:pt x="3109975" y="483108"/>
                  </a:lnTo>
                  <a:lnTo>
                    <a:pt x="3076186" y="452389"/>
                  </a:lnTo>
                  <a:lnTo>
                    <a:pt x="3059287" y="405034"/>
                  </a:lnTo>
                  <a:lnTo>
                    <a:pt x="3056128" y="360299"/>
                  </a:lnTo>
                  <a:lnTo>
                    <a:pt x="3056128" y="135255"/>
                  </a:lnTo>
                  <a:close/>
                </a:path>
                <a:path w="3380104" h="499109">
                  <a:moveTo>
                    <a:pt x="2800349" y="127126"/>
                  </a:moveTo>
                  <a:lnTo>
                    <a:pt x="2838904" y="130411"/>
                  </a:lnTo>
                  <a:lnTo>
                    <a:pt x="2905059" y="156648"/>
                  </a:lnTo>
                  <a:lnTo>
                    <a:pt x="2955206" y="207508"/>
                  </a:lnTo>
                  <a:lnTo>
                    <a:pt x="2981011" y="273750"/>
                  </a:lnTo>
                  <a:lnTo>
                    <a:pt x="2984246" y="312038"/>
                  </a:lnTo>
                  <a:lnTo>
                    <a:pt x="2980985" y="350686"/>
                  </a:lnTo>
                  <a:lnTo>
                    <a:pt x="2954938" y="417552"/>
                  </a:lnTo>
                  <a:lnTo>
                    <a:pt x="2904410" y="469012"/>
                  </a:lnTo>
                  <a:lnTo>
                    <a:pt x="2838878" y="495544"/>
                  </a:lnTo>
                  <a:lnTo>
                    <a:pt x="2801111" y="498856"/>
                  </a:lnTo>
                  <a:lnTo>
                    <a:pt x="2776918" y="497474"/>
                  </a:lnTo>
                  <a:lnTo>
                    <a:pt x="2730246" y="486425"/>
                  </a:lnTo>
                  <a:lnTo>
                    <a:pt x="2686907" y="464423"/>
                  </a:lnTo>
                  <a:lnTo>
                    <a:pt x="2653188" y="432038"/>
                  </a:lnTo>
                  <a:lnTo>
                    <a:pt x="2630235" y="389485"/>
                  </a:lnTo>
                  <a:lnTo>
                    <a:pt x="2618666" y="337478"/>
                  </a:lnTo>
                  <a:lnTo>
                    <a:pt x="2617216" y="307975"/>
                  </a:lnTo>
                  <a:lnTo>
                    <a:pt x="2618666" y="284734"/>
                  </a:lnTo>
                  <a:lnTo>
                    <a:pt x="2630235" y="239395"/>
                  </a:lnTo>
                  <a:lnTo>
                    <a:pt x="2653067" y="196621"/>
                  </a:lnTo>
                  <a:lnTo>
                    <a:pt x="2685782" y="163129"/>
                  </a:lnTo>
                  <a:lnTo>
                    <a:pt x="2727573" y="140146"/>
                  </a:lnTo>
                  <a:lnTo>
                    <a:pt x="2774868" y="128577"/>
                  </a:lnTo>
                  <a:lnTo>
                    <a:pt x="2800349" y="127126"/>
                  </a:lnTo>
                  <a:close/>
                </a:path>
                <a:path w="3380104" h="499109">
                  <a:moveTo>
                    <a:pt x="1457579" y="127126"/>
                  </a:moveTo>
                  <a:lnTo>
                    <a:pt x="1501280" y="133502"/>
                  </a:lnTo>
                  <a:lnTo>
                    <a:pt x="1537176" y="151193"/>
                  </a:lnTo>
                  <a:lnTo>
                    <a:pt x="1564751" y="185610"/>
                  </a:lnTo>
                  <a:lnTo>
                    <a:pt x="1575831" y="233426"/>
                  </a:lnTo>
                  <a:lnTo>
                    <a:pt x="1577085" y="269875"/>
                  </a:lnTo>
                  <a:lnTo>
                    <a:pt x="1577085" y="490855"/>
                  </a:lnTo>
                  <a:lnTo>
                    <a:pt x="1483106" y="490855"/>
                  </a:lnTo>
                  <a:lnTo>
                    <a:pt x="1483106" y="309372"/>
                  </a:lnTo>
                  <a:lnTo>
                    <a:pt x="1482724" y="283132"/>
                  </a:lnTo>
                  <a:lnTo>
                    <a:pt x="1477009" y="234823"/>
                  </a:lnTo>
                  <a:lnTo>
                    <a:pt x="1450334" y="204440"/>
                  </a:lnTo>
                  <a:lnTo>
                    <a:pt x="1424812" y="199136"/>
                  </a:lnTo>
                  <a:lnTo>
                    <a:pt x="1412857" y="199989"/>
                  </a:lnTo>
                  <a:lnTo>
                    <a:pt x="1371919" y="219813"/>
                  </a:lnTo>
                  <a:lnTo>
                    <a:pt x="1351160" y="261435"/>
                  </a:lnTo>
                  <a:lnTo>
                    <a:pt x="1347541" y="302341"/>
                  </a:lnTo>
                  <a:lnTo>
                    <a:pt x="1347088" y="329819"/>
                  </a:lnTo>
                  <a:lnTo>
                    <a:pt x="1347088" y="490855"/>
                  </a:lnTo>
                  <a:lnTo>
                    <a:pt x="1252982" y="490855"/>
                  </a:lnTo>
                  <a:lnTo>
                    <a:pt x="1252982" y="135255"/>
                  </a:lnTo>
                  <a:lnTo>
                    <a:pt x="1340358" y="135255"/>
                  </a:lnTo>
                  <a:lnTo>
                    <a:pt x="1340358" y="187451"/>
                  </a:lnTo>
                  <a:lnTo>
                    <a:pt x="1365174" y="161095"/>
                  </a:lnTo>
                  <a:lnTo>
                    <a:pt x="1392967" y="142239"/>
                  </a:lnTo>
                  <a:lnTo>
                    <a:pt x="1423761" y="130909"/>
                  </a:lnTo>
                  <a:lnTo>
                    <a:pt x="1457579" y="127126"/>
                  </a:lnTo>
                  <a:close/>
                </a:path>
                <a:path w="3380104" h="499109">
                  <a:moveTo>
                    <a:pt x="1011682" y="127126"/>
                  </a:moveTo>
                  <a:lnTo>
                    <a:pt x="1066545" y="130905"/>
                  </a:lnTo>
                  <a:lnTo>
                    <a:pt x="1105408" y="142112"/>
                  </a:lnTo>
                  <a:lnTo>
                    <a:pt x="1141305" y="168955"/>
                  </a:lnTo>
                  <a:lnTo>
                    <a:pt x="1158144" y="212439"/>
                  </a:lnTo>
                  <a:lnTo>
                    <a:pt x="1161287" y="264160"/>
                  </a:lnTo>
                  <a:lnTo>
                    <a:pt x="1160271" y="374014"/>
                  </a:lnTo>
                  <a:lnTo>
                    <a:pt x="1160557" y="395900"/>
                  </a:lnTo>
                  <a:lnTo>
                    <a:pt x="1164844" y="443102"/>
                  </a:lnTo>
                  <a:lnTo>
                    <a:pt x="1181734" y="490855"/>
                  </a:lnTo>
                  <a:lnTo>
                    <a:pt x="1088644" y="490855"/>
                  </a:lnTo>
                  <a:lnTo>
                    <a:pt x="1078103" y="457453"/>
                  </a:lnTo>
                  <a:lnTo>
                    <a:pt x="1076959" y="453771"/>
                  </a:lnTo>
                  <a:lnTo>
                    <a:pt x="1076197" y="451993"/>
                  </a:lnTo>
                  <a:lnTo>
                    <a:pt x="1063980" y="462972"/>
                  </a:lnTo>
                  <a:lnTo>
                    <a:pt x="1051321" y="472487"/>
                  </a:lnTo>
                  <a:lnTo>
                    <a:pt x="1010683" y="492265"/>
                  </a:lnTo>
                  <a:lnTo>
                    <a:pt x="966088" y="498856"/>
                  </a:lnTo>
                  <a:lnTo>
                    <a:pt x="940107" y="496998"/>
                  </a:lnTo>
                  <a:lnTo>
                    <a:pt x="896812" y="482139"/>
                  </a:lnTo>
                  <a:lnTo>
                    <a:pt x="865639" y="453207"/>
                  </a:lnTo>
                  <a:lnTo>
                    <a:pt x="849828" y="415488"/>
                  </a:lnTo>
                  <a:lnTo>
                    <a:pt x="847852" y="393700"/>
                  </a:lnTo>
                  <a:lnTo>
                    <a:pt x="848756" y="379055"/>
                  </a:lnTo>
                  <a:lnTo>
                    <a:pt x="862330" y="339978"/>
                  </a:lnTo>
                  <a:lnTo>
                    <a:pt x="890351" y="310761"/>
                  </a:lnTo>
                  <a:lnTo>
                    <a:pt x="934338" y="292052"/>
                  </a:lnTo>
                  <a:lnTo>
                    <a:pt x="977519" y="281939"/>
                  </a:lnTo>
                  <a:lnTo>
                    <a:pt x="1007949" y="275845"/>
                  </a:lnTo>
                  <a:lnTo>
                    <a:pt x="1033319" y="269954"/>
                  </a:lnTo>
                  <a:lnTo>
                    <a:pt x="1053617" y="264277"/>
                  </a:lnTo>
                  <a:lnTo>
                    <a:pt x="1068832" y="258825"/>
                  </a:lnTo>
                  <a:lnTo>
                    <a:pt x="1068832" y="249427"/>
                  </a:lnTo>
                  <a:lnTo>
                    <a:pt x="1055496" y="210693"/>
                  </a:lnTo>
                  <a:lnTo>
                    <a:pt x="1004950" y="199136"/>
                  </a:lnTo>
                  <a:lnTo>
                    <a:pt x="993068" y="199755"/>
                  </a:lnTo>
                  <a:lnTo>
                    <a:pt x="953055" y="222662"/>
                  </a:lnTo>
                  <a:lnTo>
                    <a:pt x="942974" y="243712"/>
                  </a:lnTo>
                  <a:lnTo>
                    <a:pt x="857631" y="228346"/>
                  </a:lnTo>
                  <a:lnTo>
                    <a:pt x="877157" y="183467"/>
                  </a:lnTo>
                  <a:lnTo>
                    <a:pt x="907160" y="152019"/>
                  </a:lnTo>
                  <a:lnTo>
                    <a:pt x="950896" y="133381"/>
                  </a:lnTo>
                  <a:lnTo>
                    <a:pt x="979152" y="128694"/>
                  </a:lnTo>
                  <a:lnTo>
                    <a:pt x="1011682" y="127126"/>
                  </a:lnTo>
                  <a:close/>
                </a:path>
                <a:path w="3380104" h="499109">
                  <a:moveTo>
                    <a:pt x="2181860" y="0"/>
                  </a:moveTo>
                  <a:lnTo>
                    <a:pt x="2298065" y="0"/>
                  </a:lnTo>
                  <a:lnTo>
                    <a:pt x="2413508" y="194183"/>
                  </a:lnTo>
                  <a:lnTo>
                    <a:pt x="2526792" y="0"/>
                  </a:lnTo>
                  <a:lnTo>
                    <a:pt x="2640965" y="0"/>
                  </a:lnTo>
                  <a:lnTo>
                    <a:pt x="2460497" y="284861"/>
                  </a:lnTo>
                  <a:lnTo>
                    <a:pt x="2460497" y="490855"/>
                  </a:lnTo>
                  <a:lnTo>
                    <a:pt x="2361692" y="490855"/>
                  </a:lnTo>
                  <a:lnTo>
                    <a:pt x="2361692" y="284225"/>
                  </a:lnTo>
                  <a:lnTo>
                    <a:pt x="2181860" y="0"/>
                  </a:lnTo>
                  <a:close/>
                </a:path>
                <a:path w="3380104" h="499109">
                  <a:moveTo>
                    <a:pt x="1669415" y="0"/>
                  </a:moveTo>
                  <a:lnTo>
                    <a:pt x="1763521" y="0"/>
                  </a:lnTo>
                  <a:lnTo>
                    <a:pt x="1763521" y="260476"/>
                  </a:lnTo>
                  <a:lnTo>
                    <a:pt x="1873631" y="135255"/>
                  </a:lnTo>
                  <a:lnTo>
                    <a:pt x="1989582" y="135255"/>
                  </a:lnTo>
                  <a:lnTo>
                    <a:pt x="1868043" y="265175"/>
                  </a:lnTo>
                  <a:lnTo>
                    <a:pt x="1998218" y="490855"/>
                  </a:lnTo>
                  <a:lnTo>
                    <a:pt x="1896745" y="490855"/>
                  </a:lnTo>
                  <a:lnTo>
                    <a:pt x="1807336" y="331088"/>
                  </a:lnTo>
                  <a:lnTo>
                    <a:pt x="1763521" y="376936"/>
                  </a:lnTo>
                  <a:lnTo>
                    <a:pt x="1763521" y="490855"/>
                  </a:lnTo>
                  <a:lnTo>
                    <a:pt x="1669415" y="490855"/>
                  </a:lnTo>
                  <a:lnTo>
                    <a:pt x="1669415" y="0"/>
                  </a:lnTo>
                  <a:close/>
                </a:path>
                <a:path w="3380104" h="499109">
                  <a:moveTo>
                    <a:pt x="453262" y="0"/>
                  </a:moveTo>
                  <a:lnTo>
                    <a:pt x="547369" y="0"/>
                  </a:lnTo>
                  <a:lnTo>
                    <a:pt x="547369" y="180467"/>
                  </a:lnTo>
                  <a:lnTo>
                    <a:pt x="571234" y="157130"/>
                  </a:lnTo>
                  <a:lnTo>
                    <a:pt x="597312" y="140462"/>
                  </a:lnTo>
                  <a:lnTo>
                    <a:pt x="625629" y="130460"/>
                  </a:lnTo>
                  <a:lnTo>
                    <a:pt x="656208" y="127126"/>
                  </a:lnTo>
                  <a:lnTo>
                    <a:pt x="672018" y="127887"/>
                  </a:lnTo>
                  <a:lnTo>
                    <a:pt x="714756" y="139192"/>
                  </a:lnTo>
                  <a:lnTo>
                    <a:pt x="746670" y="161123"/>
                  </a:lnTo>
                  <a:lnTo>
                    <a:pt x="769235" y="200413"/>
                  </a:lnTo>
                  <a:lnTo>
                    <a:pt x="775811" y="240601"/>
                  </a:lnTo>
                  <a:lnTo>
                    <a:pt x="776985" y="282194"/>
                  </a:lnTo>
                  <a:lnTo>
                    <a:pt x="776985" y="490855"/>
                  </a:lnTo>
                  <a:lnTo>
                    <a:pt x="683006" y="490855"/>
                  </a:lnTo>
                  <a:lnTo>
                    <a:pt x="683006" y="303022"/>
                  </a:lnTo>
                  <a:lnTo>
                    <a:pt x="682652" y="277588"/>
                  </a:lnTo>
                  <a:lnTo>
                    <a:pt x="677544" y="232028"/>
                  </a:lnTo>
                  <a:lnTo>
                    <a:pt x="651430" y="204172"/>
                  </a:lnTo>
                  <a:lnTo>
                    <a:pt x="624712" y="199136"/>
                  </a:lnTo>
                  <a:lnTo>
                    <a:pt x="613306" y="199850"/>
                  </a:lnTo>
                  <a:lnTo>
                    <a:pt x="574202" y="216995"/>
                  </a:lnTo>
                  <a:lnTo>
                    <a:pt x="552138" y="257738"/>
                  </a:lnTo>
                  <a:lnTo>
                    <a:pt x="547369" y="312674"/>
                  </a:lnTo>
                  <a:lnTo>
                    <a:pt x="547369" y="490855"/>
                  </a:lnTo>
                  <a:lnTo>
                    <a:pt x="453262" y="490855"/>
                  </a:lnTo>
                  <a:lnTo>
                    <a:pt x="453262" y="0"/>
                  </a:lnTo>
                  <a:close/>
                </a:path>
                <a:path w="3380104" h="499109">
                  <a:moveTo>
                    <a:pt x="0" y="0"/>
                  </a:moveTo>
                  <a:lnTo>
                    <a:pt x="390144" y="0"/>
                  </a:lnTo>
                  <a:lnTo>
                    <a:pt x="390144" y="82931"/>
                  </a:lnTo>
                  <a:lnTo>
                    <a:pt x="244728" y="82931"/>
                  </a:lnTo>
                  <a:lnTo>
                    <a:pt x="244728" y="490855"/>
                  </a:lnTo>
                  <a:lnTo>
                    <a:pt x="145669" y="490855"/>
                  </a:lnTo>
                  <a:lnTo>
                    <a:pt x="145669" y="82931"/>
                  </a:lnTo>
                  <a:lnTo>
                    <a:pt x="0" y="82931"/>
                  </a:lnTo>
                  <a:lnTo>
                    <a:pt x="0" y="0"/>
                  </a:lnTo>
                  <a:close/>
                </a:path>
              </a:pathLst>
            </a:custGeom>
            <a:ln w="18288">
              <a:solidFill>
                <a:srgbClr val="6092EC"/>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a:p>
          </p:txBody>
        </p:sp>
      </p:grpSp>
    </p:spTree>
  </p:cSld>
  <p:clrMapOvr>
    <a:masterClrMapping/>
  </p:clrMapOvr>
  <p:transition/>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2D7D82D9-5B5B-447A-B380-43B7EBF9E46D}" type="slidenum">
              <a:rPr lang="bg-BG" altLang="en-US" sz="1200">
                <a:latin typeface="Arial Black" pitchFamily="34" charset="0"/>
              </a:rPr>
              <a:pPr/>
              <a:t>339</a:t>
            </a:fld>
            <a:endParaRPr lang="bg-BG" altLang="en-US" sz="1200">
              <a:latin typeface="Arial Black" pitchFamily="34" charset="0"/>
            </a:endParaRPr>
          </a:p>
        </p:txBody>
      </p:sp>
      <p:sp>
        <p:nvSpPr>
          <p:cNvPr id="5123" name="Rectangle 3"/>
          <p:cNvSpPr>
            <a:spLocks noChangeArrowheads="1"/>
          </p:cNvSpPr>
          <p:nvPr/>
        </p:nvSpPr>
        <p:spPr bwMode="auto">
          <a:xfrm>
            <a:off x="685800" y="2743200"/>
            <a:ext cx="7696200" cy="704850"/>
          </a:xfrm>
          <a:prstGeom prst="rect">
            <a:avLst/>
          </a:prstGeom>
          <a:noFill/>
          <a:ln w="9525">
            <a:noFill/>
            <a:miter lim="800000"/>
          </a:ln>
          <a:effectLst/>
        </p:spPr>
        <p:txBody>
          <a:bodyPr>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457200" marR="0" lvl="0" indent="-457200" algn="ctr" defTabSz="914400" rtl="0" eaLnBrk="1" fontAlgn="base" latinLnBrk="0" hangingPunct="1">
              <a:lnSpc>
                <a:spcPct val="100000"/>
              </a:lnSpc>
              <a:spcBef>
                <a:spcPct val="50000"/>
              </a:spcBef>
              <a:spcAft>
                <a:spcPct val="0"/>
              </a:spcAft>
              <a:buClrTx/>
              <a:buSzTx/>
              <a:buFontTx/>
              <a:buNone/>
              <a:defRPr/>
            </a:pPr>
            <a:r>
              <a:rPr kumimoji="0" lang="en-US" sz="4000" b="0" i="0" u="none" strike="noStrike" kern="1200" cap="none" spc="0" normalizeH="0" baseline="0" noProof="0">
                <a:ln>
                  <a:noFill/>
                </a:ln>
                <a:solidFill>
                  <a:schemeClr val="bg2"/>
                </a:solidFill>
                <a:effectLst>
                  <a:outerShdw blurRad="38100" dist="38100" dir="2700000" algn="tl">
                    <a:srgbClr val="C0C0C0"/>
                  </a:outerShdw>
                </a:effectLst>
                <a:uLnTx/>
                <a:uFillTx/>
                <a:latin typeface="Tahoma" pitchFamily="34" charset="0"/>
                <a:ea typeface="+mn-ea" pitchFamily="34" charset="0"/>
                <a:cs typeface="+mn-cs" pitchFamily="34" charset="0"/>
              </a:rPr>
              <a:t>Multithreading in Java</a:t>
            </a:r>
          </a:p>
        </p:txBody>
      </p:sp>
      <p:sp>
        <p:nvSpPr>
          <p:cNvPr id="5124" name="Rectangle 5"/>
          <p:cNvSpPr/>
          <p:nvPr/>
        </p:nvSpPr>
        <p:spPr>
          <a:xfrm>
            <a:off x="0" y="381000"/>
            <a:ext cx="9144000" cy="584200"/>
          </a:xfrm>
          <a:prstGeom prst="rect">
            <a:avLst/>
          </a:prstGeom>
          <a:noFill/>
          <a:ln>
            <a:noFill/>
            <a:miter lim="800000"/>
          </a:ln>
        </p:spPr>
        <p:txBody>
          <a:bodyPr>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ctr">
              <a:spcBef>
                <a:spcPct val="0"/>
              </a:spcBef>
              <a:buClrTx/>
              <a:buSzTx/>
              <a:buFontTx/>
              <a:buNone/>
            </a:pPr>
            <a:endParaRPr lang="en-US" altLang="en-US" sz="1600">
              <a:solidFill>
                <a:schemeClr val="bg2"/>
              </a:solidFill>
              <a:latin typeface="Times New Roman" panose="02020603050405020304" pitchFamily="18" charset="0"/>
              <a:ea typeface="Times New Roman" pitchFamily="18" charset="0"/>
            </a:endParaRPr>
          </a:p>
          <a:p>
            <a:pPr marL="0" lvl="0" indent="0">
              <a:spcBef>
                <a:spcPct val="0"/>
              </a:spcBef>
              <a:buClrTx/>
              <a:buSzTx/>
              <a:buFontTx/>
              <a:buNone/>
            </a:pPr>
            <a:endParaRPr lang="en-US" altLang="en-US" sz="1600">
              <a:solidFill>
                <a:schemeClr val="bg2"/>
              </a:solidFill>
              <a:latin typeface="Times New Roman" panose="02020603050405020304" pitchFamily="18" charset="0"/>
            </a:endParaRPr>
          </a:p>
        </p:txBody>
      </p:sp>
      <p:sp>
        <p:nvSpPr>
          <p:cNvPr id="5125" name="Rectangle 3"/>
          <p:cNvSpPr/>
          <p:nvPr/>
        </p:nvSpPr>
        <p:spPr>
          <a:xfrm>
            <a:off x="5838825" y="3679825"/>
            <a:ext cx="184150" cy="457200"/>
          </a:xfrm>
          <a:prstGeom prst="rect">
            <a:avLst/>
          </a:prstGeom>
          <a:noFill/>
          <a:ln>
            <a:noFill/>
            <a:miter lim="800000"/>
          </a:ln>
        </p:spPr>
        <p:txBody>
          <a:bodyPr wrap="none">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146" name="Picture 2" descr="compilation of simple java progra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2673" y="2960948"/>
            <a:ext cx="6153150"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56680" y="945445"/>
            <a:ext cx="8443415"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What happens at compile time?</a:t>
            </a:r>
          </a:p>
          <a:p>
            <a:pPr/>
            <a:r>
              <a:rPr lang="en-US"/>
              <a:t>At compile time, java file is compiled by Java Compiler (It does not interact with OS) and converts the java code into bytecode.</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131424565"/>
      </p:ext>
    </p:extLst>
  </p:cSld>
  <p:clrMapOvr>
    <a:masterClrMapping/>
  </p:clrMapOvr>
  <p:transition/>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47A04564-B45A-4296-94AA-36C51C92D462}" type="slidenum">
              <a:rPr lang="bg-BG" altLang="en-US" sz="1200">
                <a:latin typeface="Arial Black" pitchFamily="34" charset="0"/>
              </a:rPr>
              <a:pPr/>
              <a:t>340</a:t>
            </a:fld>
            <a:endParaRPr lang="bg-BG" altLang="en-US" sz="1200">
              <a:latin typeface="Arial Black" pitchFamily="34" charset="0"/>
            </a:endParaRPr>
          </a:p>
        </p:txBody>
      </p:sp>
      <p:sp>
        <p:nvSpPr>
          <p:cNvPr id="7171"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CA" altLang="en-US" sz="2800">
                <a:solidFill>
                  <a:srgbClr val="FF9900"/>
                </a:solidFill>
                <a:ea typeface="Times New Roman" pitchFamily="18" charset="0"/>
              </a:rPr>
              <a:t>Outline</a:t>
            </a:r>
            <a:endParaRPr lang="en-CA" altLang="en-US" sz="2800">
              <a:solidFill>
                <a:srgbClr val="FF9900"/>
              </a:solidFill>
              <a:ea typeface="Times New Roman" pitchFamily="18" charset="0"/>
            </a:endParaRPr>
          </a:p>
        </p:txBody>
      </p:sp>
      <p:sp>
        <p:nvSpPr>
          <p:cNvPr id="7172" name="Rectangle 3"/>
          <p:cNvSpPr>
            <a:spLocks noChangeArrowheads="1"/>
          </p:cNvSpPr>
          <p:nvPr/>
        </p:nvSpPr>
        <p:spPr bwMode="auto">
          <a:xfrm>
            <a:off x="457200" y="1752600"/>
            <a:ext cx="8534400" cy="3733800"/>
          </a:xfrm>
          <a:prstGeom prst="rect">
            <a:avLst/>
          </a:prstGeom>
          <a:noFill/>
          <a:ln w="9525">
            <a:noFill/>
            <a:miter lim="800000"/>
          </a:ln>
          <a:effectLst/>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itchFamily="2" charset="2"/>
              <a:buChar char="§"/>
              <a:defRPr/>
            </a:pPr>
            <a:r>
              <a:rPr kumimoji="0" lang="en-US" sz="28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pitchFamily="34" charset="0"/>
                <a:cs typeface="+mn-cs" pitchFamily="34" charset="0"/>
              </a:rPr>
              <a:t>Multithreading &amp; Thread Introduction</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itchFamily="2" charset="2"/>
              <a:buChar char="§"/>
              <a:defRPr/>
            </a:pPr>
            <a:r>
              <a:rPr kumimoji="0" lang="en-US" sz="28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pitchFamily="34" charset="0"/>
                <a:cs typeface="+mn-cs" pitchFamily="34" charset="0"/>
              </a:rPr>
              <a:t>Creating threads</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itchFamily="2" charset="2"/>
              <a:buChar char="§"/>
              <a:defRPr/>
            </a:pPr>
            <a:r>
              <a:rPr kumimoji="0" lang="en-US" sz="28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pitchFamily="34" charset="0"/>
                <a:cs typeface="+mn-cs" pitchFamily="34" charset="0"/>
              </a:rPr>
              <a:t>Thread Life Cycle</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itchFamily="2" charset="2"/>
              <a:buChar char="§"/>
              <a:defRPr/>
            </a:pPr>
            <a:r>
              <a:rPr kumimoji="0" lang="en-US" sz="28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pitchFamily="34" charset="0"/>
                <a:cs typeface="+mn-cs" pitchFamily="34" charset="0"/>
              </a:rPr>
              <a:t>Threads priorities</a:t>
            </a:r>
          </a:p>
          <a:p>
            <a:pPr marL="342900" marR="0" lvl="0" indent="-342900" algn="just" defTabSz="914400" rtl="0" eaLnBrk="1" fontAlgn="base" latinLnBrk="0" hangingPunct="1">
              <a:lnSpc>
                <a:spcPct val="100000"/>
              </a:lnSpc>
              <a:spcBef>
                <a:spcPct val="20000"/>
              </a:spcBef>
              <a:spcAft>
                <a:spcPct val="0"/>
              </a:spcAft>
              <a:buClr>
                <a:schemeClr val="bg2"/>
              </a:buClr>
              <a:buSzPct val="75000"/>
              <a:buFont typeface="Wingdings" pitchFamily="2" charset="2"/>
              <a:buChar char="§"/>
              <a:defRPr/>
            </a:pPr>
            <a:r>
              <a:rPr kumimoji="0" lang="en-US" sz="28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pitchFamily="34" charset="0"/>
                <a:cs typeface="+mn-cs" pitchFamily="34" charset="0"/>
              </a:rPr>
              <a:t>Synchronizing threads</a:t>
            </a:r>
          </a:p>
          <a:p>
            <a:pPr marL="742950" marR="0" lvl="1" indent="-285750" algn="just" defTabSz="914400" rtl="0" eaLnBrk="1" fontAlgn="base" latinLnBrk="0" hangingPunct="1">
              <a:lnSpc>
                <a:spcPct val="100000"/>
              </a:lnSpc>
              <a:spcBef>
                <a:spcPct val="20000"/>
              </a:spcBef>
              <a:spcAft>
                <a:spcPct val="0"/>
              </a:spcAft>
              <a:buClr>
                <a:srgbClr val="C72105"/>
              </a:buClr>
              <a:buSzPct val="80000"/>
              <a:buFont typeface="Wingdings" pitchFamily="2" charset="2"/>
              <a:buChar char="§"/>
              <a:defRPr/>
            </a:pPr>
            <a:endParaRPr kumimoji="0" lang="en-US" sz="2400" b="0" i="0" u="none" strike="noStrike" kern="1200" cap="none" spc="0" normalizeH="0" baseline="0" noProof="0">
              <a:ln>
                <a:noFill/>
              </a:ln>
              <a:solidFill>
                <a:srgbClr val="C72105"/>
              </a:solidFill>
              <a:effectLst>
                <a:outerShdw blurRad="38100" dist="38100" dir="2700000" algn="tl">
                  <a:srgbClr val="C0C0C0"/>
                </a:outerShdw>
              </a:effectLst>
              <a:uLnTx/>
              <a:uFillTx/>
              <a:latin typeface="Times New Roman" panose="02020603050405020304" pitchFamily="18" charset="0"/>
              <a:ea typeface="+mn-ea"/>
              <a:cs typeface="+mn-cs"/>
            </a:endParaRPr>
          </a:p>
        </p:txBody>
      </p:sp>
    </p:spTree>
  </p:cSld>
  <p:clrMapOvr>
    <a:masterClrMapping/>
  </p:clrMapOvr>
  <p:transition/>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A34CE3DE-E2BF-48EF-852F-B617E8156658}" type="slidenum">
              <a:rPr lang="bg-BG" altLang="en-US" sz="1200">
                <a:latin typeface="Arial Black" pitchFamily="34" charset="0"/>
              </a:rPr>
              <a:pPr/>
              <a:t>341</a:t>
            </a:fld>
            <a:endParaRPr lang="bg-BG" altLang="en-US" sz="1200">
              <a:latin typeface="Arial Black" pitchFamily="34" charset="0"/>
            </a:endParaRPr>
          </a:p>
        </p:txBody>
      </p:sp>
      <p:sp>
        <p:nvSpPr>
          <p:cNvPr id="9219"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9220"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1600">
                <a:solidFill>
                  <a:srgbClr val="000000"/>
                </a:solidFill>
                <a:latin typeface="Lucida Grande" charset="0"/>
              </a:rPr>
              <a:t>Java provides built in support for multithreaded programming. </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A Multithreaded program contains two or more parts that can run concurrently. </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Each part of such a program is called a </a:t>
            </a:r>
            <a:r>
              <a:rPr lang="en-US" altLang="en-US" sz="1600" b="1">
                <a:solidFill>
                  <a:srgbClr val="000000"/>
                </a:solidFill>
                <a:latin typeface="Lucida Grande" charset="0"/>
              </a:rPr>
              <a:t>Thread</a:t>
            </a:r>
            <a:r>
              <a:rPr lang="en-US" altLang="en-US" sz="1600">
                <a:solidFill>
                  <a:srgbClr val="000000"/>
                </a:solidFill>
                <a:latin typeface="Lucida Grande" charset="0"/>
              </a:rPr>
              <a:t>. </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Each thread defines a separate path of execution. </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Multithreading is a specialized form of Multitasking.</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Multitasking is divided into </a:t>
            </a:r>
            <a:r>
              <a:rPr lang="en-US" altLang="en-US" sz="1600" b="1">
                <a:solidFill>
                  <a:srgbClr val="000000"/>
                </a:solidFill>
                <a:latin typeface="Lucida Grande" charset="0"/>
              </a:rPr>
              <a:t>two types</a:t>
            </a:r>
            <a:r>
              <a:rPr lang="en-US" altLang="en-US" sz="1600">
                <a:solidFill>
                  <a:srgbClr val="000000"/>
                </a:solidFill>
                <a:latin typeface="Lucida Grande" charset="0"/>
              </a:rPr>
              <a:t>:</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b="1">
                <a:solidFill>
                  <a:srgbClr val="000000"/>
                </a:solidFill>
                <a:latin typeface="Lucida Grande" charset="0"/>
              </a:rPr>
              <a:t>Process-based:</a:t>
            </a:r>
            <a:r>
              <a:rPr lang="en-US" altLang="en-US" sz="1600">
                <a:solidFill>
                  <a:srgbClr val="000000"/>
                </a:solidFill>
                <a:latin typeface="Lucida Grande" charset="0"/>
              </a:rPr>
              <a:t> Here two or more programs runs concurrently. You can run Windows calculator and a Text editor (Notepad) at the same time.</a:t>
            </a:r>
            <a:endParaRPr lang="en-US" altLang="en-US" sz="1600">
              <a:solidFill>
                <a:srgbClr val="000000"/>
              </a:solidFill>
              <a:latin typeface="Lucida Grande" charset="0"/>
            </a:endParaRPr>
          </a:p>
          <a:p>
            <a:pPr marL="174625" lvl="0" indent="-174625" eaLnBrk="1" hangingPunct="1"/>
            <a:r>
              <a:rPr lang="en-US" altLang="en-US" sz="1600" b="1">
                <a:solidFill>
                  <a:srgbClr val="000000"/>
                </a:solidFill>
                <a:latin typeface="Lucida Grande" charset="0"/>
              </a:rPr>
              <a:t>Thread-based:</a:t>
            </a:r>
            <a:r>
              <a:rPr lang="en-US" altLang="en-US" sz="1600">
                <a:solidFill>
                  <a:srgbClr val="000000"/>
                </a:solidFill>
                <a:latin typeface="Lucida Grande" charset="0"/>
              </a:rPr>
              <a:t> A single program can perform two or more tasks simultaneously. For example, text editor can print while formatting is being done.</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Multithreading enables you to write very </a:t>
            </a:r>
            <a:r>
              <a:rPr lang="en-US" altLang="en-US" sz="1600" b="1">
                <a:solidFill>
                  <a:srgbClr val="000000"/>
                </a:solidFill>
                <a:latin typeface="Lucida Grande" charset="0"/>
              </a:rPr>
              <a:t>efficient</a:t>
            </a:r>
            <a:r>
              <a:rPr lang="en-US" altLang="en-US" sz="1600">
                <a:solidFill>
                  <a:srgbClr val="000000"/>
                </a:solidFill>
                <a:latin typeface="Lucida Grande" charset="0"/>
              </a:rPr>
              <a:t> programs that make maximum use of CPU, because idle time can be kept to minimum. This is especially important for the interactive networked application because idle time is common. In a traditional single threaded environment, your program has to wait for each of the tasks to finish before it can proceed to the next one. This will result in idle time. Multithreading lets you gain access to this idle time and put it to good use.</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9221" name="Rectangle 8"/>
          <p:cNvSpPr/>
          <p:nvPr/>
        </p:nvSpPr>
        <p:spPr>
          <a:xfrm>
            <a:off x="5492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Introduction</a:t>
            </a:r>
            <a:endParaRPr lang="bg-BG" altLang="en-US" sz="2400">
              <a:solidFill>
                <a:srgbClr val="FF9900"/>
              </a:solidFill>
            </a:endParaRPr>
          </a:p>
        </p:txBody>
      </p:sp>
      <p:sp>
        <p:nvSpPr>
          <p:cNvPr id="9222" name="Rectangle 9"/>
          <p:cNvSpPr/>
          <p:nvPr/>
        </p:nvSpPr>
        <p:spPr>
          <a:xfrm>
            <a:off x="5595938" y="7478713"/>
            <a:ext cx="184150" cy="457200"/>
          </a:xfrm>
          <a:prstGeom prst="rect">
            <a:avLst/>
          </a:prstGeom>
          <a:noFill/>
          <a:ln>
            <a:noFill/>
            <a:miter lim="800000"/>
          </a:ln>
        </p:spPr>
        <p:txBody>
          <a:bodyPr wrap="none">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ECC97883-AD89-449C-9DE9-F256A853A8E9}" type="slidenum">
              <a:rPr lang="bg-BG" altLang="en-US" sz="1200">
                <a:latin typeface="Arial Black" pitchFamily="34" charset="0"/>
              </a:rPr>
              <a:pPr/>
              <a:t>342</a:t>
            </a:fld>
            <a:endParaRPr lang="bg-BG" altLang="en-US" sz="1200">
              <a:latin typeface="Arial Black" pitchFamily="34" charset="0"/>
            </a:endParaRPr>
          </a:p>
        </p:txBody>
      </p:sp>
      <p:sp>
        <p:nvSpPr>
          <p:cNvPr id="11267"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11268"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1600">
                <a:solidFill>
                  <a:srgbClr val="000000"/>
                </a:solidFill>
                <a:latin typeface="Lucida Grande" charset="0"/>
              </a:rPr>
              <a:t>One thread can pause without stopping other parts of your Program. Multithreading allows animation loops to sleep for a second between each frame without causing the whole system to pause. When a thread blocks in a java program, only the single thread that is blocked pauses. All other threads continue to run.</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Also note the following points regarding threads.</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   1. A thread can be running. It can be ready to run as soon as it begins execution</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   2. A running thread can be suspended which temporarily suspends its activity</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   3. A suspended thread can be resumed</a:t>
            </a:r>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   4. A thread can be blocked when waiting for a resource. (sleeps for a while)</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At any time a thread can be terminated, which means the thread stops. Once stopped it cannot be resumed.</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11269" name="Rectangle 4"/>
          <p:cNvSpPr/>
          <p:nvPr/>
        </p:nvSpPr>
        <p:spPr>
          <a:xfrm>
            <a:off x="5492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Java’s Thread Model</a:t>
            </a:r>
            <a:endParaRPr lang="bg-BG" altLang="en-US" sz="2400">
              <a:solidFill>
                <a:srgbClr val="FF9900"/>
              </a:solidFill>
            </a:endParaRPr>
          </a:p>
        </p:txBody>
      </p:sp>
    </p:spTree>
  </p:cSld>
  <p:clrMapOvr>
    <a:masterClrMapping/>
  </p:clrMapOvr>
  <p:transition/>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Slide Number Placeholder 3"/>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8750B578-082C-4342-9F87-D8FD61975844}" type="slidenum">
              <a:rPr lang="bg-BG" altLang="en-US" sz="1200">
                <a:latin typeface="Arial Black" pitchFamily="34" charset="0"/>
              </a:rPr>
              <a:pPr/>
              <a:t>343</a:t>
            </a:fld>
            <a:endParaRPr lang="bg-BG" altLang="en-US" sz="1200">
              <a:latin typeface="Arial Black" pitchFamily="34" charset="0"/>
            </a:endParaRPr>
          </a:p>
        </p:txBody>
      </p:sp>
      <p:sp>
        <p:nvSpPr>
          <p:cNvPr id="13315" name="Freeform 3"/>
          <p:cNvSpPr/>
          <p:nvPr/>
        </p:nvSpPr>
        <p:spPr bwMode="auto">
          <a:xfrm>
            <a:off x="2776538" y="1073150"/>
            <a:ext cx="2147887" cy="595313"/>
          </a:xfrm>
          <a:custGeom>
            <a:gdLst>
              <a:gd name="GT0" fmla="+- l w 0"/>
              <a:gd name="GT1" fmla="+- t h 0"/>
            </a:gdLst>
            <a:cxnLst>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l" t="t" r="GT0" b="GT1"/>
            <a:pathLst>
              <a:path w="1353" h="375">
                <a:moveTo>
                  <a:pt x="196" y="0"/>
                </a:moveTo>
                <a:lnTo>
                  <a:pt x="65" y="49"/>
                </a:lnTo>
                <a:lnTo>
                  <a:pt x="0" y="179"/>
                </a:lnTo>
                <a:lnTo>
                  <a:pt x="65" y="326"/>
                </a:lnTo>
                <a:lnTo>
                  <a:pt x="196" y="375"/>
                </a:lnTo>
                <a:lnTo>
                  <a:pt x="685" y="375"/>
                </a:lnTo>
                <a:lnTo>
                  <a:pt x="1158" y="375"/>
                </a:lnTo>
                <a:lnTo>
                  <a:pt x="1288" y="326"/>
                </a:lnTo>
                <a:lnTo>
                  <a:pt x="1353" y="179"/>
                </a:lnTo>
                <a:lnTo>
                  <a:pt x="1288" y="49"/>
                </a:lnTo>
                <a:lnTo>
                  <a:pt x="1158" y="0"/>
                </a:lnTo>
                <a:lnTo>
                  <a:pt x="685" y="0"/>
                </a:lnTo>
                <a:lnTo>
                  <a:pt x="196" y="0"/>
                </a:lnTo>
                <a:close/>
              </a:path>
            </a:pathLst>
          </a:custGeom>
          <a:blipFill rotWithShape="0">
            <a:blip r:embed="rId2"/>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16" name="Freeform 4"/>
          <p:cNvSpPr/>
          <p:nvPr/>
        </p:nvSpPr>
        <p:spPr bwMode="auto">
          <a:xfrm>
            <a:off x="3230563" y="1073150"/>
            <a:ext cx="1587"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7" h="16">
                <a:moveTo>
                  <a:pt x="0" y="16"/>
                </a:moveTo>
                <a:lnTo>
                  <a:pt x="0" y="16"/>
                </a:lnTo>
                <a:lnTo>
                  <a:pt x="0" y="0"/>
                </a:lnTo>
                <a:lnTo>
                  <a:pt x="0" y="16"/>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17" name="Rectangle 5"/>
          <p:cNvSpPr/>
          <p:nvPr/>
        </p:nvSpPr>
        <p:spPr>
          <a:xfrm>
            <a:off x="3308350" y="1150938"/>
            <a:ext cx="1084263"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000000"/>
                </a:solidFill>
                <a:latin typeface="Times New Roman" panose="02020603050405020304" pitchFamily="18" charset="0"/>
              </a:rPr>
              <a:t>New born </a:t>
            </a:r>
            <a:endParaRPr lang="en-GB" altLang="en-US" sz="2400">
              <a:latin typeface="Times New Roman" panose="02020603050405020304" pitchFamily="18" charset="0"/>
            </a:endParaRPr>
          </a:p>
        </p:txBody>
      </p:sp>
      <p:sp>
        <p:nvSpPr>
          <p:cNvPr id="13318" name="Freeform 6"/>
          <p:cNvSpPr/>
          <p:nvPr/>
        </p:nvSpPr>
        <p:spPr bwMode="auto">
          <a:xfrm>
            <a:off x="3178175" y="2314575"/>
            <a:ext cx="1588" cy="26988"/>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8" h="17">
                <a:moveTo>
                  <a:pt x="0" y="17"/>
                </a:moveTo>
                <a:lnTo>
                  <a:pt x="0" y="17"/>
                </a:lnTo>
                <a:lnTo>
                  <a:pt x="0" y="0"/>
                </a:lnTo>
                <a:lnTo>
                  <a:pt x="0" y="17"/>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19" name="Freeform 7"/>
          <p:cNvSpPr/>
          <p:nvPr/>
        </p:nvSpPr>
        <p:spPr bwMode="auto">
          <a:xfrm>
            <a:off x="5637213" y="4773613"/>
            <a:ext cx="1587"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7" h="16">
                <a:moveTo>
                  <a:pt x="0" y="16"/>
                </a:moveTo>
                <a:lnTo>
                  <a:pt x="0" y="16"/>
                </a:lnTo>
                <a:lnTo>
                  <a:pt x="0" y="0"/>
                </a:lnTo>
                <a:lnTo>
                  <a:pt x="0" y="16"/>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20" name="Freeform 9"/>
          <p:cNvSpPr/>
          <p:nvPr/>
        </p:nvSpPr>
        <p:spPr bwMode="auto">
          <a:xfrm>
            <a:off x="952500" y="4773613"/>
            <a:ext cx="1588"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8" h="16">
                <a:moveTo>
                  <a:pt x="0" y="16"/>
                </a:moveTo>
                <a:lnTo>
                  <a:pt x="0" y="16"/>
                </a:lnTo>
                <a:lnTo>
                  <a:pt x="0" y="0"/>
                </a:lnTo>
                <a:lnTo>
                  <a:pt x="0" y="16"/>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21" name="Freeform 12"/>
          <p:cNvSpPr/>
          <p:nvPr/>
        </p:nvSpPr>
        <p:spPr bwMode="auto">
          <a:xfrm>
            <a:off x="3255963" y="3557588"/>
            <a:ext cx="1587"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7" h="16">
                <a:moveTo>
                  <a:pt x="0" y="16"/>
                </a:moveTo>
                <a:lnTo>
                  <a:pt x="0" y="16"/>
                </a:lnTo>
                <a:lnTo>
                  <a:pt x="0" y="0"/>
                </a:lnTo>
                <a:lnTo>
                  <a:pt x="0" y="16"/>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22" name="Freeform 13"/>
          <p:cNvSpPr/>
          <p:nvPr/>
        </p:nvSpPr>
        <p:spPr bwMode="auto">
          <a:xfrm>
            <a:off x="5094288" y="3816350"/>
            <a:ext cx="25400" cy="25400"/>
          </a:xfrm>
          <a:custGeom>
            <a:gdLst>
              <a:gd name="GT0" fmla="+- l w 0"/>
              <a:gd name="GT1" fmla="+- t h 0"/>
            </a:gdLst>
            <a:cxnLst>
              <a:cxn ang="0">
                <a:pos x="2147483646" y="0"/>
              </a:cxn>
              <a:cxn ang="0">
                <a:pos x="2147483646" y="0"/>
              </a:cxn>
              <a:cxn ang="0">
                <a:pos x="0" y="2147483646"/>
              </a:cxn>
              <a:cxn ang="0">
                <a:pos x="0" y="2147483646"/>
              </a:cxn>
              <a:cxn ang="0">
                <a:pos x="2147483646" y="0"/>
              </a:cxn>
            </a:cxnLst>
            <a:rect l="l" t="t" r="GT0" b="GT1"/>
            <a:pathLst>
              <a:path w="16" h="16">
                <a:moveTo>
                  <a:pt x="16" y="0"/>
                </a:moveTo>
                <a:lnTo>
                  <a:pt x="16" y="0"/>
                </a:lnTo>
                <a:lnTo>
                  <a:pt x="0" y="16"/>
                </a:lnTo>
                <a:lnTo>
                  <a:pt x="16" y="0"/>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23" name="Rectangle 14"/>
          <p:cNvSpPr/>
          <p:nvPr/>
        </p:nvSpPr>
        <p:spPr>
          <a:xfrm>
            <a:off x="1751013" y="3027363"/>
            <a:ext cx="1058862" cy="369887"/>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400">
                <a:latin typeface="Times New Roman" panose="02020603050405020304" pitchFamily="18" charset="0"/>
              </a:rPr>
              <a:t>Running</a:t>
            </a:r>
            <a:endParaRPr lang="en-GB" altLang="en-US" sz="2400">
              <a:latin typeface="Times New Roman" panose="02020603050405020304" pitchFamily="18" charset="0"/>
            </a:endParaRPr>
          </a:p>
        </p:txBody>
      </p:sp>
      <p:sp>
        <p:nvSpPr>
          <p:cNvPr id="13324" name="Freeform 20"/>
          <p:cNvSpPr/>
          <p:nvPr/>
        </p:nvSpPr>
        <p:spPr bwMode="auto">
          <a:xfrm>
            <a:off x="3308350" y="6015038"/>
            <a:ext cx="1588" cy="26987"/>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8" h="17">
                <a:moveTo>
                  <a:pt x="0" y="17"/>
                </a:moveTo>
                <a:lnTo>
                  <a:pt x="0" y="17"/>
                </a:lnTo>
                <a:lnTo>
                  <a:pt x="0" y="0"/>
                </a:lnTo>
                <a:lnTo>
                  <a:pt x="0" y="17"/>
                </a:lnTo>
                <a:close/>
              </a:path>
            </a:pathLst>
          </a:custGeom>
          <a:blipFill rotWithShape="0">
            <a:blip r:embed="rId3"/>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13325" name="Rectangle 21"/>
          <p:cNvSpPr/>
          <p:nvPr/>
        </p:nvSpPr>
        <p:spPr>
          <a:xfrm>
            <a:off x="3921125" y="2047875"/>
            <a:ext cx="25400" cy="1588"/>
          </a:xfrm>
          <a:prstGeom prst="rect">
            <a:avLst/>
          </a:prstGeom>
          <a:blipFill rotWithShape="0">
            <a:blip r:embed="rId3"/>
            <a:tile tx="0" ty="0" sx="100000" sy="100000" flip="none" algn="tl"/>
          </a:blip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26" name="Rectangle 22"/>
          <p:cNvSpPr/>
          <p:nvPr/>
        </p:nvSpPr>
        <p:spPr>
          <a:xfrm>
            <a:off x="4564063" y="2909888"/>
            <a:ext cx="25400" cy="1587"/>
          </a:xfrm>
          <a:prstGeom prst="rect">
            <a:avLst/>
          </a:prstGeom>
          <a:blipFill rotWithShape="0">
            <a:blip r:embed="rId3"/>
            <a:tile tx="0" ty="0" sx="100000" sy="100000" flip="none" algn="tl"/>
          </a:blip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27" name="Rectangle 23"/>
          <p:cNvSpPr/>
          <p:nvPr/>
        </p:nvSpPr>
        <p:spPr>
          <a:xfrm>
            <a:off x="3921125" y="3289300"/>
            <a:ext cx="25400" cy="1588"/>
          </a:xfrm>
          <a:prstGeom prst="rect">
            <a:avLst/>
          </a:prstGeom>
          <a:blipFill rotWithShape="0">
            <a:blip r:embed="rId3"/>
            <a:tile tx="0" ty="0" sx="100000" sy="100000" flip="none" algn="tl"/>
          </a:blip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28" name="Rectangle 24"/>
          <p:cNvSpPr/>
          <p:nvPr/>
        </p:nvSpPr>
        <p:spPr>
          <a:xfrm>
            <a:off x="7021513" y="5368925"/>
            <a:ext cx="1587" cy="25400"/>
          </a:xfrm>
          <a:prstGeom prst="rect">
            <a:avLst/>
          </a:prstGeom>
          <a:blipFill rotWithShape="0">
            <a:blip r:embed="rId3"/>
            <a:tile tx="0" ty="0" sx="100000" sy="100000" flip="none" algn="tl"/>
          </a:blip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29" name="Rectangle 25"/>
          <p:cNvSpPr/>
          <p:nvPr/>
        </p:nvSpPr>
        <p:spPr>
          <a:xfrm>
            <a:off x="4464050" y="5981700"/>
            <a:ext cx="1588" cy="25400"/>
          </a:xfrm>
          <a:prstGeom prst="rect">
            <a:avLst/>
          </a:prstGeom>
          <a:blipFill rotWithShape="0">
            <a:blip r:embed="rId3"/>
            <a:tile tx="0" ty="0" sx="100000" sy="100000" flip="none" algn="tl"/>
          </a:blip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30" name="AutoShape 34"/>
          <p:cNvSpPr/>
          <p:nvPr/>
        </p:nvSpPr>
        <p:spPr>
          <a:xfrm>
            <a:off x="1219200" y="2909888"/>
            <a:ext cx="2200275" cy="595312"/>
          </a:xfrm>
          <a:prstGeom prst="octagon">
            <a:avLst>
              <a:gd name="adj" fmla="val 29287"/>
            </a:avLst>
          </a:prstGeom>
          <a:noFill/>
          <a:ln w="12700">
            <a:solidFill>
              <a:schemeClr val="tx1"/>
            </a:solid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31" name="AutoShape 36"/>
          <p:cNvSpPr/>
          <p:nvPr/>
        </p:nvSpPr>
        <p:spPr>
          <a:xfrm>
            <a:off x="2828925" y="1073150"/>
            <a:ext cx="2200275" cy="595313"/>
          </a:xfrm>
          <a:prstGeom prst="octagon">
            <a:avLst>
              <a:gd name="adj" fmla="val 29287"/>
            </a:avLst>
          </a:prstGeom>
          <a:noFill/>
          <a:ln w="12700">
            <a:solidFill>
              <a:schemeClr val="tx1"/>
            </a:solid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cxnSp>
        <p:nvCxnSpPr>
          <p:cNvPr id="13332" name="Line 37"/>
          <p:cNvCxnSpPr/>
          <p:nvPr/>
        </p:nvCxnSpPr>
        <p:spPr>
          <a:xfrm flipH="1">
            <a:off x="3886200" y="1676400"/>
            <a:ext cx="0" cy="685800"/>
          </a:xfrm>
          <a:prstGeom prst="line">
            <a:avLst/>
          </a:prstGeom>
          <a:noFill/>
          <a:ln w="12700">
            <a:solidFill>
              <a:schemeClr val="tx1"/>
            </a:solidFill>
            <a:miter lim="800000"/>
            <a:tailEnd type="triangle" w="lg"/>
          </a:ln>
        </p:spPr>
      </p:cxnSp>
      <p:sp>
        <p:nvSpPr>
          <p:cNvPr id="13333" name="Rectangle 46"/>
          <p:cNvSpPr/>
          <p:nvPr/>
        </p:nvSpPr>
        <p:spPr>
          <a:xfrm>
            <a:off x="3978275" y="1828800"/>
            <a:ext cx="736600"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start( ) </a:t>
            </a:r>
            <a:endParaRPr lang="en-GB" altLang="en-US" sz="2400">
              <a:solidFill>
                <a:srgbClr val="CC3300"/>
              </a:solidFill>
              <a:latin typeface="Times New Roman" panose="02020603050405020304" pitchFamily="18" charset="0"/>
            </a:endParaRPr>
          </a:p>
        </p:txBody>
      </p:sp>
      <p:sp>
        <p:nvSpPr>
          <p:cNvPr id="13334" name="Rectangle 47"/>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13335" name="Rectangle 48"/>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Life Cycle</a:t>
            </a:r>
            <a:endParaRPr lang="bg-BG" altLang="en-US" sz="2400">
              <a:solidFill>
                <a:srgbClr val="FF9900"/>
              </a:solidFill>
            </a:endParaRPr>
          </a:p>
        </p:txBody>
      </p:sp>
      <p:sp>
        <p:nvSpPr>
          <p:cNvPr id="13336" name="Rectangle 14"/>
          <p:cNvSpPr/>
          <p:nvPr/>
        </p:nvSpPr>
        <p:spPr>
          <a:xfrm>
            <a:off x="3081338" y="5070475"/>
            <a:ext cx="1023937" cy="369888"/>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400">
                <a:solidFill>
                  <a:srgbClr val="000000"/>
                </a:solidFill>
                <a:latin typeface="Times New Roman" panose="02020603050405020304" pitchFamily="18" charset="0"/>
              </a:rPr>
              <a:t>Blocked</a:t>
            </a:r>
            <a:endParaRPr lang="en-GB" altLang="en-US" sz="2400">
              <a:latin typeface="Times New Roman" panose="02020603050405020304" pitchFamily="18" charset="0"/>
            </a:endParaRPr>
          </a:p>
        </p:txBody>
      </p:sp>
      <p:sp>
        <p:nvSpPr>
          <p:cNvPr id="13337" name="AutoShape 34"/>
          <p:cNvSpPr/>
          <p:nvPr/>
        </p:nvSpPr>
        <p:spPr>
          <a:xfrm>
            <a:off x="2590800" y="5043488"/>
            <a:ext cx="2200275" cy="595312"/>
          </a:xfrm>
          <a:prstGeom prst="octagon">
            <a:avLst>
              <a:gd name="adj" fmla="val 29287"/>
            </a:avLst>
          </a:prstGeom>
          <a:noFill/>
          <a:ln w="12700">
            <a:solidFill>
              <a:schemeClr val="tx1"/>
            </a:solid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38" name="Rectangle 14"/>
          <p:cNvSpPr/>
          <p:nvPr/>
        </p:nvSpPr>
        <p:spPr>
          <a:xfrm>
            <a:off x="7685088" y="3013075"/>
            <a:ext cx="1154112" cy="369888"/>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400">
                <a:solidFill>
                  <a:srgbClr val="000000"/>
                </a:solidFill>
                <a:latin typeface="Times New Roman" panose="02020603050405020304" pitchFamily="18" charset="0"/>
              </a:rPr>
              <a:t>Dead</a:t>
            </a:r>
            <a:endParaRPr lang="en-GB" altLang="en-US" sz="2400">
              <a:latin typeface="Times New Roman" panose="02020603050405020304" pitchFamily="18" charset="0"/>
            </a:endParaRPr>
          </a:p>
        </p:txBody>
      </p:sp>
      <p:sp>
        <p:nvSpPr>
          <p:cNvPr id="13339" name="AutoShape 34"/>
          <p:cNvSpPr/>
          <p:nvPr/>
        </p:nvSpPr>
        <p:spPr>
          <a:xfrm>
            <a:off x="7239000" y="2895600"/>
            <a:ext cx="1676400" cy="595313"/>
          </a:xfrm>
          <a:prstGeom prst="octagon">
            <a:avLst>
              <a:gd name="adj" fmla="val 29287"/>
            </a:avLst>
          </a:prstGeom>
          <a:noFill/>
          <a:ln w="12700">
            <a:solidFill>
              <a:schemeClr val="tx1"/>
            </a:solid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40" name="Rectangle 14"/>
          <p:cNvSpPr/>
          <p:nvPr/>
        </p:nvSpPr>
        <p:spPr>
          <a:xfrm>
            <a:off x="4386263" y="3013075"/>
            <a:ext cx="1177925" cy="369888"/>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400">
                <a:solidFill>
                  <a:srgbClr val="000000"/>
                </a:solidFill>
                <a:latin typeface="Times New Roman" panose="02020603050405020304" pitchFamily="18" charset="0"/>
              </a:rPr>
              <a:t>Runnable</a:t>
            </a:r>
            <a:endParaRPr lang="en-GB" altLang="en-US" sz="2400">
              <a:latin typeface="Times New Roman" panose="02020603050405020304" pitchFamily="18" charset="0"/>
            </a:endParaRPr>
          </a:p>
        </p:txBody>
      </p:sp>
      <p:sp>
        <p:nvSpPr>
          <p:cNvPr id="13341" name="AutoShape 34"/>
          <p:cNvSpPr/>
          <p:nvPr/>
        </p:nvSpPr>
        <p:spPr>
          <a:xfrm>
            <a:off x="3895725" y="2895600"/>
            <a:ext cx="2200275" cy="595313"/>
          </a:xfrm>
          <a:prstGeom prst="octagon">
            <a:avLst>
              <a:gd name="adj" fmla="val 29287"/>
            </a:avLst>
          </a:prstGeom>
          <a:noFill/>
          <a:ln w="12700">
            <a:solidFill>
              <a:schemeClr val="tx1"/>
            </a:solid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sp>
        <p:nvSpPr>
          <p:cNvPr id="13342" name="Rectangle 62"/>
          <p:cNvSpPr/>
          <p:nvPr/>
        </p:nvSpPr>
        <p:spPr>
          <a:xfrm>
            <a:off x="838200" y="2362200"/>
            <a:ext cx="5638800" cy="1828800"/>
          </a:xfrm>
          <a:prstGeom prst="rect">
            <a:avLst/>
          </a:prstGeom>
          <a:noFill/>
          <a:ln>
            <a:solidFill>
              <a:schemeClr val="tx1"/>
            </a:solidFill>
            <a:round/>
          </a:ln>
        </p:spPr>
        <p:txBody>
          <a:bodyPr wrap="none">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endParaRPr lang="en-IN" altLang="en-US" sz="2400">
              <a:latin typeface="Times New Roman" panose="02020603050405020304" pitchFamily="18" charset="0"/>
            </a:endParaRPr>
          </a:p>
        </p:txBody>
      </p:sp>
      <p:cxnSp>
        <p:nvCxnSpPr>
          <p:cNvPr id="13343" name="Straight Arrow Connector 68"/>
          <p:cNvCxnSpPr/>
          <p:nvPr/>
        </p:nvCxnSpPr>
        <p:spPr>
          <a:xfrm>
            <a:off x="5029200" y="1371600"/>
            <a:ext cx="2743200" cy="1524000"/>
          </a:xfrm>
          <a:prstGeom prst="line">
            <a:avLst/>
          </a:prstGeom>
          <a:noFill/>
          <a:ln>
            <a:solidFill>
              <a:schemeClr val="tx1"/>
            </a:solidFill>
            <a:miter lim="800000"/>
            <a:tailEnd type="arrow"/>
          </a:ln>
        </p:spPr>
      </p:cxnSp>
      <p:cxnSp>
        <p:nvCxnSpPr>
          <p:cNvPr id="13344" name="Straight Arrow Connector 71"/>
          <p:cNvCxnSpPr/>
          <p:nvPr/>
        </p:nvCxnSpPr>
        <p:spPr>
          <a:xfrm flipV="1">
            <a:off x="4800600" y="3505200"/>
            <a:ext cx="3048000" cy="1828800"/>
          </a:xfrm>
          <a:prstGeom prst="line">
            <a:avLst/>
          </a:prstGeom>
          <a:noFill/>
          <a:ln>
            <a:solidFill>
              <a:schemeClr val="tx1"/>
            </a:solidFill>
            <a:miter lim="800000"/>
            <a:tailEnd type="arrow"/>
          </a:ln>
        </p:spPr>
      </p:cxnSp>
      <p:sp>
        <p:nvSpPr>
          <p:cNvPr id="13345" name="Rectangle 46"/>
          <p:cNvSpPr/>
          <p:nvPr/>
        </p:nvSpPr>
        <p:spPr>
          <a:xfrm>
            <a:off x="6019800" y="1524000"/>
            <a:ext cx="723900"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stop( ) </a:t>
            </a:r>
            <a:endParaRPr lang="en-GB" altLang="en-US" sz="2400">
              <a:solidFill>
                <a:srgbClr val="CC3300"/>
              </a:solidFill>
              <a:latin typeface="Times New Roman" panose="02020603050405020304" pitchFamily="18" charset="0"/>
            </a:endParaRPr>
          </a:p>
        </p:txBody>
      </p:sp>
      <p:sp>
        <p:nvSpPr>
          <p:cNvPr id="13346" name="Rectangle 46"/>
          <p:cNvSpPr/>
          <p:nvPr/>
        </p:nvSpPr>
        <p:spPr>
          <a:xfrm>
            <a:off x="6019800" y="4648200"/>
            <a:ext cx="723900"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stop( ) </a:t>
            </a:r>
            <a:endParaRPr lang="en-GB" altLang="en-US" sz="2400">
              <a:solidFill>
                <a:srgbClr val="CC3300"/>
              </a:solidFill>
              <a:latin typeface="Times New Roman" panose="02020603050405020304" pitchFamily="18" charset="0"/>
            </a:endParaRPr>
          </a:p>
        </p:txBody>
      </p:sp>
      <p:sp>
        <p:nvSpPr>
          <p:cNvPr id="13347" name="Rectangle 46"/>
          <p:cNvSpPr/>
          <p:nvPr/>
        </p:nvSpPr>
        <p:spPr>
          <a:xfrm>
            <a:off x="6553200" y="3505200"/>
            <a:ext cx="723900"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stop( ) </a:t>
            </a:r>
            <a:endParaRPr lang="en-GB" altLang="en-US" sz="2400">
              <a:solidFill>
                <a:srgbClr val="CC3300"/>
              </a:solidFill>
              <a:latin typeface="Times New Roman" panose="02020603050405020304" pitchFamily="18" charset="0"/>
            </a:endParaRPr>
          </a:p>
        </p:txBody>
      </p:sp>
      <p:cxnSp>
        <p:nvCxnSpPr>
          <p:cNvPr id="13348" name="Straight Arrow Connector 77"/>
          <p:cNvCxnSpPr/>
          <p:nvPr/>
        </p:nvCxnSpPr>
        <p:spPr>
          <a:xfrm>
            <a:off x="6477000" y="3160713"/>
            <a:ext cx="762000" cy="39687"/>
          </a:xfrm>
          <a:prstGeom prst="line">
            <a:avLst/>
          </a:prstGeom>
          <a:noFill/>
          <a:ln>
            <a:solidFill>
              <a:schemeClr val="tx1"/>
            </a:solidFill>
            <a:miter lim="800000"/>
            <a:tailEnd type="arrow"/>
          </a:ln>
        </p:spPr>
      </p:cxnSp>
      <p:cxnSp>
        <p:nvCxnSpPr>
          <p:cNvPr id="13349" name="Straight Arrow Connector 79"/>
          <p:cNvCxnSpPr/>
          <p:nvPr/>
        </p:nvCxnSpPr>
        <p:spPr>
          <a:xfrm flipH="1">
            <a:off x="3429000" y="4191000"/>
            <a:ext cx="0" cy="838200"/>
          </a:xfrm>
          <a:prstGeom prst="line">
            <a:avLst/>
          </a:prstGeom>
          <a:noFill/>
          <a:ln>
            <a:solidFill>
              <a:schemeClr val="tx1"/>
            </a:solidFill>
            <a:miter lim="800000"/>
            <a:tailEnd type="arrow"/>
          </a:ln>
        </p:spPr>
      </p:cxnSp>
      <p:cxnSp>
        <p:nvCxnSpPr>
          <p:cNvPr id="13350" name="Straight Arrow Connector 81"/>
          <p:cNvCxnSpPr/>
          <p:nvPr/>
        </p:nvCxnSpPr>
        <p:spPr>
          <a:xfrm flipH="1" flipV="1">
            <a:off x="4343400" y="4191000"/>
            <a:ext cx="0" cy="838200"/>
          </a:xfrm>
          <a:prstGeom prst="line">
            <a:avLst/>
          </a:prstGeom>
          <a:noFill/>
          <a:ln>
            <a:solidFill>
              <a:schemeClr val="tx1"/>
            </a:solidFill>
            <a:miter lim="800000"/>
            <a:tailEnd type="arrow"/>
          </a:ln>
        </p:spPr>
      </p:cxnSp>
      <p:sp>
        <p:nvSpPr>
          <p:cNvPr id="13351" name="Rectangle 46"/>
          <p:cNvSpPr/>
          <p:nvPr/>
        </p:nvSpPr>
        <p:spPr>
          <a:xfrm>
            <a:off x="2286000" y="4114800"/>
            <a:ext cx="1339850" cy="923925"/>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suspend( )  </a:t>
            </a:r>
            <a:endParaRPr lang="en-GB" altLang="en-US" sz="2000">
              <a:solidFill>
                <a:srgbClr val="CC3300"/>
              </a:solidFill>
              <a:latin typeface="Times New Roman" panose="02020603050405020304" pitchFamily="18" charset="0"/>
            </a:endParaRPr>
          </a:p>
          <a:p>
            <a:pPr marL="0" lvl="0" indent="0">
              <a:spcBef>
                <a:spcPct val="0"/>
              </a:spcBef>
              <a:buClrTx/>
              <a:buSzTx/>
              <a:buFontTx/>
              <a:buNone/>
            </a:pPr>
            <a:r>
              <a:rPr lang="en-GB" altLang="en-US" sz="2000">
                <a:solidFill>
                  <a:srgbClr val="CC3300"/>
                </a:solidFill>
                <a:latin typeface="Times New Roman" panose="02020603050405020304" pitchFamily="18" charset="0"/>
              </a:rPr>
              <a:t>sleep( )</a:t>
            </a:r>
            <a:endParaRPr lang="en-GB" altLang="en-US" sz="2000">
              <a:solidFill>
                <a:srgbClr val="CC3300"/>
              </a:solidFill>
              <a:latin typeface="Times New Roman" panose="02020603050405020304" pitchFamily="18" charset="0"/>
            </a:endParaRPr>
          </a:p>
          <a:p>
            <a:pPr marL="0" lvl="0" indent="0">
              <a:spcBef>
                <a:spcPct val="0"/>
              </a:spcBef>
              <a:buClrTx/>
              <a:buSzTx/>
              <a:buFontTx/>
              <a:buNone/>
            </a:pPr>
            <a:r>
              <a:rPr lang="en-GB" altLang="en-US" sz="2000">
                <a:solidFill>
                  <a:srgbClr val="CC3300"/>
                </a:solidFill>
                <a:latin typeface="Times New Roman" panose="02020603050405020304" pitchFamily="18" charset="0"/>
              </a:rPr>
              <a:t>wait( ) </a:t>
            </a:r>
            <a:endParaRPr lang="en-GB" altLang="en-US" sz="2400">
              <a:solidFill>
                <a:srgbClr val="CC3300"/>
              </a:solidFill>
              <a:latin typeface="Times New Roman" panose="02020603050405020304" pitchFamily="18" charset="0"/>
            </a:endParaRPr>
          </a:p>
        </p:txBody>
      </p:sp>
      <p:sp>
        <p:nvSpPr>
          <p:cNvPr id="13352" name="Rectangle 46"/>
          <p:cNvSpPr/>
          <p:nvPr/>
        </p:nvSpPr>
        <p:spPr>
          <a:xfrm>
            <a:off x="4419600" y="4191000"/>
            <a:ext cx="1339850" cy="615950"/>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resume( )  </a:t>
            </a:r>
            <a:endParaRPr lang="en-GB" altLang="en-US" sz="2000">
              <a:solidFill>
                <a:srgbClr val="CC3300"/>
              </a:solidFill>
              <a:latin typeface="Times New Roman" panose="02020603050405020304" pitchFamily="18" charset="0"/>
            </a:endParaRPr>
          </a:p>
          <a:p>
            <a:pPr marL="0" lvl="0" indent="0">
              <a:spcBef>
                <a:spcPct val="0"/>
              </a:spcBef>
              <a:buClrTx/>
              <a:buSzTx/>
              <a:buFontTx/>
              <a:buNone/>
            </a:pPr>
            <a:r>
              <a:rPr lang="en-GB" altLang="en-US" sz="2000">
                <a:solidFill>
                  <a:srgbClr val="CC3300"/>
                </a:solidFill>
                <a:latin typeface="Times New Roman" panose="02020603050405020304" pitchFamily="18" charset="0"/>
              </a:rPr>
              <a:t>notify( ) </a:t>
            </a:r>
            <a:endParaRPr lang="en-GB" altLang="en-US" sz="2400">
              <a:solidFill>
                <a:srgbClr val="CC3300"/>
              </a:solidFill>
              <a:latin typeface="Times New Roman" panose="02020603050405020304" pitchFamily="18" charset="0"/>
            </a:endParaRPr>
          </a:p>
        </p:txBody>
      </p:sp>
      <p:sp>
        <p:nvSpPr>
          <p:cNvPr id="13353" name="Rectangle 46"/>
          <p:cNvSpPr/>
          <p:nvPr/>
        </p:nvSpPr>
        <p:spPr>
          <a:xfrm>
            <a:off x="1409700" y="1216025"/>
            <a:ext cx="1485900" cy="307975"/>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chemeClr val="bg2"/>
                </a:solidFill>
                <a:latin typeface="Times New Roman" panose="02020603050405020304" pitchFamily="18" charset="0"/>
              </a:rPr>
              <a:t>New Thread </a:t>
            </a:r>
            <a:endParaRPr lang="en-GB" altLang="en-US" sz="2400">
              <a:solidFill>
                <a:schemeClr val="bg2"/>
              </a:solidFill>
              <a:latin typeface="Times New Roman" panose="02020603050405020304" pitchFamily="18" charset="0"/>
            </a:endParaRPr>
          </a:p>
        </p:txBody>
      </p:sp>
      <p:sp>
        <p:nvSpPr>
          <p:cNvPr id="13354" name="Rectangle 46"/>
          <p:cNvSpPr/>
          <p:nvPr/>
        </p:nvSpPr>
        <p:spPr>
          <a:xfrm>
            <a:off x="76200" y="3276600"/>
            <a:ext cx="990600" cy="615950"/>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chemeClr val="bg2"/>
                </a:solidFill>
                <a:latin typeface="Times New Roman" panose="02020603050405020304" pitchFamily="18" charset="0"/>
              </a:rPr>
              <a:t>Active Thread </a:t>
            </a:r>
            <a:endParaRPr lang="en-GB" altLang="en-US" sz="2400">
              <a:solidFill>
                <a:schemeClr val="bg2"/>
              </a:solidFill>
              <a:latin typeface="Times New Roman" panose="02020603050405020304" pitchFamily="18" charset="0"/>
            </a:endParaRPr>
          </a:p>
        </p:txBody>
      </p:sp>
      <p:sp>
        <p:nvSpPr>
          <p:cNvPr id="13355" name="Rectangle 46"/>
          <p:cNvSpPr/>
          <p:nvPr/>
        </p:nvSpPr>
        <p:spPr>
          <a:xfrm>
            <a:off x="2743200" y="5715000"/>
            <a:ext cx="1600200" cy="615950"/>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chemeClr val="bg2"/>
                </a:solidFill>
                <a:latin typeface="Times New Roman" panose="02020603050405020304" pitchFamily="18" charset="0"/>
              </a:rPr>
              <a:t>Idle Thread (Not Runnable) </a:t>
            </a:r>
            <a:endParaRPr lang="en-GB" altLang="en-US" sz="2400">
              <a:solidFill>
                <a:schemeClr val="bg2"/>
              </a:solidFill>
              <a:latin typeface="Times New Roman" panose="02020603050405020304" pitchFamily="18" charset="0"/>
            </a:endParaRPr>
          </a:p>
        </p:txBody>
      </p:sp>
      <p:cxnSp>
        <p:nvCxnSpPr>
          <p:cNvPr id="13356" name="Straight Arrow Connector 104"/>
          <p:cNvCxnSpPr/>
          <p:nvPr/>
        </p:nvCxnSpPr>
        <p:spPr>
          <a:xfrm flipH="1">
            <a:off x="2362200" y="2743200"/>
            <a:ext cx="0" cy="152400"/>
          </a:xfrm>
          <a:prstGeom prst="line">
            <a:avLst/>
          </a:prstGeom>
          <a:noFill/>
          <a:ln>
            <a:solidFill>
              <a:schemeClr val="tx1"/>
            </a:solidFill>
            <a:miter lim="800000"/>
            <a:tailEnd type="arrow"/>
          </a:ln>
        </p:spPr>
      </p:cxnSp>
      <p:cxnSp>
        <p:nvCxnSpPr>
          <p:cNvPr id="13357" name="Straight Connector 107"/>
          <p:cNvCxnSpPr/>
          <p:nvPr/>
        </p:nvCxnSpPr>
        <p:spPr>
          <a:xfrm>
            <a:off x="2362200" y="2743200"/>
            <a:ext cx="2819400" cy="0"/>
          </a:xfrm>
          <a:prstGeom prst="line">
            <a:avLst/>
          </a:prstGeom>
          <a:noFill/>
          <a:ln>
            <a:solidFill>
              <a:schemeClr val="tx1"/>
            </a:solidFill>
            <a:miter lim="800000"/>
          </a:ln>
        </p:spPr>
      </p:cxnSp>
      <p:cxnSp>
        <p:nvCxnSpPr>
          <p:cNvPr id="13358" name="Straight Connector 109"/>
          <p:cNvCxnSpPr/>
          <p:nvPr/>
        </p:nvCxnSpPr>
        <p:spPr>
          <a:xfrm flipH="1">
            <a:off x="5181600" y="2743200"/>
            <a:ext cx="0" cy="152400"/>
          </a:xfrm>
          <a:prstGeom prst="line">
            <a:avLst/>
          </a:prstGeom>
          <a:noFill/>
          <a:ln>
            <a:solidFill>
              <a:schemeClr val="tx1"/>
            </a:solidFill>
            <a:miter lim="800000"/>
          </a:ln>
        </p:spPr>
      </p:cxnSp>
      <p:cxnSp>
        <p:nvCxnSpPr>
          <p:cNvPr id="13359" name="Straight Connector 110"/>
          <p:cNvCxnSpPr/>
          <p:nvPr/>
        </p:nvCxnSpPr>
        <p:spPr>
          <a:xfrm>
            <a:off x="2362200" y="3657600"/>
            <a:ext cx="2819400" cy="0"/>
          </a:xfrm>
          <a:prstGeom prst="line">
            <a:avLst/>
          </a:prstGeom>
          <a:noFill/>
          <a:ln>
            <a:solidFill>
              <a:schemeClr val="tx1"/>
            </a:solidFill>
            <a:miter lim="800000"/>
          </a:ln>
        </p:spPr>
      </p:cxnSp>
      <p:cxnSp>
        <p:nvCxnSpPr>
          <p:cNvPr id="13360" name="Straight Connector 111"/>
          <p:cNvCxnSpPr/>
          <p:nvPr/>
        </p:nvCxnSpPr>
        <p:spPr>
          <a:xfrm flipH="1">
            <a:off x="2362200" y="3505200"/>
            <a:ext cx="0" cy="152400"/>
          </a:xfrm>
          <a:prstGeom prst="line">
            <a:avLst/>
          </a:prstGeom>
          <a:noFill/>
          <a:ln>
            <a:solidFill>
              <a:schemeClr val="tx1"/>
            </a:solidFill>
            <a:miter lim="800000"/>
          </a:ln>
        </p:spPr>
      </p:cxnSp>
      <p:cxnSp>
        <p:nvCxnSpPr>
          <p:cNvPr id="13361" name="Straight Arrow Connector 113"/>
          <p:cNvCxnSpPr/>
          <p:nvPr/>
        </p:nvCxnSpPr>
        <p:spPr>
          <a:xfrm flipH="1" flipV="1">
            <a:off x="5181600" y="3505200"/>
            <a:ext cx="0" cy="152400"/>
          </a:xfrm>
          <a:prstGeom prst="line">
            <a:avLst/>
          </a:prstGeom>
          <a:noFill/>
          <a:ln>
            <a:solidFill>
              <a:schemeClr val="tx1"/>
            </a:solidFill>
            <a:miter lim="800000"/>
            <a:tailEnd type="arrow"/>
          </a:ln>
        </p:spPr>
      </p:cxnSp>
      <p:sp>
        <p:nvSpPr>
          <p:cNvPr id="13362" name="Rectangle 46"/>
          <p:cNvSpPr/>
          <p:nvPr/>
        </p:nvSpPr>
        <p:spPr>
          <a:xfrm>
            <a:off x="3302000" y="3654425"/>
            <a:ext cx="808038"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yield( ) </a:t>
            </a:r>
            <a:endParaRPr lang="en-GB" altLang="en-US" sz="2400">
              <a:solidFill>
                <a:srgbClr val="CC3300"/>
              </a:solidFill>
              <a:latin typeface="Times New Roman" panose="02020603050405020304" pitchFamily="18" charset="0"/>
            </a:endParaRPr>
          </a:p>
        </p:txBody>
      </p:sp>
      <p:sp>
        <p:nvSpPr>
          <p:cNvPr id="13363" name="Rectangle 46"/>
          <p:cNvSpPr/>
          <p:nvPr/>
        </p:nvSpPr>
        <p:spPr>
          <a:xfrm>
            <a:off x="7924800" y="3498850"/>
            <a:ext cx="990600" cy="615950"/>
          </a:xfrm>
          <a:prstGeom prst="rect">
            <a:avLst/>
          </a:prstGeom>
          <a:noFill/>
          <a:ln>
            <a:noFill/>
            <a:miter lim="800000"/>
          </a:ln>
        </p:spPr>
        <p:txBody>
          <a:bodyPr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chemeClr val="bg2"/>
                </a:solidFill>
                <a:latin typeface="Times New Roman" panose="02020603050405020304" pitchFamily="18" charset="0"/>
              </a:rPr>
              <a:t>Killed  Thread </a:t>
            </a:r>
            <a:endParaRPr lang="en-GB" altLang="en-US" sz="2400">
              <a:solidFill>
                <a:schemeClr val="bg2"/>
              </a:solidFill>
              <a:latin typeface="Times New Roman" panose="02020603050405020304" pitchFamily="18" charset="0"/>
            </a:endParaRPr>
          </a:p>
        </p:txBody>
      </p:sp>
      <p:sp>
        <p:nvSpPr>
          <p:cNvPr id="13364" name="TextBox 116"/>
          <p:cNvSpPr/>
          <p:nvPr/>
        </p:nvSpPr>
        <p:spPr>
          <a:xfrm>
            <a:off x="2286000" y="6324600"/>
            <a:ext cx="5410200" cy="461963"/>
          </a:xfrm>
          <a:prstGeom prst="rect">
            <a:avLst/>
          </a:prstGeom>
          <a:noFill/>
          <a:ln>
            <a:noFill/>
            <a:miter lim="800000"/>
          </a:ln>
        </p:spPr>
        <p:txBody>
          <a:bodyPr>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latin typeface="Times New Roman" panose="02020603050405020304" pitchFamily="18" charset="0"/>
              </a:rPr>
              <a:t>Fig:- State Transition diagram of a thread </a:t>
            </a:r>
            <a:endParaRPr lang="en-IN" altLang="en-US" sz="2400">
              <a:latin typeface="Times New Roman" panose="02020603050405020304" pitchFamily="18" charset="0"/>
            </a:endParaRPr>
          </a:p>
        </p:txBody>
      </p:sp>
      <p:sp>
        <p:nvSpPr>
          <p:cNvPr id="13365" name="Rectangle 46"/>
          <p:cNvSpPr/>
          <p:nvPr/>
        </p:nvSpPr>
        <p:spPr>
          <a:xfrm>
            <a:off x="3429000" y="2438400"/>
            <a:ext cx="639763" cy="307975"/>
          </a:xfrm>
          <a:prstGeom prst="rect">
            <a:avLst/>
          </a:prstGeom>
          <a:noFill/>
          <a:ln>
            <a:noFill/>
            <a:miter lim="800000"/>
          </a:ln>
        </p:spPr>
        <p:txBody>
          <a:bodyPr wrap="none" lIns="0" tIns="0" rIns="0" bIns="0">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spcBef>
                <a:spcPct val="0"/>
              </a:spcBef>
              <a:buClrTx/>
              <a:buSzTx/>
              <a:buFontTx/>
              <a:buNone/>
            </a:pPr>
            <a:r>
              <a:rPr lang="en-GB" altLang="en-US" sz="2000">
                <a:solidFill>
                  <a:srgbClr val="CC3300"/>
                </a:solidFill>
                <a:latin typeface="Times New Roman" panose="02020603050405020304" pitchFamily="18" charset="0"/>
              </a:rPr>
              <a:t>run( ) </a:t>
            </a:r>
            <a:endParaRPr lang="en-GB" altLang="en-US" sz="2400">
              <a:solidFill>
                <a:srgbClr val="CC3300"/>
              </a:solidFill>
              <a:latin typeface="Times New Roman" panose="02020603050405020304" pitchFamily="18" charset="0"/>
            </a:endParaRPr>
          </a:p>
        </p:txBody>
      </p:sp>
    </p:spTree>
  </p:cSld>
  <p:clrMapOvr>
    <a:masterClrMapping/>
  </p:clrMapOvr>
  <p:transition/>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9582F25B-5344-49A4-8EB0-EEB82C1AFF2E}" type="slidenum">
              <a:rPr lang="bg-BG" altLang="en-US" sz="1200">
                <a:latin typeface="Arial Black" pitchFamily="34" charset="0"/>
              </a:rPr>
              <a:pPr/>
              <a:t>344</a:t>
            </a:fld>
            <a:endParaRPr lang="bg-BG" altLang="en-US" sz="1200">
              <a:latin typeface="Arial Black" pitchFamily="34" charset="0"/>
            </a:endParaRPr>
          </a:p>
        </p:txBody>
      </p:sp>
      <p:sp>
        <p:nvSpPr>
          <p:cNvPr id="14339"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14340"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1600">
                <a:solidFill>
                  <a:srgbClr val="000000"/>
                </a:solidFill>
                <a:latin typeface="Lucida Grande" charset="0"/>
              </a:rPr>
              <a:t>You can create a thread in one of the following ways:-</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b="1">
                <a:solidFill>
                  <a:srgbClr val="000000"/>
                </a:solidFill>
                <a:latin typeface="Lucida Grande" charset="0"/>
              </a:rPr>
              <a:t>1. Extending Thread:</a:t>
            </a:r>
            <a:r>
              <a:rPr lang="en-US" altLang="en-US" sz="1600">
                <a:solidFill>
                  <a:srgbClr val="000000"/>
                </a:solidFill>
                <a:latin typeface="Lucida Grande" charset="0"/>
              </a:rPr>
              <a:t> The first way to create a thread is to create a new class that extends the Thread class and then to create an instance of this class. This class must override the run() method which is the entry point for the new thread. </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b="1">
                <a:solidFill>
                  <a:srgbClr val="000000"/>
                </a:solidFill>
                <a:latin typeface="Lucida Grande" charset="0"/>
              </a:rPr>
              <a:t>2. Implementing Runnable Interface:</a:t>
            </a:r>
            <a:r>
              <a:rPr lang="en-US" altLang="en-US" sz="1600">
                <a:solidFill>
                  <a:srgbClr val="000000"/>
                </a:solidFill>
                <a:latin typeface="Lucida Grande" charset="0"/>
              </a:rPr>
              <a:t> The easiest way to create a thread is to create a class that implements the Runnable interface. To implement Runnable, a class need only implement a single method called run(). The Format of that function is public void run().</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r>
              <a:rPr lang="en-US" altLang="en-US" sz="1600">
                <a:solidFill>
                  <a:srgbClr val="000000"/>
                </a:solidFill>
                <a:latin typeface="Lucida Grande" charset="0"/>
              </a:rPr>
              <a:t>Either of these two approaches may be used. Since multiple inheritance doesn't allow us to extend more than one class at a time, implementing the Runnable interface may help us in this situation.</a:t>
            </a:r>
            <a:endParaRPr lang="en-US" altLang="en-US" sz="1600">
              <a:latin typeface="Times New Roman" panose="02020603050405020304" pitchFamily="18" charset="0"/>
            </a:endParaRPr>
          </a:p>
          <a:p>
            <a:pPr marL="174625" lvl="0" indent="-174625" algn="just" eaLnBrk="1" hangingPunct="1"/>
            <a:endParaRPr lang="en-US" altLang="en-US" sz="1600">
              <a:latin typeface="Times New Roman" panose="02020603050405020304" pitchFamily="18" charset="0"/>
            </a:endParaRPr>
          </a:p>
        </p:txBody>
      </p:sp>
      <p:sp>
        <p:nvSpPr>
          <p:cNvPr id="14341" name="Rectangle 4"/>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Creation of a thread</a:t>
            </a:r>
            <a:endParaRPr lang="bg-BG" altLang="en-US" sz="2400">
              <a:solidFill>
                <a:srgbClr val="FF9900"/>
              </a:solidFill>
            </a:endParaRPr>
          </a:p>
        </p:txBody>
      </p:sp>
    </p:spTree>
  </p:cSld>
  <p:clrMapOvr>
    <a:masterClrMapping/>
  </p:clrMapOvr>
  <p:transition/>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8A21B62A-7462-4CE8-9589-7F3584E32384}" type="slidenum">
              <a:rPr lang="bg-BG" altLang="en-US" sz="1200">
                <a:latin typeface="Arial Black" pitchFamily="34" charset="0"/>
              </a:rPr>
              <a:pPr/>
              <a:t>345</a:t>
            </a:fld>
            <a:endParaRPr lang="bg-BG" altLang="en-US" sz="1200">
              <a:latin typeface="Arial Black" pitchFamily="34" charset="0"/>
            </a:endParaRPr>
          </a:p>
        </p:txBody>
      </p:sp>
      <p:sp>
        <p:nvSpPr>
          <p:cNvPr id="16387"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16388"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lnSpc>
                <a:spcPct val="80000"/>
              </a:lnSpc>
            </a:pPr>
            <a:r>
              <a:rPr lang="en-US" altLang="en-US" sz="2400"/>
              <a:t>Threads are implemented as objects that contains a method called run()</a:t>
            </a:r>
            <a:endParaRPr lang="en-US" altLang="en-US" sz="2400"/>
          </a:p>
          <a:p>
            <a:pPr marL="174625" lvl="0" indent="-174625" eaLnBrk="1" hangingPunct="1">
              <a:lnSpc>
                <a:spcPct val="80000"/>
              </a:lnSpc>
              <a:buNone/>
            </a:pPr>
            <a:r>
              <a:rPr lang="en-US" altLang="en-US" sz="1600" b="1">
                <a:latin typeface="Courier New" pitchFamily="49" charset="0"/>
              </a:rPr>
              <a:t>	  </a:t>
            </a:r>
            <a:r>
              <a:rPr lang="en-US" altLang="en-US" sz="1600">
                <a:latin typeface="Courier New" pitchFamily="49" charset="0"/>
              </a:rPr>
              <a:t>class MyThread extends Thread</a:t>
            </a:r>
            <a:endParaRPr lang="en-US" altLang="en-US" sz="1600">
              <a:latin typeface="Courier New" pitchFamily="49" charset="0"/>
            </a:endParaRPr>
          </a:p>
          <a:p>
            <a:pPr marL="174625" lvl="0" indent="-174625" eaLnBrk="1" hangingPunct="1">
              <a:lnSpc>
                <a:spcPct val="80000"/>
              </a:lnSpc>
              <a:buNone/>
            </a:pPr>
            <a:r>
              <a:rPr lang="en-US" altLang="en-US" sz="1600">
                <a:latin typeface="Courier New" pitchFamily="49" charset="0"/>
              </a:rPr>
              <a:t>	  {</a:t>
            </a:r>
            <a:endParaRPr lang="en-US" altLang="en-US" sz="1600">
              <a:latin typeface="Courier New" pitchFamily="49" charset="0"/>
            </a:endParaRPr>
          </a:p>
          <a:p>
            <a:pPr marL="174625" lvl="0" indent="-174625" eaLnBrk="1" hangingPunct="1">
              <a:lnSpc>
                <a:spcPct val="80000"/>
              </a:lnSpc>
              <a:buNone/>
            </a:pPr>
            <a:r>
              <a:rPr lang="en-US" altLang="en-US" sz="1600">
                <a:latin typeface="Courier New" pitchFamily="49" charset="0"/>
              </a:rPr>
              <a:t>    	 </a:t>
            </a:r>
            <a:r>
              <a:rPr lang="en-US" altLang="en-US" sz="1600">
                <a:solidFill>
                  <a:schemeClr val="hlink"/>
                </a:solidFill>
                <a:latin typeface="Courier New" pitchFamily="49" charset="0"/>
              </a:rPr>
              <a:t>public void run()</a:t>
            </a:r>
            <a:endParaRPr lang="en-US" altLang="en-US" sz="1600">
              <a:solidFill>
                <a:schemeClr val="hlink"/>
              </a:solidFill>
              <a:latin typeface="Courier New" pitchFamily="49" charset="0"/>
            </a:endParaRPr>
          </a:p>
          <a:p>
            <a:pPr marL="174625" lvl="0" indent="-174625" eaLnBrk="1" hangingPunct="1">
              <a:lnSpc>
                <a:spcPct val="80000"/>
              </a:lnSpc>
              <a:buNone/>
            </a:pPr>
            <a:r>
              <a:rPr lang="en-US" altLang="en-US" sz="1600">
                <a:latin typeface="Courier New" pitchFamily="49" charset="0"/>
              </a:rPr>
              <a:t>  	 	{</a:t>
            </a:r>
            <a:endParaRPr lang="en-US" altLang="en-US" sz="1600">
              <a:latin typeface="Courier New" pitchFamily="49" charset="0"/>
            </a:endParaRPr>
          </a:p>
          <a:p>
            <a:pPr marL="174625" lvl="0" indent="-174625" eaLnBrk="1" hangingPunct="1">
              <a:lnSpc>
                <a:spcPct val="80000"/>
              </a:lnSpc>
              <a:buNone/>
            </a:pPr>
            <a:r>
              <a:rPr lang="en-US" altLang="en-US" sz="1600">
                <a:latin typeface="Courier New" pitchFamily="49" charset="0"/>
              </a:rPr>
              <a:t>     	   // thread body of execution</a:t>
            </a:r>
            <a:endParaRPr lang="en-US" altLang="en-US" sz="1600">
              <a:latin typeface="Courier New" pitchFamily="49" charset="0"/>
            </a:endParaRPr>
          </a:p>
          <a:p>
            <a:pPr marL="174625" lvl="0" indent="-174625" eaLnBrk="1" hangingPunct="1">
              <a:lnSpc>
                <a:spcPct val="80000"/>
              </a:lnSpc>
              <a:buNone/>
            </a:pPr>
            <a:r>
              <a:rPr lang="en-US" altLang="en-US" sz="1600">
                <a:latin typeface="Courier New" pitchFamily="49" charset="0"/>
              </a:rPr>
              <a:t>  	 	}</a:t>
            </a:r>
            <a:endParaRPr lang="en-US" altLang="en-US" sz="1600">
              <a:latin typeface="Courier New" pitchFamily="49" charset="0"/>
            </a:endParaRPr>
          </a:p>
          <a:p>
            <a:pPr marL="174625" lvl="0" indent="-174625" eaLnBrk="1" hangingPunct="1">
              <a:lnSpc>
                <a:spcPct val="80000"/>
              </a:lnSpc>
              <a:buNone/>
            </a:pPr>
            <a:r>
              <a:rPr lang="en-US" altLang="en-US" sz="1600">
                <a:latin typeface="Courier New" pitchFamily="49" charset="0"/>
              </a:rPr>
              <a:t>    }</a:t>
            </a:r>
            <a:r>
              <a:rPr lang="en-US" altLang="en-US" sz="1600" b="1">
                <a:latin typeface="Courier New" pitchFamily="49" charset="0"/>
              </a:rPr>
              <a:t>	</a:t>
            </a:r>
            <a:endParaRPr lang="en-US" altLang="en-US" sz="1600">
              <a:latin typeface="Courier New" pitchFamily="49" charset="0"/>
            </a:endParaRPr>
          </a:p>
          <a:p>
            <a:pPr marL="174625" lvl="0" indent="-174625" eaLnBrk="1" hangingPunct="1">
              <a:lnSpc>
                <a:spcPct val="80000"/>
              </a:lnSpc>
            </a:pPr>
            <a:r>
              <a:rPr lang="en-US" altLang="en-US" sz="2000"/>
              <a:t>Create a thread:</a:t>
            </a:r>
            <a:endParaRPr lang="en-US" altLang="en-US" sz="2000">
              <a:latin typeface="Courier New" pitchFamily="49" charset="0"/>
            </a:endParaRPr>
          </a:p>
          <a:p>
            <a:pPr marL="174625" lvl="0" indent="-174625" eaLnBrk="1" hangingPunct="1">
              <a:lnSpc>
                <a:spcPct val="80000"/>
              </a:lnSpc>
              <a:buNone/>
            </a:pPr>
            <a:r>
              <a:rPr lang="en-US" altLang="en-US" sz="2000">
                <a:latin typeface="Courier New" pitchFamily="49" charset="0"/>
              </a:rPr>
              <a:t>   MyThread thr1 = new MyThread();</a:t>
            </a:r>
            <a:endParaRPr lang="en-US" altLang="en-US" sz="2000">
              <a:latin typeface="Courier New" pitchFamily="49" charset="0"/>
            </a:endParaRPr>
          </a:p>
          <a:p>
            <a:pPr marL="174625" lvl="0" indent="-174625" eaLnBrk="1" hangingPunct="1">
              <a:lnSpc>
                <a:spcPct val="80000"/>
              </a:lnSpc>
            </a:pPr>
            <a:r>
              <a:rPr lang="en-US" altLang="en-US" sz="2000"/>
              <a:t>Start Execution of threads:</a:t>
            </a:r>
            <a:endParaRPr lang="en-US" altLang="en-US" sz="2000">
              <a:latin typeface="Courier New" pitchFamily="49" charset="0"/>
            </a:endParaRPr>
          </a:p>
          <a:p>
            <a:pPr marL="174625" lvl="0" indent="-174625" eaLnBrk="1" hangingPunct="1">
              <a:lnSpc>
                <a:spcPct val="80000"/>
              </a:lnSpc>
              <a:buNone/>
            </a:pPr>
            <a:r>
              <a:rPr lang="en-US" altLang="en-US" sz="2000">
                <a:latin typeface="Courier New" pitchFamily="49" charset="0"/>
              </a:rPr>
              <a:t>   thr1.start();</a:t>
            </a:r>
            <a:endParaRPr lang="en-US" altLang="en-US" sz="2000">
              <a:latin typeface="Courier New" pitchFamily="49" charset="0"/>
            </a:endParaRPr>
          </a:p>
          <a:p>
            <a:pPr marL="174625" lvl="0" indent="-174625" eaLnBrk="1" hangingPunct="1">
              <a:lnSpc>
                <a:spcPct val="80000"/>
              </a:lnSpc>
            </a:pPr>
            <a:r>
              <a:rPr lang="en-US" altLang="en-US" sz="2000"/>
              <a:t>Create and Execute:</a:t>
            </a:r>
            <a:endParaRPr lang="en-US" altLang="en-US" sz="2000"/>
          </a:p>
          <a:p>
            <a:pPr marL="174625" lvl="0" indent="-174625" eaLnBrk="1" hangingPunct="1">
              <a:lnSpc>
                <a:spcPct val="80000"/>
              </a:lnSpc>
              <a:buNone/>
            </a:pPr>
            <a:r>
              <a:rPr lang="en-US" altLang="en-US" sz="2000">
                <a:latin typeface="Courier New" pitchFamily="49" charset="0"/>
              </a:rPr>
              <a:t>   new MyThread().start();</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16389" name="Rectangle 4"/>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Extending the thread class</a:t>
            </a:r>
            <a:endParaRPr lang="bg-BG" altLang="en-US" sz="2400">
              <a:solidFill>
                <a:srgbClr val="FF9900"/>
              </a:solidFill>
            </a:endParaRPr>
          </a:p>
        </p:txBody>
      </p:sp>
    </p:spTree>
  </p:cSld>
  <p:clrMapOvr>
    <a:masterClrMapping/>
  </p:clrMapOvr>
  <p:transition/>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D50D9E37-9DFF-4DBF-AF29-AAB1B32505B3}" type="slidenum">
              <a:rPr lang="bg-BG" altLang="en-US" sz="1200">
                <a:latin typeface="Arial Black" pitchFamily="34" charset="0"/>
              </a:rPr>
              <a:pPr/>
              <a:t>346</a:t>
            </a:fld>
            <a:endParaRPr lang="bg-BG" altLang="en-US" sz="1200">
              <a:latin typeface="Arial Black" pitchFamily="34" charset="0"/>
            </a:endParaRPr>
          </a:p>
        </p:txBody>
      </p:sp>
      <p:sp>
        <p:nvSpPr>
          <p:cNvPr id="18435"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18436" name="Rectangle 4"/>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Extending the thread class : example</a:t>
            </a:r>
            <a:endParaRPr lang="bg-BG" altLang="en-US" sz="2400">
              <a:solidFill>
                <a:srgbClr val="FF9900"/>
              </a:solidFill>
            </a:endParaRPr>
          </a:p>
        </p:txBody>
      </p:sp>
      <p:sp>
        <p:nvSpPr>
          <p:cNvPr id="18437" name="Rectangle 5"/>
          <p:cNvSpPr/>
          <p:nvPr/>
        </p:nvSpPr>
        <p:spPr>
          <a:xfrm>
            <a:off x="609600" y="1219200"/>
            <a:ext cx="8077200" cy="4456113"/>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342900" lvl="0" indent="-342900" eaLnBrk="1" hangingPunct="1">
              <a:lnSpc>
                <a:spcPct val="80000"/>
              </a:lnSpc>
              <a:buNone/>
            </a:pPr>
            <a:r>
              <a:rPr lang="en-US" altLang="en-US" sz="2000"/>
              <a:t>class MyThread extends Thread { 	</a:t>
            </a:r>
            <a:r>
              <a:rPr lang="en-US" altLang="en-US" sz="2000" b="1"/>
              <a:t>// the thread</a:t>
            </a:r>
            <a:endParaRPr lang="en-US" altLang="en-US" sz="2000"/>
          </a:p>
          <a:p>
            <a:pPr marL="342900" lvl="0" indent="-342900" eaLnBrk="1" hangingPunct="1">
              <a:lnSpc>
                <a:spcPct val="80000"/>
              </a:lnSpc>
              <a:buNone/>
            </a:pPr>
            <a:r>
              <a:rPr lang="en-US" altLang="en-US" sz="2000"/>
              <a:t>        public void </a:t>
            </a:r>
            <a:r>
              <a:rPr lang="en-US" altLang="en-US" sz="2000" b="1"/>
              <a:t>run</a:t>
            </a:r>
            <a:r>
              <a:rPr lang="en-US" altLang="en-US" sz="2000"/>
              <a:t>() {</a:t>
            </a:r>
            <a:endParaRPr lang="en-US" altLang="en-US" sz="2000"/>
          </a:p>
          <a:p>
            <a:pPr marL="342900" lvl="0" indent="-342900" eaLnBrk="1" hangingPunct="1">
              <a:lnSpc>
                <a:spcPct val="80000"/>
              </a:lnSpc>
              <a:buNone/>
            </a:pPr>
            <a:r>
              <a:rPr lang="en-US" altLang="en-US" sz="2000"/>
              <a:t>                System.out.println(" this thread is running ... ");</a:t>
            </a:r>
            <a:endParaRPr lang="en-US" altLang="en-US" sz="2000"/>
          </a:p>
          <a:p>
            <a:pPr marL="342900" lvl="0" indent="-342900" eaLnBrk="1" hangingPunct="1">
              <a:lnSpc>
                <a:spcPct val="80000"/>
              </a:lnSpc>
              <a:buNone/>
            </a:pPr>
            <a:r>
              <a:rPr lang="en-US" altLang="en-US" sz="2000"/>
              <a:t>        }</a:t>
            </a:r>
            <a:endParaRPr lang="en-US" altLang="en-US" sz="2000"/>
          </a:p>
          <a:p>
            <a:pPr marL="342900" lvl="0" indent="-342900" eaLnBrk="1" hangingPunct="1">
              <a:lnSpc>
                <a:spcPct val="80000"/>
              </a:lnSpc>
              <a:buNone/>
            </a:pPr>
            <a:r>
              <a:rPr lang="en-US" altLang="en-US" sz="2000"/>
              <a:t>} // end class MyThread</a:t>
            </a:r>
            <a:endParaRPr lang="en-US" altLang="en-US" sz="2000"/>
          </a:p>
          <a:p>
            <a:pPr marL="342900" lvl="0" indent="-342900" eaLnBrk="1" hangingPunct="1">
              <a:lnSpc>
                <a:spcPct val="80000"/>
              </a:lnSpc>
              <a:buNone/>
            </a:pPr>
            <a:endParaRPr lang="en-US" altLang="en-US" sz="2000"/>
          </a:p>
          <a:p>
            <a:pPr marL="342900" lvl="0" indent="-342900" eaLnBrk="1" hangingPunct="1">
              <a:lnSpc>
                <a:spcPct val="80000"/>
              </a:lnSpc>
              <a:buNone/>
            </a:pPr>
            <a:r>
              <a:rPr lang="en-US" altLang="en-US" sz="2000"/>
              <a:t>class ThreadEx1 { 		</a:t>
            </a:r>
            <a:r>
              <a:rPr lang="en-US" altLang="en-US" sz="2000" b="1"/>
              <a:t>// a program that utilizes the thread</a:t>
            </a:r>
            <a:endParaRPr lang="en-US" altLang="en-US" sz="2000"/>
          </a:p>
          <a:p>
            <a:pPr marL="342900" lvl="0" indent="-342900" eaLnBrk="1" hangingPunct="1">
              <a:lnSpc>
                <a:spcPct val="80000"/>
              </a:lnSpc>
              <a:buNone/>
            </a:pPr>
            <a:r>
              <a:rPr lang="en-US" altLang="en-US" sz="2000"/>
              <a:t>        public static void main(String [] args  ) {</a:t>
            </a:r>
            <a:endParaRPr lang="en-US" altLang="en-US" sz="2000"/>
          </a:p>
          <a:p>
            <a:pPr marL="342900" lvl="0" indent="-342900" eaLnBrk="1" hangingPunct="1">
              <a:lnSpc>
                <a:spcPct val="80000"/>
              </a:lnSpc>
              <a:buNone/>
            </a:pPr>
            <a:r>
              <a:rPr lang="en-US" altLang="en-US" sz="2000" b="1"/>
              <a:t>		MyThread t = new MyThread();</a:t>
            </a:r>
            <a:endParaRPr lang="en-US" altLang="en-US" sz="2000"/>
          </a:p>
          <a:p>
            <a:pPr marL="342900" lvl="0" indent="-342900" eaLnBrk="1" hangingPunct="1">
              <a:lnSpc>
                <a:spcPct val="80000"/>
              </a:lnSpc>
              <a:buNone/>
            </a:pPr>
            <a:r>
              <a:rPr lang="en-US" altLang="en-US" sz="2000"/>
              <a:t>		// due to extending the Thread class (above)</a:t>
            </a:r>
            <a:endParaRPr lang="en-US" altLang="en-US" sz="2000"/>
          </a:p>
          <a:p>
            <a:pPr marL="342900" lvl="0" indent="-342900" eaLnBrk="1" hangingPunct="1">
              <a:lnSpc>
                <a:spcPct val="80000"/>
              </a:lnSpc>
              <a:buNone/>
            </a:pPr>
            <a:r>
              <a:rPr lang="en-US" altLang="en-US" sz="2000"/>
              <a:t>		// I can call start(), and this will call</a:t>
            </a:r>
            <a:endParaRPr lang="en-US" altLang="en-US" sz="2000"/>
          </a:p>
          <a:p>
            <a:pPr marL="342900" lvl="0" indent="-342900" eaLnBrk="1" hangingPunct="1">
              <a:lnSpc>
                <a:spcPct val="80000"/>
              </a:lnSpc>
              <a:buNone/>
            </a:pPr>
            <a:r>
              <a:rPr lang="en-US" altLang="en-US" sz="2000"/>
              <a:t>		// run(). start() is a method in class Thread.</a:t>
            </a:r>
            <a:endParaRPr lang="en-US" altLang="en-US" sz="2000"/>
          </a:p>
          <a:p>
            <a:pPr marL="342900" lvl="0" indent="-342900" eaLnBrk="1" hangingPunct="1">
              <a:lnSpc>
                <a:spcPct val="80000"/>
              </a:lnSpc>
              <a:buNone/>
            </a:pPr>
            <a:r>
              <a:rPr lang="en-US" altLang="en-US" sz="2000"/>
              <a:t>             </a:t>
            </a:r>
            <a:r>
              <a:rPr lang="en-US" altLang="en-US" sz="2000" b="1"/>
              <a:t>t.start();</a:t>
            </a:r>
            <a:endParaRPr lang="en-US" altLang="en-US" sz="2000"/>
          </a:p>
          <a:p>
            <a:pPr marL="342900" lvl="0" indent="-342900" eaLnBrk="1" hangingPunct="1">
              <a:lnSpc>
                <a:spcPct val="80000"/>
              </a:lnSpc>
              <a:buNone/>
            </a:pPr>
            <a:r>
              <a:rPr lang="en-US" altLang="en-US" sz="2000"/>
              <a:t>       } // end main()</a:t>
            </a:r>
            <a:endParaRPr lang="en-US" altLang="en-US" sz="2000"/>
          </a:p>
          <a:p>
            <a:pPr marL="342900" lvl="0" indent="-342900" eaLnBrk="1" hangingPunct="1">
              <a:lnSpc>
                <a:spcPct val="80000"/>
              </a:lnSpc>
              <a:buNone/>
            </a:pPr>
            <a:r>
              <a:rPr lang="en-US" altLang="en-US" sz="2000"/>
              <a:t>}       // end class ThreadEx1</a:t>
            </a:r>
            <a:endParaRPr lang="en-US" altLang="en-US" sz="2000"/>
          </a:p>
          <a:p>
            <a:pPr marL="342900" lvl="0" indent="-342900" eaLnBrk="1" hangingPunct="1">
              <a:lnSpc>
                <a:spcPct val="80000"/>
              </a:lnSpc>
              <a:buNone/>
            </a:pPr>
            <a:endParaRPr lang="en-GB" altLang="en-US" sz="2000"/>
          </a:p>
        </p:txBody>
      </p:sp>
    </p:spTree>
  </p:cSld>
  <p:clrMapOvr>
    <a:masterClrMapping/>
  </p:clrMapOvr>
  <p:transition/>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FBF8133D-5D97-44C7-912E-F0AB4416C117}" type="slidenum">
              <a:rPr lang="bg-BG" altLang="en-US" sz="1200">
                <a:latin typeface="Arial Black" pitchFamily="34" charset="0"/>
              </a:rPr>
              <a:pPr/>
              <a:t>347</a:t>
            </a:fld>
            <a:endParaRPr lang="bg-BG" altLang="en-US" sz="1200">
              <a:latin typeface="Arial Black" pitchFamily="34" charset="0"/>
            </a:endParaRPr>
          </a:p>
        </p:txBody>
      </p:sp>
      <p:sp>
        <p:nvSpPr>
          <p:cNvPr id="20483"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20484"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buNone/>
            </a:pPr>
            <a:r>
              <a:rPr lang="en-US" altLang="en-US" sz="1800">
                <a:latin typeface="Courier New" pitchFamily="49" charset="0"/>
              </a:rPr>
              <a:t>class MyThread implements Runnable</a:t>
            </a:r>
            <a:endParaRPr lang="en-US" altLang="en-US" sz="1800">
              <a:latin typeface="Courier New" pitchFamily="49" charset="0"/>
            </a:endParaRPr>
          </a:p>
          <a:p>
            <a:pPr marL="174625" lvl="0" indent="-174625" eaLnBrk="1" hangingPunct="1">
              <a:buNone/>
            </a:pPr>
            <a:r>
              <a:rPr lang="en-US" altLang="en-US" sz="1800">
                <a:latin typeface="Courier New" pitchFamily="49" charset="0"/>
              </a:rPr>
              <a:t>{</a:t>
            </a:r>
            <a:endParaRPr lang="en-US" altLang="en-US" sz="1800">
              <a:latin typeface="Courier New" pitchFamily="49" charset="0"/>
            </a:endParaRPr>
          </a:p>
          <a:p>
            <a:pPr marL="174625" lvl="0" indent="-174625" eaLnBrk="1" hangingPunct="1">
              <a:buNone/>
            </a:pPr>
            <a:r>
              <a:rPr lang="en-US" altLang="en-US" sz="1800">
                <a:latin typeface="Courier New" pitchFamily="49" charset="0"/>
              </a:rPr>
              <a:t>  .....</a:t>
            </a:r>
            <a:endParaRPr lang="en-US" altLang="en-US" sz="1800">
              <a:latin typeface="Courier New" pitchFamily="49" charset="0"/>
            </a:endParaRPr>
          </a:p>
          <a:p>
            <a:pPr marL="174625" lvl="0" indent="-174625" eaLnBrk="1" hangingPunct="1">
              <a:buNone/>
            </a:pPr>
            <a:r>
              <a:rPr lang="en-US" altLang="en-US" sz="1800">
                <a:latin typeface="Courier New" pitchFamily="49" charset="0"/>
              </a:rPr>
              <a:t>  public void run()</a:t>
            </a:r>
            <a:endParaRPr lang="en-US" altLang="en-US" sz="1800">
              <a:latin typeface="Courier New" pitchFamily="49" charset="0"/>
            </a:endParaRPr>
          </a:p>
          <a:p>
            <a:pPr marL="174625" lvl="0" indent="-174625" eaLnBrk="1" hangingPunct="1">
              <a:buNone/>
            </a:pPr>
            <a:r>
              <a:rPr lang="en-US" altLang="en-US" sz="1800">
                <a:latin typeface="Courier New" pitchFamily="49" charset="0"/>
              </a:rPr>
              <a:t>  {</a:t>
            </a:r>
            <a:endParaRPr lang="en-US" altLang="en-US" sz="1800">
              <a:latin typeface="Courier New" pitchFamily="49" charset="0"/>
            </a:endParaRPr>
          </a:p>
          <a:p>
            <a:pPr marL="174625" lvl="0" indent="-174625" eaLnBrk="1" hangingPunct="1">
              <a:buNone/>
            </a:pPr>
            <a:r>
              <a:rPr lang="en-US" altLang="en-US" sz="1800">
                <a:latin typeface="Courier New" pitchFamily="49" charset="0"/>
              </a:rPr>
              <a:t>     // thread body of execution</a:t>
            </a:r>
            <a:endParaRPr lang="en-US" altLang="en-US" sz="1800">
              <a:latin typeface="Courier New" pitchFamily="49" charset="0"/>
            </a:endParaRPr>
          </a:p>
          <a:p>
            <a:pPr marL="174625" lvl="0" indent="-174625" eaLnBrk="1" hangingPunct="1">
              <a:buNone/>
            </a:pPr>
            <a:r>
              <a:rPr lang="en-US" altLang="en-US" sz="1800">
                <a:latin typeface="Courier New" pitchFamily="49" charset="0"/>
              </a:rPr>
              <a:t>  }</a:t>
            </a:r>
            <a:endParaRPr lang="en-US" altLang="en-US" sz="1800">
              <a:latin typeface="Courier New" pitchFamily="49" charset="0"/>
            </a:endParaRPr>
          </a:p>
          <a:p>
            <a:pPr marL="174625" lvl="0" indent="-174625" eaLnBrk="1" hangingPunct="1">
              <a:buNone/>
            </a:pPr>
            <a:r>
              <a:rPr lang="en-US" altLang="en-US" sz="1800">
                <a:latin typeface="Courier New" pitchFamily="49" charset="0"/>
              </a:rPr>
              <a:t>}</a:t>
            </a:r>
            <a:endParaRPr lang="en-US" altLang="en-US" sz="1800">
              <a:latin typeface="Courier New" pitchFamily="49" charset="0"/>
            </a:endParaRPr>
          </a:p>
          <a:p>
            <a:pPr marL="174625" lvl="0" indent="-174625" eaLnBrk="1" hangingPunct="1"/>
            <a:r>
              <a:rPr lang="en-US" altLang="en-US" sz="1800"/>
              <a:t>Creating Object:</a:t>
            </a:r>
            <a:endParaRPr lang="en-US" altLang="en-US" sz="1800"/>
          </a:p>
          <a:p>
            <a:pPr marL="174625" lvl="0" indent="-174625" eaLnBrk="1" hangingPunct="1">
              <a:buNone/>
            </a:pPr>
            <a:r>
              <a:rPr lang="en-US" altLang="en-US" sz="1800">
                <a:latin typeface="Courier New" pitchFamily="49" charset="0"/>
              </a:rPr>
              <a:t>    MyThread myObject = new MyThread();</a:t>
            </a:r>
            <a:endParaRPr lang="en-US" altLang="en-US" sz="1800"/>
          </a:p>
          <a:p>
            <a:pPr marL="174625" lvl="0" indent="-174625" eaLnBrk="1" hangingPunct="1"/>
            <a:r>
              <a:rPr lang="en-US" altLang="en-US" sz="1800"/>
              <a:t>Creating Thread Object:</a:t>
            </a:r>
            <a:endParaRPr lang="en-US" altLang="en-US" sz="1800"/>
          </a:p>
          <a:p>
            <a:pPr marL="174625" lvl="0" indent="-174625" eaLnBrk="1" hangingPunct="1">
              <a:buNone/>
            </a:pPr>
            <a:r>
              <a:rPr lang="en-US" altLang="en-US" sz="1800"/>
              <a:t>        </a:t>
            </a:r>
            <a:r>
              <a:rPr lang="en-US" altLang="en-US" sz="1800">
                <a:latin typeface="Courier New" pitchFamily="49" charset="0"/>
              </a:rPr>
              <a:t>Thread thr1 = new Thread( myObject );</a:t>
            </a:r>
            <a:endParaRPr lang="en-US" altLang="en-US" sz="1800">
              <a:latin typeface="Courier New" pitchFamily="49" charset="0"/>
            </a:endParaRPr>
          </a:p>
          <a:p>
            <a:pPr marL="174625" lvl="0" indent="-174625" eaLnBrk="1" hangingPunct="1"/>
            <a:r>
              <a:rPr lang="en-US" altLang="en-US" sz="1800"/>
              <a:t>Start Execution:</a:t>
            </a:r>
            <a:endParaRPr lang="en-US" altLang="en-US" sz="1800"/>
          </a:p>
          <a:p>
            <a:pPr marL="174625" lvl="0" indent="-174625" eaLnBrk="1" hangingPunct="1">
              <a:buNone/>
            </a:pPr>
            <a:r>
              <a:rPr lang="en-US" altLang="en-US" sz="1800">
                <a:latin typeface="Courier New" pitchFamily="49" charset="0"/>
              </a:rPr>
              <a:t>    thr1.start();</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20485" name="Rectangle 4"/>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Implementing the runnable interface</a:t>
            </a:r>
            <a:endParaRPr lang="bg-BG" altLang="en-US" sz="2400">
              <a:solidFill>
                <a:srgbClr val="FF9900"/>
              </a:solidFill>
            </a:endParaRPr>
          </a:p>
        </p:txBody>
      </p:sp>
    </p:spTree>
  </p:cSld>
  <p:clrMapOvr>
    <a:masterClrMapping/>
  </p:clrMapOvr>
  <p:transition/>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38D58D76-265B-4F73-9F53-8D0019BCAD88}" type="slidenum">
              <a:rPr lang="bg-BG" altLang="en-US" sz="1200">
                <a:latin typeface="Arial Black" pitchFamily="34" charset="0"/>
              </a:rPr>
              <a:pPr/>
              <a:t>348</a:t>
            </a:fld>
            <a:endParaRPr lang="bg-BG" altLang="en-US" sz="1200">
              <a:latin typeface="Arial Black" pitchFamily="34" charset="0"/>
            </a:endParaRPr>
          </a:p>
        </p:txBody>
      </p:sp>
      <p:sp>
        <p:nvSpPr>
          <p:cNvPr id="22531"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22532" name="Rectangle 3"/>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Implementing the runnable interface : example</a:t>
            </a:r>
            <a:endParaRPr lang="bg-BG" altLang="en-US" sz="2400">
              <a:solidFill>
                <a:srgbClr val="FF9900"/>
              </a:solidFill>
            </a:endParaRPr>
          </a:p>
        </p:txBody>
      </p:sp>
      <p:sp>
        <p:nvSpPr>
          <p:cNvPr id="22533" name="Rectangle 5"/>
          <p:cNvSpPr/>
          <p:nvPr/>
        </p:nvSpPr>
        <p:spPr>
          <a:xfrm>
            <a:off x="381000" y="1219200"/>
            <a:ext cx="8077200" cy="4456113"/>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342900" lvl="0" indent="-342900" eaLnBrk="1" hangingPunct="1">
              <a:lnSpc>
                <a:spcPct val="80000"/>
              </a:lnSpc>
              <a:buNone/>
            </a:pPr>
            <a:r>
              <a:rPr lang="en-US" altLang="en-US" sz="1600"/>
              <a:t>class MyThread implements Runnable  {</a:t>
            </a:r>
            <a:endParaRPr lang="en-US" altLang="en-US" sz="1600"/>
          </a:p>
          <a:p>
            <a:pPr marL="342900" lvl="0" indent="-342900" eaLnBrk="1" hangingPunct="1">
              <a:lnSpc>
                <a:spcPct val="80000"/>
              </a:lnSpc>
              <a:buNone/>
            </a:pPr>
            <a:r>
              <a:rPr lang="en-US" altLang="en-US" sz="1600"/>
              <a:t>        public void run() {</a:t>
            </a:r>
            <a:endParaRPr lang="en-US" altLang="en-US" sz="1600"/>
          </a:p>
          <a:p>
            <a:pPr marL="342900" lvl="0" indent="-342900" eaLnBrk="1" hangingPunct="1">
              <a:lnSpc>
                <a:spcPct val="80000"/>
              </a:lnSpc>
              <a:buNone/>
            </a:pPr>
            <a:r>
              <a:rPr lang="en-US" altLang="en-US" sz="1600"/>
              <a:t>                System.out.println(" this thread is running ... ");</a:t>
            </a:r>
            <a:endParaRPr lang="en-US" altLang="en-US" sz="1600"/>
          </a:p>
          <a:p>
            <a:pPr marL="342900" lvl="0" indent="-342900" eaLnBrk="1" hangingPunct="1">
              <a:lnSpc>
                <a:spcPct val="80000"/>
              </a:lnSpc>
              <a:buNone/>
            </a:pPr>
            <a:r>
              <a:rPr lang="en-US" altLang="en-US" sz="1600"/>
              <a:t>        }</a:t>
            </a:r>
            <a:endParaRPr lang="en-US" altLang="en-US" sz="1600"/>
          </a:p>
          <a:p>
            <a:pPr marL="342900" lvl="0" indent="-342900" eaLnBrk="1" hangingPunct="1">
              <a:lnSpc>
                <a:spcPct val="80000"/>
              </a:lnSpc>
              <a:buNone/>
            </a:pPr>
            <a:r>
              <a:rPr lang="en-US" altLang="en-US" sz="1600"/>
              <a:t>} // end class MyThread</a:t>
            </a:r>
            <a:endParaRPr lang="en-US" altLang="en-US" sz="1600"/>
          </a:p>
          <a:p>
            <a:pPr marL="342900" lvl="0" indent="-342900" eaLnBrk="1" hangingPunct="1">
              <a:lnSpc>
                <a:spcPct val="80000"/>
              </a:lnSpc>
              <a:buNone/>
            </a:pPr>
            <a:endParaRPr lang="en-US" altLang="en-US" sz="1600"/>
          </a:p>
          <a:p>
            <a:pPr marL="342900" lvl="0" indent="-342900" eaLnBrk="1" hangingPunct="1">
              <a:lnSpc>
                <a:spcPct val="80000"/>
              </a:lnSpc>
              <a:buNone/>
            </a:pPr>
            <a:r>
              <a:rPr lang="en-US" altLang="en-US" sz="1600"/>
              <a:t>class ThreadEx2 {</a:t>
            </a:r>
            <a:endParaRPr lang="en-US" altLang="en-US" sz="1600"/>
          </a:p>
          <a:p>
            <a:pPr marL="342900" lvl="0" indent="-342900" eaLnBrk="1" hangingPunct="1">
              <a:lnSpc>
                <a:spcPct val="80000"/>
              </a:lnSpc>
              <a:buNone/>
            </a:pPr>
            <a:r>
              <a:rPr lang="en-US" altLang="en-US" sz="1600"/>
              <a:t>        public static void main(String [] args  ) {</a:t>
            </a:r>
            <a:endParaRPr lang="en-US" altLang="en-US" sz="1600"/>
          </a:p>
          <a:p>
            <a:pPr marL="342900" lvl="0" indent="-342900" eaLnBrk="1" hangingPunct="1">
              <a:lnSpc>
                <a:spcPct val="80000"/>
              </a:lnSpc>
              <a:buNone/>
            </a:pPr>
            <a:r>
              <a:rPr lang="en-US" altLang="en-US" sz="1600"/>
              <a:t>                </a:t>
            </a:r>
            <a:r>
              <a:rPr lang="en-US" altLang="en-US" sz="1600" b="1"/>
              <a:t>Thread t = new Thread(new MyThread());</a:t>
            </a:r>
            <a:endParaRPr lang="en-US" altLang="en-US" sz="1600"/>
          </a:p>
          <a:p>
            <a:pPr marL="342900" lvl="0" indent="-342900" eaLnBrk="1" hangingPunct="1">
              <a:lnSpc>
                <a:spcPct val="80000"/>
              </a:lnSpc>
              <a:buNone/>
            </a:pPr>
            <a:r>
              <a:rPr lang="en-US" altLang="en-US" sz="1600"/>
              <a:t>                            // due to implementing the Runnable interface</a:t>
            </a:r>
            <a:endParaRPr lang="en-US" altLang="en-US" sz="1600"/>
          </a:p>
          <a:p>
            <a:pPr marL="342900" lvl="0" indent="-342900" eaLnBrk="1" hangingPunct="1">
              <a:lnSpc>
                <a:spcPct val="80000"/>
              </a:lnSpc>
              <a:buNone/>
            </a:pPr>
            <a:r>
              <a:rPr lang="en-US" altLang="en-US" sz="1600"/>
              <a:t>                           // I can call start(), and this will call run().</a:t>
            </a:r>
            <a:endParaRPr lang="en-US" altLang="en-US" sz="1600"/>
          </a:p>
          <a:p>
            <a:pPr marL="342900" lvl="0" indent="-342900" eaLnBrk="1" hangingPunct="1">
              <a:lnSpc>
                <a:spcPct val="80000"/>
              </a:lnSpc>
              <a:buNone/>
            </a:pPr>
            <a:r>
              <a:rPr lang="en-US" altLang="en-US" sz="1600"/>
              <a:t>                </a:t>
            </a:r>
            <a:r>
              <a:rPr lang="en-US" altLang="en-US" sz="1600" b="1"/>
              <a:t>t.start();</a:t>
            </a:r>
            <a:endParaRPr lang="en-US" altLang="en-US" sz="1600"/>
          </a:p>
          <a:p>
            <a:pPr marL="342900" lvl="0" indent="-342900" eaLnBrk="1" hangingPunct="1">
              <a:lnSpc>
                <a:spcPct val="80000"/>
              </a:lnSpc>
              <a:buNone/>
            </a:pPr>
            <a:r>
              <a:rPr lang="en-US" altLang="en-US" sz="1600"/>
              <a:t>        } // end main()</a:t>
            </a:r>
            <a:endParaRPr lang="en-US" altLang="en-US" sz="1600"/>
          </a:p>
          <a:p>
            <a:pPr marL="342900" lvl="0" indent="-342900" eaLnBrk="1" hangingPunct="1">
              <a:lnSpc>
                <a:spcPct val="80000"/>
              </a:lnSpc>
              <a:buNone/>
            </a:pPr>
            <a:r>
              <a:rPr lang="en-US" altLang="en-US" sz="1600"/>
              <a:t>}       // end class ThreadEx2</a:t>
            </a:r>
            <a:endParaRPr lang="en-US" altLang="en-US" sz="1600"/>
          </a:p>
          <a:p>
            <a:pPr marL="342900" lvl="0" indent="-342900" eaLnBrk="1" hangingPunct="1">
              <a:lnSpc>
                <a:spcPct val="80000"/>
              </a:lnSpc>
              <a:buNone/>
            </a:pPr>
            <a:endParaRPr lang="en-GB" altLang="en-US" sz="1600"/>
          </a:p>
        </p:txBody>
      </p:sp>
    </p:spTree>
  </p:cSld>
  <p:clrMapOvr>
    <a:masterClrMapping/>
  </p:clrMapOvr>
  <p:transition/>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7F72E94F-68DD-4EAF-9F96-D8251129E660}" type="slidenum">
              <a:rPr lang="bg-BG" altLang="en-US" sz="1200">
                <a:latin typeface="Arial Black" pitchFamily="34" charset="0"/>
              </a:rPr>
              <a:pPr/>
              <a:t>349</a:t>
            </a:fld>
            <a:endParaRPr lang="bg-BG" altLang="en-US" sz="1200">
              <a:latin typeface="Arial Black" pitchFamily="34" charset="0"/>
            </a:endParaRPr>
          </a:p>
        </p:txBody>
      </p:sp>
      <p:sp>
        <p:nvSpPr>
          <p:cNvPr id="24579" name="Rectangle 3"/>
          <p:cNvSpPr>
            <a:spLocks noGrp="1"/>
          </p:cNvSpPr>
          <p:nvPr>
            <p:ph type="body" idx="4294967295"/>
          </p:nvPr>
        </p:nvSpPr>
        <p:spPr>
          <a:xfrm>
            <a:off x="457200" y="838200"/>
            <a:ext cx="8229600" cy="32004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pPr>
            <a:r>
              <a:rPr lang="en-GB" altLang="en-US" sz="1800" b="1"/>
              <a:t>class A extends Thread</a:t>
            </a:r>
            <a:endParaRPr lang="en-GB" altLang="en-US" sz="1800" b="1"/>
          </a:p>
          <a:p>
            <a:pPr lvl="0" eaLnBrk="1" hangingPunct="1">
              <a:lnSpc>
                <a:spcPct val="80000"/>
              </a:lnSpc>
            </a:pPr>
            <a:r>
              <a:rPr lang="en-GB" altLang="en-US" sz="1800" b="1"/>
              <a:t>{</a:t>
            </a:r>
            <a:endParaRPr lang="en-GB" altLang="en-US" sz="1800" b="1"/>
          </a:p>
          <a:p>
            <a:pPr lvl="0" eaLnBrk="1" hangingPunct="1">
              <a:lnSpc>
                <a:spcPct val="80000"/>
              </a:lnSpc>
            </a:pPr>
            <a:r>
              <a:rPr lang="en-GB" altLang="en-US" sz="1800" b="1"/>
              <a:t>       public void run()</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for(int i=1;i&lt;=5;i++)</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System.out.println("\t From ThreadA: i= "+i);</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System.out.println("Exit from A");</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a:t>
            </a:r>
            <a:endParaRPr lang="en-GB" altLang="en-US" sz="1800" b="1"/>
          </a:p>
          <a:p>
            <a:pPr lvl="0" eaLnBrk="1" hangingPunct="1">
              <a:lnSpc>
                <a:spcPct val="80000"/>
              </a:lnSpc>
            </a:pPr>
            <a:r>
              <a:rPr lang="en-GB" altLang="en-US" sz="1800" b="1"/>
              <a:t>class B extends Thread</a:t>
            </a:r>
            <a:endParaRPr lang="en-GB" altLang="en-US" sz="1800" b="1"/>
          </a:p>
          <a:p>
            <a:pPr lvl="0" eaLnBrk="1" hangingPunct="1">
              <a:lnSpc>
                <a:spcPct val="80000"/>
              </a:lnSpc>
            </a:pPr>
            <a:r>
              <a:rPr lang="en-GB" altLang="en-US" sz="1800" b="1"/>
              <a:t>{</a:t>
            </a:r>
            <a:endParaRPr lang="en-GB" altLang="en-US" sz="1800" b="1"/>
          </a:p>
          <a:p>
            <a:pPr lvl="0" eaLnBrk="1" hangingPunct="1">
              <a:lnSpc>
                <a:spcPct val="80000"/>
              </a:lnSpc>
            </a:pPr>
            <a:r>
              <a:rPr lang="en-GB" altLang="en-US" sz="1800" b="1"/>
              <a:t>       public void run()</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for(int j=1;j&lt;=5;j++)</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System.out.println("\t From ThreadB: j= "+j);</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                 System.out.println("Exit from B");</a:t>
            </a:r>
            <a:endParaRPr lang="en-GB" altLang="en-US" sz="1800" b="1"/>
          </a:p>
          <a:p>
            <a:pPr lvl="0" eaLnBrk="1" hangingPunct="1">
              <a:lnSpc>
                <a:spcPct val="80000"/>
              </a:lnSpc>
            </a:pPr>
            <a:r>
              <a:rPr lang="en-GB" altLang="en-US" sz="1800" b="1"/>
              <a:t>         }</a:t>
            </a:r>
            <a:endParaRPr lang="en-GB" altLang="en-US" sz="1800" b="1"/>
          </a:p>
          <a:p>
            <a:pPr lvl="0" eaLnBrk="1" hangingPunct="1">
              <a:lnSpc>
                <a:spcPct val="80000"/>
              </a:lnSpc>
            </a:pPr>
            <a:r>
              <a:rPr lang="en-GB" altLang="en-US" sz="1800" b="1"/>
              <a:t>}</a:t>
            </a:r>
            <a:endParaRPr lang="en-GB" altLang="en-US" sz="1800" b="1"/>
          </a:p>
          <a:p>
            <a:pPr lvl="0" eaLnBrk="1" hangingPunct="1">
              <a:lnSpc>
                <a:spcPct val="80000"/>
              </a:lnSpc>
            </a:pPr>
            <a:endParaRPr lang="en-GB" altLang="en-US" sz="1800" b="1"/>
          </a:p>
        </p:txBody>
      </p:sp>
      <p:sp>
        <p:nvSpPr>
          <p:cNvPr id="24580" name="Rectangle 5"/>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24581" name="Rectangle 6"/>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Three threads example</a:t>
            </a:r>
            <a:endParaRPr lang="bg-BG" altLang="en-US" sz="2400">
              <a:solidFill>
                <a:srgbClr val="FF9900"/>
              </a:solidFill>
            </a:endParaRPr>
          </a:p>
        </p:txBody>
      </p:sp>
    </p:spTree>
  </p:cSld>
  <p:clrMapOvr>
    <a:masterClrMapping/>
  </p:clrMapOvr>
  <p:transition advTm="1000"/>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556680" y="945445"/>
            <a:ext cx="844341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What happens at runtime?</a:t>
            </a:r>
          </a:p>
        </p:txBody>
      </p:sp>
      <p:graphicFrame>
        <p:nvGraphicFramePr>
          <p:cNvPr id="2" name="Table 1"/>
          <p:cNvGraphicFramePr>
            <a:graphicFrameLocks noGrp="1"/>
          </p:cNvGraphicFramePr>
          <p:nvPr>
            <p:extLst>
              <p:ext uri="{D42A27DB-BD31-4B8C-83A1-F6EECF244321}">
                <p14:modId xmlns:p14="http://schemas.microsoft.com/office/powerpoint/2010/main" val="4625296"/>
              </p:ext>
            </p:extLst>
          </p:nvPr>
        </p:nvGraphicFramePr>
        <p:xfrm>
          <a:off x="2787959" y="2299079"/>
          <a:ext cx="5714596" cy="2818830"/>
        </p:xfrm>
        <a:graphic>
          <a:graphicData uri="http://schemas.openxmlformats.org/drawingml/2006/table">
            <a:tbl>
              <a:tblPr/>
              <a:tblGrid>
                <a:gridCol w="5714596">
                  <a:extLst>
                    <a:ext uri="{9D8B030D-6E8A-4147-A177-3AD203B41FA5}">
                      <a16:colId xmlns:a16="http://schemas.microsoft.com/office/drawing/2014/main" val="20000"/>
                    </a:ext>
                  </a:extLst>
                </a:gridCol>
              </a:tblGrid>
              <a:tr h="751688">
                <a:tc>
                  <a:txBody>
                    <a:bodyPr vert="horz" wrap="square"/>
                    <a:lstStyle>
                      <a:defPPr/>
                    </a:lstStyle>
                    <a:p>
                      <a:pPr/>
                      <a:r>
                        <a:rPr lang="en-US" b="1" err="1">
                          <a:solidFill>
                            <a:srgbClr val="000000"/>
                          </a:solidFill>
                          <a:effectLst/>
                          <a:latin typeface="+mj-lt"/>
                        </a:rPr>
                        <a:t>Classloader: </a:t>
                      </a:r>
                      <a:r>
                        <a:rPr lang="en-US">
                          <a:solidFill>
                            <a:srgbClr val="000000"/>
                          </a:solidFill>
                          <a:effectLst/>
                          <a:latin typeface="+mj-lt"/>
                        </a:rPr>
                        <a:t>is the subsystem of JVM that is used to load class files.</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1315454">
                <a:tc>
                  <a:txBody>
                    <a:bodyPr vert="horz" wrap="square"/>
                    <a:lstStyle>
                      <a:defPPr/>
                    </a:lstStyle>
                    <a:p>
                      <a:pPr/>
                      <a:r>
                        <a:rPr lang="en-US" b="1">
                          <a:solidFill>
                            <a:srgbClr val="000000"/>
                          </a:solidFill>
                          <a:effectLst/>
                          <a:latin typeface="+mj-lt"/>
                        </a:rPr>
                        <a:t>Bytecode Verifier: </a:t>
                      </a:r>
                      <a:r>
                        <a:rPr lang="en-US">
                          <a:solidFill>
                            <a:srgbClr val="000000"/>
                          </a:solidFill>
                          <a:effectLst/>
                          <a:latin typeface="+mj-lt"/>
                        </a:rPr>
                        <a:t>checks the code fragments for illegal code that can violate access right to objects.</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751688">
                <a:tc>
                  <a:txBody>
                    <a:bodyPr vert="horz" wrap="square"/>
                    <a:lstStyle>
                      <a:defPPr/>
                    </a:lstStyle>
                    <a:p>
                      <a:pPr/>
                      <a:r>
                        <a:rPr lang="en-US" b="1">
                          <a:solidFill>
                            <a:srgbClr val="000000"/>
                          </a:solidFill>
                          <a:effectLst/>
                          <a:latin typeface="+mj-lt"/>
                        </a:rPr>
                        <a:t>Interpreter: </a:t>
                      </a:r>
                      <a:r>
                        <a:rPr lang="en-US">
                          <a:solidFill>
                            <a:srgbClr val="000000"/>
                          </a:solidFill>
                          <a:effectLst/>
                          <a:latin typeface="+mj-lt"/>
                        </a:rPr>
                        <a:t>read bytecode stream then execute the instructions</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pic>
        <p:nvPicPr>
          <p:cNvPr id="7170" name="Picture 2" descr="Java Runtime Process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31084" y="1679266"/>
            <a:ext cx="2150897" cy="407670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245977948"/>
      </p:ext>
    </p:extLst>
  </p:cSld>
  <p:clrMapOvr>
    <a:masterClrMapping/>
  </p:clrMapOvr>
  <p:transition/>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1FD4CDCB-CDBF-42EE-BAFE-6DDF7AEA595A}" type="slidenum">
              <a:rPr lang="bg-BG" altLang="en-US" sz="1200">
                <a:latin typeface="Arial Black" pitchFamily="34" charset="0"/>
              </a:rPr>
              <a:pPr/>
              <a:t>350</a:t>
            </a:fld>
            <a:endParaRPr lang="bg-BG" altLang="en-US" sz="1200">
              <a:latin typeface="Arial Black" pitchFamily="34" charset="0"/>
            </a:endParaRPr>
          </a:p>
        </p:txBody>
      </p:sp>
      <p:sp>
        <p:nvSpPr>
          <p:cNvPr id="26627" name="Rectangle 3"/>
          <p:cNvSpPr>
            <a:spLocks noGrp="1"/>
          </p:cNvSpPr>
          <p:nvPr>
            <p:ph type="body" idx="4294967295"/>
          </p:nvPr>
        </p:nvSpPr>
        <p:spPr>
          <a:xfrm>
            <a:off x="457200" y="11430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pPr>
            <a:r>
              <a:rPr lang="en-GB" altLang="en-US" sz="1400" b="1"/>
              <a:t>class C extends Thread</a:t>
            </a:r>
            <a:endParaRPr lang="en-GB" altLang="en-US" sz="1400" b="1"/>
          </a:p>
          <a:p>
            <a:pPr lvl="0" eaLnBrk="1" hangingPunct="1">
              <a:lnSpc>
                <a:spcPct val="80000"/>
              </a:lnSpc>
            </a:pPr>
            <a:r>
              <a:rPr lang="en-GB" altLang="en-US" sz="1400" b="1"/>
              <a:t>{</a:t>
            </a:r>
            <a:endParaRPr lang="en-GB" altLang="en-US" sz="1400" b="1"/>
          </a:p>
          <a:p>
            <a:pPr lvl="0" eaLnBrk="1" hangingPunct="1">
              <a:lnSpc>
                <a:spcPct val="80000"/>
              </a:lnSpc>
            </a:pPr>
            <a:r>
              <a:rPr lang="en-GB" altLang="en-US" sz="1400" b="1"/>
              <a:t>       public void run()</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r>
              <a:rPr lang="en-GB" altLang="en-US" sz="1400" b="1"/>
              <a:t>              for(int k=1;k&lt;=5;k++)</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r>
              <a:rPr lang="en-GB" altLang="en-US" sz="1400" b="1"/>
              <a:t>                      System.out.println("\t From ThreadC: k= "+k);</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endParaRPr lang="en-GB" altLang="en-US" sz="1400" b="1"/>
          </a:p>
          <a:p>
            <a:pPr lvl="0" eaLnBrk="1" hangingPunct="1">
              <a:lnSpc>
                <a:spcPct val="80000"/>
              </a:lnSpc>
            </a:pPr>
            <a:r>
              <a:rPr lang="en-GB" altLang="en-US" sz="1400" b="1"/>
              <a:t>                 System.out.println("Exit from C");</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r>
              <a:rPr lang="en-GB" altLang="en-US" sz="1400" b="1"/>
              <a:t>}</a:t>
            </a:r>
            <a:endParaRPr lang="en-GB" altLang="en-US" sz="1400" b="1"/>
          </a:p>
          <a:p>
            <a:pPr lvl="0" eaLnBrk="1" hangingPunct="1">
              <a:lnSpc>
                <a:spcPct val="80000"/>
              </a:lnSpc>
            </a:pPr>
            <a:endParaRPr lang="en-GB" altLang="en-US" sz="1400" b="1"/>
          </a:p>
          <a:p>
            <a:pPr lvl="0" eaLnBrk="1" hangingPunct="1">
              <a:lnSpc>
                <a:spcPct val="80000"/>
              </a:lnSpc>
            </a:pPr>
            <a:r>
              <a:rPr lang="en-GB" altLang="en-US" sz="1400" b="1"/>
              <a:t>class ThreadTest</a:t>
            </a:r>
            <a:endParaRPr lang="en-GB" altLang="en-US" sz="1400" b="1"/>
          </a:p>
          <a:p>
            <a:pPr lvl="0" eaLnBrk="1" hangingPunct="1">
              <a:lnSpc>
                <a:spcPct val="80000"/>
              </a:lnSpc>
            </a:pPr>
            <a:r>
              <a:rPr lang="en-GB" altLang="en-US" sz="1400" b="1"/>
              <a:t>{</a:t>
            </a:r>
            <a:endParaRPr lang="en-GB" altLang="en-US" sz="1400" b="1"/>
          </a:p>
          <a:p>
            <a:pPr lvl="0" eaLnBrk="1" hangingPunct="1">
              <a:lnSpc>
                <a:spcPct val="80000"/>
              </a:lnSpc>
            </a:pPr>
            <a:r>
              <a:rPr lang="en-GB" altLang="en-US" sz="1400" b="1"/>
              <a:t>          public static void main(String args[])</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r>
              <a:rPr lang="en-GB" altLang="en-US" sz="1400" b="1"/>
              <a:t>                    new A().start();</a:t>
            </a:r>
            <a:endParaRPr lang="en-GB" altLang="en-US" sz="1400" b="1"/>
          </a:p>
          <a:p>
            <a:pPr lvl="0" eaLnBrk="1" hangingPunct="1">
              <a:lnSpc>
                <a:spcPct val="80000"/>
              </a:lnSpc>
            </a:pPr>
            <a:r>
              <a:rPr lang="en-GB" altLang="en-US" sz="1400" b="1"/>
              <a:t>                    new B().start();</a:t>
            </a:r>
            <a:endParaRPr lang="en-GB" altLang="en-US" sz="1400" b="1"/>
          </a:p>
          <a:p>
            <a:pPr lvl="0" eaLnBrk="1" hangingPunct="1">
              <a:lnSpc>
                <a:spcPct val="80000"/>
              </a:lnSpc>
            </a:pPr>
            <a:r>
              <a:rPr lang="en-GB" altLang="en-US" sz="1400" b="1"/>
              <a:t>                    new C().start();</a:t>
            </a:r>
            <a:endParaRPr lang="en-GB" altLang="en-US" sz="1400" b="1"/>
          </a:p>
          <a:p>
            <a:pPr lvl="0" eaLnBrk="1" hangingPunct="1">
              <a:lnSpc>
                <a:spcPct val="80000"/>
              </a:lnSpc>
            </a:pPr>
            <a:r>
              <a:rPr lang="en-GB" altLang="en-US" sz="1400" b="1"/>
              <a:t>           }</a:t>
            </a:r>
            <a:endParaRPr lang="en-GB" altLang="en-US" sz="1400" b="1"/>
          </a:p>
          <a:p>
            <a:pPr lvl="0" eaLnBrk="1" hangingPunct="1">
              <a:lnSpc>
                <a:spcPct val="80000"/>
              </a:lnSpc>
            </a:pPr>
            <a:r>
              <a:rPr lang="en-GB" altLang="en-US" sz="1400" b="1"/>
              <a:t>}</a:t>
            </a:r>
            <a:endParaRPr lang="en-GB" altLang="en-US" sz="1400" b="1"/>
          </a:p>
          <a:p>
            <a:pPr lvl="0" eaLnBrk="1" hangingPunct="1">
              <a:lnSpc>
                <a:spcPct val="80000"/>
              </a:lnSpc>
            </a:pPr>
            <a:endParaRPr lang="en-GB" altLang="en-US" sz="1400" b="1"/>
          </a:p>
        </p:txBody>
      </p:sp>
      <p:sp>
        <p:nvSpPr>
          <p:cNvPr id="26628"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26629" name="Rectangle 5"/>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Three threads example</a:t>
            </a:r>
            <a:endParaRPr lang="bg-BG" altLang="en-US" sz="2400">
              <a:solidFill>
                <a:srgbClr val="FF9900"/>
              </a:solidFill>
            </a:endParaRPr>
          </a:p>
        </p:txBody>
      </p:sp>
    </p:spTree>
  </p:cSld>
  <p:clrMapOvr>
    <a:masterClrMapping/>
  </p:clrMapOvr>
  <p:transition advTm="1000"/>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88EBA236-D2B3-458B-A1FA-51C832B92404}" type="slidenum">
              <a:rPr lang="bg-BG" altLang="en-US" sz="1200">
                <a:latin typeface="Arial Black" pitchFamily="34" charset="0"/>
              </a:rPr>
              <a:pPr/>
              <a:t>351</a:t>
            </a:fld>
            <a:endParaRPr lang="bg-BG" altLang="en-US" sz="1200">
              <a:latin typeface="Arial Black" pitchFamily="34" charset="0"/>
            </a:endParaRPr>
          </a:p>
        </p:txBody>
      </p:sp>
      <p:sp>
        <p:nvSpPr>
          <p:cNvPr id="28675" name="Rectangle 3"/>
          <p:cNvSpPr>
            <a:spLocks noGrp="1"/>
          </p:cNvSpPr>
          <p:nvPr>
            <p:ph type="body" idx="4294967295"/>
          </p:nvPr>
        </p:nvSpPr>
        <p:spPr>
          <a:xfrm>
            <a:off x="457200" y="12954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pPr>
            <a:r>
              <a:rPr lang="en-US" altLang="en-US" sz="1400"/>
              <a:t>java ThreadTest </a:t>
            </a:r>
            <a:endParaRPr lang="en-US" altLang="en-US" sz="1400"/>
          </a:p>
          <a:p>
            <a:pPr lvl="0" eaLnBrk="1" hangingPunct="1">
              <a:lnSpc>
                <a:spcPct val="80000"/>
              </a:lnSpc>
              <a:buNone/>
            </a:pPr>
            <a:r>
              <a:rPr lang="en-US" altLang="en-US" sz="1400"/>
              <a:t>         From ThreadA: i= 1</a:t>
            </a:r>
            <a:endParaRPr lang="en-US" altLang="en-US" sz="1400"/>
          </a:p>
          <a:p>
            <a:pPr lvl="0" eaLnBrk="1" hangingPunct="1">
              <a:lnSpc>
                <a:spcPct val="80000"/>
              </a:lnSpc>
              <a:buNone/>
            </a:pPr>
            <a:r>
              <a:rPr lang="en-US" altLang="en-US" sz="1400"/>
              <a:t>         From ThreadA: i= 2</a:t>
            </a:r>
            <a:endParaRPr lang="en-US" altLang="en-US" sz="1400"/>
          </a:p>
          <a:p>
            <a:pPr lvl="0" eaLnBrk="1" hangingPunct="1">
              <a:lnSpc>
                <a:spcPct val="80000"/>
              </a:lnSpc>
              <a:buNone/>
            </a:pPr>
            <a:r>
              <a:rPr lang="en-US" altLang="en-US" sz="1400"/>
              <a:t>         From ThreadA: i= 3</a:t>
            </a:r>
            <a:endParaRPr lang="en-US" altLang="en-US" sz="1400"/>
          </a:p>
          <a:p>
            <a:pPr lvl="0" eaLnBrk="1" hangingPunct="1">
              <a:lnSpc>
                <a:spcPct val="80000"/>
              </a:lnSpc>
              <a:buNone/>
            </a:pPr>
            <a:r>
              <a:rPr lang="en-US" altLang="en-US" sz="1400"/>
              <a:t>         From ThreadA: i= 4</a:t>
            </a:r>
            <a:endParaRPr lang="en-US" altLang="en-US" sz="1400"/>
          </a:p>
          <a:p>
            <a:pPr lvl="0" eaLnBrk="1" hangingPunct="1">
              <a:lnSpc>
                <a:spcPct val="80000"/>
              </a:lnSpc>
              <a:buNone/>
            </a:pPr>
            <a:r>
              <a:rPr lang="en-US" altLang="en-US" sz="1400"/>
              <a:t>         From ThreadA: i= 5</a:t>
            </a:r>
            <a:endParaRPr lang="en-US" altLang="en-US" sz="1400"/>
          </a:p>
          <a:p>
            <a:pPr lvl="0" eaLnBrk="1" hangingPunct="1">
              <a:lnSpc>
                <a:spcPct val="80000"/>
              </a:lnSpc>
              <a:buNone/>
            </a:pPr>
            <a:r>
              <a:rPr lang="en-US" altLang="en-US" sz="1400"/>
              <a:t>Exit from A</a:t>
            </a:r>
            <a:endParaRPr lang="en-US" altLang="en-US" sz="1400"/>
          </a:p>
          <a:p>
            <a:pPr lvl="0" eaLnBrk="1" hangingPunct="1">
              <a:lnSpc>
                <a:spcPct val="80000"/>
              </a:lnSpc>
              <a:buNone/>
            </a:pPr>
            <a:r>
              <a:rPr lang="en-US" altLang="en-US" sz="1400"/>
              <a:t>         From ThreadC: k= 1</a:t>
            </a:r>
            <a:endParaRPr lang="en-US" altLang="en-US" sz="1400"/>
          </a:p>
          <a:p>
            <a:pPr lvl="0" eaLnBrk="1" hangingPunct="1">
              <a:lnSpc>
                <a:spcPct val="80000"/>
              </a:lnSpc>
              <a:buNone/>
            </a:pPr>
            <a:r>
              <a:rPr lang="en-US" altLang="en-US" sz="1400"/>
              <a:t>         From ThreadC: k= 2</a:t>
            </a:r>
            <a:endParaRPr lang="en-US" altLang="en-US" sz="1400"/>
          </a:p>
          <a:p>
            <a:pPr lvl="0" eaLnBrk="1" hangingPunct="1">
              <a:lnSpc>
                <a:spcPct val="80000"/>
              </a:lnSpc>
              <a:buNone/>
            </a:pPr>
            <a:r>
              <a:rPr lang="en-US" altLang="en-US" sz="1400"/>
              <a:t>         From ThreadC: k= 3</a:t>
            </a:r>
            <a:endParaRPr lang="en-US" altLang="en-US" sz="1400"/>
          </a:p>
          <a:p>
            <a:pPr lvl="0" eaLnBrk="1" hangingPunct="1">
              <a:lnSpc>
                <a:spcPct val="80000"/>
              </a:lnSpc>
              <a:buNone/>
            </a:pPr>
            <a:r>
              <a:rPr lang="en-US" altLang="en-US" sz="1400"/>
              <a:t>         From ThreadC: k= 4</a:t>
            </a:r>
            <a:endParaRPr lang="en-US" altLang="en-US" sz="1400"/>
          </a:p>
          <a:p>
            <a:pPr lvl="0" eaLnBrk="1" hangingPunct="1">
              <a:lnSpc>
                <a:spcPct val="80000"/>
              </a:lnSpc>
              <a:buNone/>
            </a:pPr>
            <a:r>
              <a:rPr lang="en-US" altLang="en-US" sz="1400"/>
              <a:t>         From ThreadC: k= 5</a:t>
            </a:r>
            <a:endParaRPr lang="en-US" altLang="en-US" sz="1400"/>
          </a:p>
          <a:p>
            <a:pPr lvl="0" eaLnBrk="1" hangingPunct="1">
              <a:lnSpc>
                <a:spcPct val="80000"/>
              </a:lnSpc>
              <a:buNone/>
            </a:pPr>
            <a:r>
              <a:rPr lang="en-US" altLang="en-US" sz="1400"/>
              <a:t>Exit from C</a:t>
            </a:r>
            <a:endParaRPr lang="en-US" altLang="en-US" sz="1400"/>
          </a:p>
          <a:p>
            <a:pPr lvl="0" eaLnBrk="1" hangingPunct="1">
              <a:lnSpc>
                <a:spcPct val="80000"/>
              </a:lnSpc>
              <a:buNone/>
            </a:pPr>
            <a:r>
              <a:rPr lang="en-US" altLang="en-US" sz="1400"/>
              <a:t>         From ThreadB: j= 1</a:t>
            </a:r>
            <a:endParaRPr lang="en-US" altLang="en-US" sz="1400"/>
          </a:p>
          <a:p>
            <a:pPr lvl="0" eaLnBrk="1" hangingPunct="1">
              <a:lnSpc>
                <a:spcPct val="80000"/>
              </a:lnSpc>
              <a:buNone/>
            </a:pPr>
            <a:r>
              <a:rPr lang="en-US" altLang="en-US" sz="1400"/>
              <a:t>         From ThreadB: j= 2</a:t>
            </a:r>
            <a:endParaRPr lang="en-US" altLang="en-US" sz="1400"/>
          </a:p>
          <a:p>
            <a:pPr lvl="0" eaLnBrk="1" hangingPunct="1">
              <a:lnSpc>
                <a:spcPct val="80000"/>
              </a:lnSpc>
              <a:buNone/>
            </a:pPr>
            <a:r>
              <a:rPr lang="en-US" altLang="en-US" sz="1400"/>
              <a:t>         From ThreadB: j= 3</a:t>
            </a:r>
            <a:endParaRPr lang="en-US" altLang="en-US" sz="1400"/>
          </a:p>
          <a:p>
            <a:pPr lvl="0" eaLnBrk="1" hangingPunct="1">
              <a:lnSpc>
                <a:spcPct val="80000"/>
              </a:lnSpc>
              <a:buNone/>
            </a:pPr>
            <a:r>
              <a:rPr lang="en-US" altLang="en-US" sz="1400"/>
              <a:t>         From ThreadB: j= 4</a:t>
            </a:r>
            <a:endParaRPr lang="en-US" altLang="en-US" sz="1400"/>
          </a:p>
          <a:p>
            <a:pPr lvl="0" eaLnBrk="1" hangingPunct="1">
              <a:lnSpc>
                <a:spcPct val="80000"/>
              </a:lnSpc>
              <a:buNone/>
            </a:pPr>
            <a:r>
              <a:rPr lang="en-US" altLang="en-US" sz="1400"/>
              <a:t>         From ThreadB: j= 5</a:t>
            </a:r>
            <a:endParaRPr lang="en-US" altLang="en-US" sz="1400"/>
          </a:p>
          <a:p>
            <a:pPr lvl="0" eaLnBrk="1" hangingPunct="1">
              <a:lnSpc>
                <a:spcPct val="80000"/>
              </a:lnSpc>
              <a:buNone/>
            </a:pPr>
            <a:r>
              <a:rPr lang="en-US" altLang="en-US" sz="1400"/>
              <a:t>Exit from B</a:t>
            </a:r>
            <a:endParaRPr lang="en-US" altLang="en-US" sz="1400"/>
          </a:p>
          <a:p>
            <a:pPr lvl="0" eaLnBrk="1" hangingPunct="1">
              <a:lnSpc>
                <a:spcPct val="80000"/>
              </a:lnSpc>
              <a:buNone/>
            </a:pPr>
            <a:endParaRPr lang="en-GB" altLang="en-US" sz="1400"/>
          </a:p>
        </p:txBody>
      </p:sp>
      <p:sp>
        <p:nvSpPr>
          <p:cNvPr id="28676"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28677" name="Rectangle 5"/>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Three threads example: Run 1</a:t>
            </a:r>
            <a:endParaRPr lang="bg-BG" altLang="en-US" sz="2400">
              <a:solidFill>
                <a:srgbClr val="FF9900"/>
              </a:solidFill>
            </a:endParaRPr>
          </a:p>
        </p:txBody>
      </p:sp>
    </p:spTree>
  </p:cSld>
  <p:clrMapOvr>
    <a:masterClrMapping/>
  </p:clrMapOvr>
  <p:transition advTm="1000"/>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AB2C539A-0AAF-46ED-88D2-E8F4BA60A817}" type="slidenum">
              <a:rPr lang="bg-BG" altLang="en-US" sz="1200">
                <a:latin typeface="Arial Black" pitchFamily="34" charset="0"/>
              </a:rPr>
              <a:pPr/>
              <a:t>352</a:t>
            </a:fld>
            <a:endParaRPr lang="bg-BG" altLang="en-US" sz="1200">
              <a:latin typeface="Arial Black" pitchFamily="34" charset="0"/>
            </a:endParaRPr>
          </a:p>
        </p:txBody>
      </p:sp>
      <p:sp>
        <p:nvSpPr>
          <p:cNvPr id="30723" name="Rectangle 3"/>
          <p:cNvSpPr>
            <a:spLocks noGrp="1"/>
          </p:cNvSpPr>
          <p:nvPr>
            <p:ph type="body" idx="4294967295"/>
          </p:nvPr>
        </p:nvSpPr>
        <p:spPr>
          <a:xfrm>
            <a:off x="457200" y="12954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pPr>
            <a:r>
              <a:rPr lang="en-US" altLang="en-US" sz="1400"/>
              <a:t>java ThreadTest</a:t>
            </a:r>
            <a:endParaRPr lang="en-US" altLang="en-US" sz="1400"/>
          </a:p>
          <a:p>
            <a:pPr lvl="0" eaLnBrk="1" hangingPunct="1">
              <a:lnSpc>
                <a:spcPct val="80000"/>
              </a:lnSpc>
              <a:buNone/>
            </a:pPr>
            <a:r>
              <a:rPr lang="en-US" altLang="en-US" sz="1400"/>
              <a:t>         From ThreadA: i= 1</a:t>
            </a:r>
            <a:endParaRPr lang="en-US" altLang="en-US" sz="1400"/>
          </a:p>
          <a:p>
            <a:pPr lvl="0" eaLnBrk="1" hangingPunct="1">
              <a:lnSpc>
                <a:spcPct val="80000"/>
              </a:lnSpc>
              <a:buNone/>
            </a:pPr>
            <a:r>
              <a:rPr lang="en-US" altLang="en-US" sz="1400"/>
              <a:t>         From ThreadA: i= 2</a:t>
            </a:r>
            <a:endParaRPr lang="en-US" altLang="en-US" sz="1400"/>
          </a:p>
          <a:p>
            <a:pPr lvl="0" eaLnBrk="1" hangingPunct="1">
              <a:lnSpc>
                <a:spcPct val="80000"/>
              </a:lnSpc>
              <a:buNone/>
            </a:pPr>
            <a:r>
              <a:rPr lang="en-US" altLang="en-US" sz="1400"/>
              <a:t>         From ThreadA: i= 3</a:t>
            </a:r>
            <a:endParaRPr lang="en-US" altLang="en-US" sz="1400"/>
          </a:p>
          <a:p>
            <a:pPr lvl="0" eaLnBrk="1" hangingPunct="1">
              <a:lnSpc>
                <a:spcPct val="80000"/>
              </a:lnSpc>
              <a:buNone/>
            </a:pPr>
            <a:r>
              <a:rPr lang="en-US" altLang="en-US" sz="1400"/>
              <a:t>         From ThreadA: i= 4</a:t>
            </a:r>
            <a:endParaRPr lang="en-US" altLang="en-US" sz="1400"/>
          </a:p>
          <a:p>
            <a:pPr lvl="0" eaLnBrk="1" hangingPunct="1">
              <a:lnSpc>
                <a:spcPct val="80000"/>
              </a:lnSpc>
              <a:buNone/>
            </a:pPr>
            <a:r>
              <a:rPr lang="en-US" altLang="en-US" sz="1400"/>
              <a:t>         From ThreadA: i= 5</a:t>
            </a:r>
            <a:endParaRPr lang="en-US" altLang="en-US" sz="1400"/>
          </a:p>
          <a:p>
            <a:pPr lvl="0" eaLnBrk="1" hangingPunct="1">
              <a:lnSpc>
                <a:spcPct val="80000"/>
              </a:lnSpc>
              <a:buNone/>
            </a:pPr>
            <a:r>
              <a:rPr lang="en-US" altLang="en-US" sz="1400"/>
              <a:t>         From ThreadC: k= 1</a:t>
            </a:r>
            <a:endParaRPr lang="en-US" altLang="en-US" sz="1400"/>
          </a:p>
          <a:p>
            <a:pPr lvl="0" eaLnBrk="1" hangingPunct="1">
              <a:lnSpc>
                <a:spcPct val="80000"/>
              </a:lnSpc>
              <a:buNone/>
            </a:pPr>
            <a:r>
              <a:rPr lang="en-US" altLang="en-US" sz="1400"/>
              <a:t>         From ThreadC: k= 2</a:t>
            </a:r>
            <a:endParaRPr lang="en-US" altLang="en-US" sz="1400"/>
          </a:p>
          <a:p>
            <a:pPr lvl="0" eaLnBrk="1" hangingPunct="1">
              <a:lnSpc>
                <a:spcPct val="80000"/>
              </a:lnSpc>
              <a:buNone/>
            </a:pPr>
            <a:r>
              <a:rPr lang="en-US" altLang="en-US" sz="1400"/>
              <a:t>         From ThreadC: k= 3</a:t>
            </a:r>
            <a:endParaRPr lang="en-US" altLang="en-US" sz="1400"/>
          </a:p>
          <a:p>
            <a:pPr lvl="0" eaLnBrk="1" hangingPunct="1">
              <a:lnSpc>
                <a:spcPct val="80000"/>
              </a:lnSpc>
              <a:buNone/>
            </a:pPr>
            <a:r>
              <a:rPr lang="en-US" altLang="en-US" sz="1400"/>
              <a:t>         From ThreadC: k= 4</a:t>
            </a:r>
            <a:endParaRPr lang="en-US" altLang="en-US" sz="1400"/>
          </a:p>
          <a:p>
            <a:pPr lvl="0" eaLnBrk="1" hangingPunct="1">
              <a:lnSpc>
                <a:spcPct val="80000"/>
              </a:lnSpc>
              <a:buNone/>
            </a:pPr>
            <a:r>
              <a:rPr lang="en-US" altLang="en-US" sz="1400"/>
              <a:t>         From ThreadC: k= 5</a:t>
            </a:r>
            <a:endParaRPr lang="en-US" altLang="en-US" sz="1400"/>
          </a:p>
          <a:p>
            <a:pPr lvl="0" eaLnBrk="1" hangingPunct="1">
              <a:lnSpc>
                <a:spcPct val="80000"/>
              </a:lnSpc>
              <a:buNone/>
            </a:pPr>
            <a:r>
              <a:rPr lang="en-US" altLang="en-US" sz="1400"/>
              <a:t>Exit from C</a:t>
            </a:r>
            <a:endParaRPr lang="en-US" altLang="en-US" sz="1400"/>
          </a:p>
          <a:p>
            <a:pPr lvl="0" eaLnBrk="1" hangingPunct="1">
              <a:lnSpc>
                <a:spcPct val="80000"/>
              </a:lnSpc>
              <a:buNone/>
            </a:pPr>
            <a:r>
              <a:rPr lang="en-US" altLang="en-US" sz="1400"/>
              <a:t>         From ThreadB: j= 1</a:t>
            </a:r>
            <a:endParaRPr lang="en-US" altLang="en-US" sz="1400"/>
          </a:p>
          <a:p>
            <a:pPr lvl="0" eaLnBrk="1" hangingPunct="1">
              <a:lnSpc>
                <a:spcPct val="80000"/>
              </a:lnSpc>
              <a:buNone/>
            </a:pPr>
            <a:r>
              <a:rPr lang="en-US" altLang="en-US" sz="1400"/>
              <a:t>         From ThreadB: j= 2</a:t>
            </a:r>
            <a:endParaRPr lang="en-US" altLang="en-US" sz="1400"/>
          </a:p>
          <a:p>
            <a:pPr lvl="0" eaLnBrk="1" hangingPunct="1">
              <a:lnSpc>
                <a:spcPct val="80000"/>
              </a:lnSpc>
              <a:buNone/>
            </a:pPr>
            <a:r>
              <a:rPr lang="en-US" altLang="en-US" sz="1400"/>
              <a:t>         From ThreadB: j= 3</a:t>
            </a:r>
            <a:endParaRPr lang="en-US" altLang="en-US" sz="1400"/>
          </a:p>
          <a:p>
            <a:pPr lvl="0" eaLnBrk="1" hangingPunct="1">
              <a:lnSpc>
                <a:spcPct val="80000"/>
              </a:lnSpc>
              <a:buNone/>
            </a:pPr>
            <a:r>
              <a:rPr lang="en-US" altLang="en-US" sz="1400"/>
              <a:t>         From ThreadB: j= 4</a:t>
            </a:r>
            <a:endParaRPr lang="en-US" altLang="en-US" sz="1400"/>
          </a:p>
          <a:p>
            <a:pPr lvl="0" eaLnBrk="1" hangingPunct="1">
              <a:lnSpc>
                <a:spcPct val="80000"/>
              </a:lnSpc>
              <a:buNone/>
            </a:pPr>
            <a:r>
              <a:rPr lang="en-US" altLang="en-US" sz="1400"/>
              <a:t>         From ThreadB: j= 5</a:t>
            </a:r>
            <a:endParaRPr lang="en-US" altLang="en-US" sz="1400"/>
          </a:p>
          <a:p>
            <a:pPr lvl="0" eaLnBrk="1" hangingPunct="1">
              <a:lnSpc>
                <a:spcPct val="80000"/>
              </a:lnSpc>
              <a:buNone/>
            </a:pPr>
            <a:r>
              <a:rPr lang="en-US" altLang="en-US" sz="1400"/>
              <a:t>Exit from B</a:t>
            </a:r>
            <a:endParaRPr lang="en-US" altLang="en-US" sz="1400"/>
          </a:p>
          <a:p>
            <a:pPr lvl="0" eaLnBrk="1" hangingPunct="1">
              <a:lnSpc>
                <a:spcPct val="80000"/>
              </a:lnSpc>
              <a:buNone/>
            </a:pPr>
            <a:r>
              <a:rPr lang="en-US" altLang="en-US" sz="1400"/>
              <a:t>Exit from A</a:t>
            </a:r>
            <a:endParaRPr lang="en-US" altLang="en-US" sz="1400"/>
          </a:p>
          <a:p>
            <a:pPr lvl="0" eaLnBrk="1" hangingPunct="1">
              <a:lnSpc>
                <a:spcPct val="80000"/>
              </a:lnSpc>
              <a:buNone/>
            </a:pPr>
            <a:endParaRPr lang="en-GB" altLang="en-US" sz="1400"/>
          </a:p>
        </p:txBody>
      </p:sp>
      <p:sp>
        <p:nvSpPr>
          <p:cNvPr id="30724"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Creating Threads</a:t>
            </a:r>
            <a:r>
              <a:rPr lang="bg-BG" altLang="en-US" sz="2800">
                <a:solidFill>
                  <a:srgbClr val="FF9900"/>
                </a:solidFill>
              </a:rPr>
              <a:t> </a:t>
            </a:r>
            <a:endParaRPr lang="en-CA" altLang="en-US" sz="2800">
              <a:solidFill>
                <a:srgbClr val="FF9900"/>
              </a:solidFill>
            </a:endParaRPr>
          </a:p>
        </p:txBody>
      </p:sp>
      <p:sp>
        <p:nvSpPr>
          <p:cNvPr id="30725" name="Rectangle 5"/>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Three threads example: Run 2</a:t>
            </a:r>
            <a:endParaRPr lang="bg-BG" altLang="en-US" sz="2400">
              <a:solidFill>
                <a:srgbClr val="FF9900"/>
              </a:solidFill>
            </a:endParaRPr>
          </a:p>
        </p:txBody>
      </p:sp>
    </p:spTree>
  </p:cSld>
  <p:clrMapOvr>
    <a:masterClrMapping/>
  </p:clrMapOvr>
  <p:transition advTm="1000"/>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F81C1B76-9D45-4C37-B39F-49B33027729C}" type="slidenum">
              <a:rPr lang="bg-BG" altLang="en-US" sz="1200">
                <a:latin typeface="Arial Black" pitchFamily="34" charset="0"/>
              </a:rPr>
              <a:pPr/>
              <a:t>353</a:t>
            </a:fld>
            <a:endParaRPr lang="bg-BG" altLang="en-US" sz="1200">
              <a:latin typeface="Arial Black" pitchFamily="34" charset="0"/>
            </a:endParaRPr>
          </a:p>
        </p:txBody>
      </p:sp>
      <p:sp>
        <p:nvSpPr>
          <p:cNvPr id="32771"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32772" name="Rectangle 3"/>
          <p:cNvSpPr/>
          <p:nvPr/>
        </p:nvSpPr>
        <p:spPr>
          <a:xfrm>
            <a:off x="304800" y="1905000"/>
            <a:ext cx="8534400" cy="41148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1300" b="1">
                <a:solidFill>
                  <a:srgbClr val="000000"/>
                </a:solidFill>
                <a:latin typeface="Lucida Grande" charset="0"/>
              </a:rPr>
              <a:t>start()</a:t>
            </a:r>
            <a:r>
              <a:rPr lang="en-US" altLang="en-US" sz="1300">
                <a:solidFill>
                  <a:srgbClr val="000000"/>
                </a:solidFill>
                <a:latin typeface="Lucida Grande" charset="0"/>
              </a:rPr>
              <a:t>    Starts execution of the thread.</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stop()    </a:t>
            </a:r>
            <a:r>
              <a:rPr lang="en-US" altLang="en-US" sz="1300">
                <a:solidFill>
                  <a:srgbClr val="000000"/>
                </a:solidFill>
                <a:latin typeface="Lucida Grande" charset="0"/>
              </a:rPr>
              <a:t> Terminates the current thread.</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suspend()</a:t>
            </a:r>
            <a:r>
              <a:rPr lang="en-US" altLang="en-US" sz="1300">
                <a:solidFill>
                  <a:srgbClr val="000000"/>
                </a:solidFill>
                <a:latin typeface="Lucida Grande" charset="0"/>
              </a:rPr>
              <a:t>   Suspends the thread.</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resume()</a:t>
            </a:r>
            <a:r>
              <a:rPr lang="en-US" altLang="en-US" sz="1300">
                <a:solidFill>
                  <a:srgbClr val="000000"/>
                </a:solidFill>
                <a:latin typeface="Lucida Grande" charset="0"/>
              </a:rPr>
              <a:t>    Restarts the suspended thread.</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sleep()</a:t>
            </a:r>
            <a:r>
              <a:rPr lang="en-US" altLang="en-US" sz="1300">
                <a:solidFill>
                  <a:srgbClr val="000000"/>
                </a:solidFill>
                <a:latin typeface="Lucida Grande" charset="0"/>
              </a:rPr>
              <a:t>    This method suspends execution of the executing thread for the specified number of milliseconds. It can throw an interrupted Exception.</a:t>
            </a:r>
            <a:endParaRPr lang="en-US" altLang="en-US" sz="1300">
              <a:solidFill>
                <a:srgbClr val="000000"/>
              </a:solidFill>
              <a:latin typeface="Lucida Grande" charset="0"/>
            </a:endParaRPr>
          </a:p>
          <a:p>
            <a:pPr marL="174625" lvl="0" indent="-174625" eaLnBrk="1" hangingPunct="1"/>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getName()</a:t>
            </a:r>
            <a:r>
              <a:rPr lang="en-US" altLang="en-US" sz="1300">
                <a:solidFill>
                  <a:srgbClr val="000000"/>
                </a:solidFill>
                <a:latin typeface="Lucida Grande" charset="0"/>
              </a:rPr>
              <a:t>     Obtains a thread name.</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getPriority()</a:t>
            </a:r>
            <a:r>
              <a:rPr lang="en-US" altLang="en-US" sz="1300">
                <a:solidFill>
                  <a:srgbClr val="000000"/>
                </a:solidFill>
                <a:latin typeface="Lucida Grande" charset="0"/>
              </a:rPr>
              <a:t>  Obtain a thread’s priority.</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Isalive()</a:t>
            </a:r>
            <a:r>
              <a:rPr lang="en-US" altLang="en-US" sz="1300">
                <a:solidFill>
                  <a:srgbClr val="000000"/>
                </a:solidFill>
                <a:latin typeface="Lucida Grande" charset="0"/>
              </a:rPr>
              <a:t>         Determine if a thread is still running.</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wait()</a:t>
            </a:r>
            <a:r>
              <a:rPr lang="en-US" altLang="en-US" sz="1300">
                <a:solidFill>
                  <a:srgbClr val="000000"/>
                </a:solidFill>
                <a:latin typeface="Lucida Grande" charset="0"/>
              </a:rPr>
              <a:t>             Waits for a thread to terminate.</a:t>
            </a:r>
            <a:endParaRPr lang="en-US" altLang="en-US" sz="1300">
              <a:solidFill>
                <a:srgbClr val="000000"/>
              </a:solidFill>
              <a:latin typeface="Lucida Grande" charset="0"/>
            </a:endParaRPr>
          </a:p>
          <a:p>
            <a:pPr marL="174625" lvl="0" indent="-174625" eaLnBrk="1" hangingPunct="1"/>
            <a:r>
              <a:rPr lang="en-US" altLang="en-US" sz="1300" b="1">
                <a:solidFill>
                  <a:srgbClr val="000000"/>
                </a:solidFill>
                <a:latin typeface="Lucida Grande" charset="0"/>
              </a:rPr>
              <a:t>run()</a:t>
            </a:r>
            <a:r>
              <a:rPr lang="en-US" altLang="en-US" sz="1300">
                <a:solidFill>
                  <a:srgbClr val="000000"/>
                </a:solidFill>
                <a:latin typeface="Lucida Grande" charset="0"/>
              </a:rPr>
              <a:t>               Entry point for the Thread.</a:t>
            </a:r>
            <a:endParaRPr lang="en-US" altLang="en-US" sz="1300">
              <a:solidFill>
                <a:srgbClr val="000000"/>
              </a:solidFill>
              <a:latin typeface="Lucida Grande" charset="0"/>
            </a:endParaRPr>
          </a:p>
          <a:p>
            <a:pPr marL="174625" lvl="0" indent="-174625" eaLnBrk="1" hangingPunct="1"/>
            <a:endParaRPr lang="en-US" altLang="en-US" sz="1300">
              <a:solidFill>
                <a:srgbClr val="000000"/>
              </a:solidFill>
              <a:latin typeface="Lucida Grande" charset="0"/>
            </a:endParaRPr>
          </a:p>
          <a:p>
            <a:pPr marL="174625" lvl="0" indent="-174625" eaLnBrk="1" hangingPunct="1">
              <a:buNone/>
            </a:pPr>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32773" name="Rectangle 4"/>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class methods</a:t>
            </a:r>
            <a:endParaRPr lang="bg-BG" altLang="en-US" sz="2400">
              <a:solidFill>
                <a:srgbClr val="FF9900"/>
              </a:solidFill>
            </a:endParaRPr>
          </a:p>
        </p:txBody>
      </p:sp>
    </p:spTree>
  </p:cSld>
  <p:clrMapOvr>
    <a:masterClrMapping/>
  </p:clrMapOvr>
  <p:transition/>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746A024B-F30F-4275-B386-10DB75745157}" type="slidenum">
              <a:rPr lang="bg-BG" altLang="en-US" sz="1200">
                <a:latin typeface="Arial Black" pitchFamily="34" charset="0"/>
              </a:rPr>
              <a:pPr/>
              <a:t>354</a:t>
            </a:fld>
            <a:endParaRPr lang="bg-BG" altLang="en-US" sz="1200">
              <a:latin typeface="Arial Black" pitchFamily="34" charset="0"/>
            </a:endParaRPr>
          </a:p>
        </p:txBody>
      </p:sp>
      <p:sp>
        <p:nvSpPr>
          <p:cNvPr id="34819" name="Rectangle 3"/>
          <p:cNvSpPr>
            <a:spLocks noGrp="1"/>
          </p:cNvSpPr>
          <p:nvPr>
            <p:ph type="body" idx="4294967295"/>
          </p:nvPr>
        </p:nvSpPr>
        <p:spPr>
          <a:xfrm>
            <a:off x="457200" y="19812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90000"/>
              </a:lnSpc>
            </a:pPr>
            <a:r>
              <a:rPr lang="en-GB" altLang="en-US" sz="2000"/>
              <a:t>The thread is created when an object derived from the Thread class is created </a:t>
            </a:r>
            <a:endParaRPr lang="en-GB" altLang="en-US" sz="2000"/>
          </a:p>
          <a:p>
            <a:pPr lvl="0" eaLnBrk="1" hangingPunct="1">
              <a:lnSpc>
                <a:spcPct val="90000"/>
              </a:lnSpc>
            </a:pPr>
            <a:r>
              <a:rPr lang="en-GB" altLang="en-US" sz="2000"/>
              <a:t>At this point, the thread is not executable — Java calls this the </a:t>
            </a:r>
            <a:r>
              <a:rPr lang="en-GB" altLang="en-US" sz="2000">
                <a:solidFill>
                  <a:srgbClr val="CC3300"/>
                </a:solidFill>
              </a:rPr>
              <a:t>new</a:t>
            </a:r>
            <a:r>
              <a:rPr lang="en-GB" altLang="en-US" sz="2000"/>
              <a:t> state </a:t>
            </a:r>
            <a:endParaRPr lang="en-GB" altLang="en-US" sz="2000"/>
          </a:p>
          <a:p>
            <a:pPr lvl="0" eaLnBrk="1" hangingPunct="1">
              <a:lnSpc>
                <a:spcPct val="90000"/>
              </a:lnSpc>
            </a:pPr>
            <a:r>
              <a:rPr lang="en-GB" altLang="en-US" sz="2000"/>
              <a:t>Once the </a:t>
            </a:r>
            <a:r>
              <a:rPr lang="en-GB" altLang="en-US" sz="2000">
                <a:latin typeface="Courier New" pitchFamily="49" charset="0"/>
              </a:rPr>
              <a:t>start</a:t>
            </a:r>
            <a:r>
              <a:rPr lang="en-GB" altLang="en-US" sz="2000"/>
              <a:t> method has been called, the thread becomes eligible for execution by the scheduler </a:t>
            </a:r>
            <a:endParaRPr lang="en-GB" altLang="en-US" sz="2000"/>
          </a:p>
          <a:p>
            <a:pPr lvl="0" eaLnBrk="1" hangingPunct="1">
              <a:lnSpc>
                <a:spcPct val="90000"/>
              </a:lnSpc>
            </a:pPr>
            <a:r>
              <a:rPr lang="en-GB" altLang="en-US" sz="2000"/>
              <a:t>If the thread calls the </a:t>
            </a:r>
            <a:r>
              <a:rPr lang="en-GB" altLang="en-US" sz="2000">
                <a:latin typeface="Courier New" pitchFamily="49" charset="0"/>
              </a:rPr>
              <a:t>wait</a:t>
            </a:r>
            <a:r>
              <a:rPr lang="en-GB" altLang="en-US" sz="2000"/>
              <a:t> method in an Object, or calls the </a:t>
            </a:r>
            <a:r>
              <a:rPr lang="en-GB" altLang="en-US" sz="2000">
                <a:latin typeface="Courier New" pitchFamily="49" charset="0"/>
              </a:rPr>
              <a:t>join</a:t>
            </a:r>
            <a:r>
              <a:rPr lang="en-GB" altLang="en-US" sz="2000"/>
              <a:t> method in another thread object, the thread becomes </a:t>
            </a:r>
            <a:r>
              <a:rPr lang="en-GB" altLang="en-US" sz="2000">
                <a:solidFill>
                  <a:srgbClr val="CC3300"/>
                </a:solidFill>
              </a:rPr>
              <a:t>blocked</a:t>
            </a:r>
            <a:r>
              <a:rPr lang="en-GB" altLang="en-US" sz="2000"/>
              <a:t> and no longer eligible for execution</a:t>
            </a:r>
            <a:endParaRPr lang="en-GB" altLang="en-US" sz="2000"/>
          </a:p>
          <a:p>
            <a:pPr lvl="0" eaLnBrk="1" hangingPunct="1">
              <a:lnSpc>
                <a:spcPct val="90000"/>
              </a:lnSpc>
            </a:pPr>
            <a:r>
              <a:rPr lang="en-GB" altLang="en-US" sz="2000"/>
              <a:t>It becomes executable as a result of an associated </a:t>
            </a:r>
            <a:r>
              <a:rPr lang="en-GB" altLang="en-US" sz="2000">
                <a:latin typeface="Courier New" pitchFamily="49" charset="0"/>
              </a:rPr>
              <a:t>notify</a:t>
            </a:r>
            <a:r>
              <a:rPr lang="en-GB" altLang="en-US" sz="2000"/>
              <a:t> method being called by another thread, or if the thread with which it has requested a join, becomes </a:t>
            </a:r>
            <a:r>
              <a:rPr lang="en-US" altLang="en-US" sz="2000">
                <a:solidFill>
                  <a:srgbClr val="CC3300"/>
                </a:solidFill>
              </a:rPr>
              <a:t>d</a:t>
            </a:r>
            <a:r>
              <a:rPr lang="en-GB" altLang="en-US" sz="2000">
                <a:solidFill>
                  <a:srgbClr val="CC3300"/>
                </a:solidFill>
              </a:rPr>
              <a:t>ead</a:t>
            </a:r>
            <a:endParaRPr lang="en-GB" altLang="en-US" sz="2000">
              <a:solidFill>
                <a:srgbClr val="CC3300"/>
              </a:solidFill>
            </a:endParaRPr>
          </a:p>
          <a:p>
            <a:pPr lvl="0" eaLnBrk="1" hangingPunct="1">
              <a:lnSpc>
                <a:spcPct val="90000"/>
              </a:lnSpc>
            </a:pPr>
            <a:endParaRPr lang="en-GB" altLang="en-US" sz="2000"/>
          </a:p>
        </p:txBody>
      </p:sp>
      <p:sp>
        <p:nvSpPr>
          <p:cNvPr id="34820" name="Freeform 4"/>
          <p:cNvSpPr/>
          <p:nvPr/>
        </p:nvSpPr>
        <p:spPr bwMode="auto">
          <a:xfrm>
            <a:off x="3230563" y="1073150"/>
            <a:ext cx="1587"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7" h="16">
                <a:moveTo>
                  <a:pt x="0" y="16"/>
                </a:moveTo>
                <a:lnTo>
                  <a:pt x="0" y="16"/>
                </a:lnTo>
                <a:lnTo>
                  <a:pt x="0" y="0"/>
                </a:lnTo>
                <a:lnTo>
                  <a:pt x="0" y="16"/>
                </a:lnTo>
                <a:close/>
              </a:path>
            </a:pathLst>
          </a:custGeom>
          <a:blipFill rotWithShape="0">
            <a:blip r:embed="rId2"/>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34821" name="Rectangle 5"/>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34822" name="Rectangle 6"/>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states</a:t>
            </a:r>
            <a:endParaRPr lang="bg-BG" altLang="en-US" sz="2400">
              <a:solidFill>
                <a:srgbClr val="FF9900"/>
              </a:solidFill>
            </a:endParaRPr>
          </a:p>
        </p:txBody>
      </p:sp>
    </p:spTree>
  </p:cSld>
  <p:clrMapOvr>
    <a:masterClrMapping/>
  </p:clrMapOvr>
  <p:transition/>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3EAA6261-73C9-441B-9558-A7F0A0337774}" type="slidenum">
              <a:rPr lang="bg-BG" altLang="en-US" sz="1200">
                <a:latin typeface="Arial Black" pitchFamily="34" charset="0"/>
              </a:rPr>
              <a:pPr/>
              <a:t>355</a:t>
            </a:fld>
            <a:endParaRPr lang="bg-BG" altLang="en-US" sz="1200">
              <a:latin typeface="Arial Black" pitchFamily="34" charset="0"/>
            </a:endParaRPr>
          </a:p>
        </p:txBody>
      </p:sp>
      <p:sp>
        <p:nvSpPr>
          <p:cNvPr id="35843" name="Rectangle 3"/>
          <p:cNvSpPr>
            <a:spLocks noGrp="1"/>
          </p:cNvSpPr>
          <p:nvPr>
            <p:ph type="body" idx="4294967295"/>
          </p:nvPr>
        </p:nvSpPr>
        <p:spPr>
          <a:xfrm>
            <a:off x="457200" y="19812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algn="just" eaLnBrk="1" hangingPunct="1"/>
            <a:r>
              <a:rPr lang="en-GB" altLang="en-US" sz="2400"/>
              <a:t>A thread enters the </a:t>
            </a:r>
            <a:r>
              <a:rPr lang="en-GB" altLang="en-US" sz="2400">
                <a:solidFill>
                  <a:srgbClr val="CC3300"/>
                </a:solidFill>
              </a:rPr>
              <a:t>dead</a:t>
            </a:r>
            <a:r>
              <a:rPr lang="en-GB" altLang="en-US" sz="2400"/>
              <a:t> state, either as a result of the run method exiting (normally or as a result of an unhandled exception) or because its destroy method has been called</a:t>
            </a:r>
            <a:endParaRPr lang="en-GB" altLang="en-US" sz="2400"/>
          </a:p>
          <a:p>
            <a:pPr lvl="0" algn="just" eaLnBrk="1" hangingPunct="1"/>
            <a:r>
              <a:rPr lang="en-GB" altLang="en-US" sz="2400"/>
              <a:t>In the latter case, the thread is abruptly move to the </a:t>
            </a:r>
            <a:r>
              <a:rPr lang="en-GB" altLang="en-US" sz="2400">
                <a:solidFill>
                  <a:srgbClr val="CC3300"/>
                </a:solidFill>
              </a:rPr>
              <a:t>dead</a:t>
            </a:r>
            <a:r>
              <a:rPr lang="en-GB" altLang="en-US" sz="2400"/>
              <a:t> state and does not have the opportunity to execute any finally clauses associated with its execution; it may leave other objects locked</a:t>
            </a:r>
            <a:endParaRPr lang="en-GB" altLang="en-US" sz="2400">
              <a:latin typeface="Times" charset="0"/>
            </a:endParaRPr>
          </a:p>
          <a:p>
            <a:pPr lvl="0" eaLnBrk="1" hangingPunct="1"/>
            <a:endParaRPr lang="en-GB" altLang="en-US" sz="2400"/>
          </a:p>
        </p:txBody>
      </p:sp>
      <p:sp>
        <p:nvSpPr>
          <p:cNvPr id="35844" name="Freeform 4"/>
          <p:cNvSpPr/>
          <p:nvPr/>
        </p:nvSpPr>
        <p:spPr bwMode="auto">
          <a:xfrm>
            <a:off x="3230563" y="1073150"/>
            <a:ext cx="1587" cy="25400"/>
          </a:xfrm>
          <a:custGeom>
            <a:gdLst>
              <a:gd name="GT0" fmla="+- l w 0"/>
              <a:gd name="GT1" fmla="+- t h 0"/>
            </a:gdLst>
            <a:cxnLst>
              <a:cxn ang="0">
                <a:pos x="0" y="2147483646"/>
              </a:cxn>
              <a:cxn ang="0">
                <a:pos x="0" y="2147483646"/>
              </a:cxn>
              <a:cxn ang="0">
                <a:pos x="0" y="2147483646"/>
              </a:cxn>
              <a:cxn ang="0">
                <a:pos x="0" y="0"/>
              </a:cxn>
              <a:cxn ang="0">
                <a:pos x="0" y="0"/>
              </a:cxn>
              <a:cxn ang="0">
                <a:pos x="0" y="0"/>
              </a:cxn>
              <a:cxn ang="0">
                <a:pos x="0" y="2147483646"/>
              </a:cxn>
            </a:cxnLst>
            <a:rect l="l" t="t" r="GT0" b="GT1"/>
            <a:pathLst>
              <a:path w="1587" h="16">
                <a:moveTo>
                  <a:pt x="0" y="16"/>
                </a:moveTo>
                <a:lnTo>
                  <a:pt x="0" y="16"/>
                </a:lnTo>
                <a:lnTo>
                  <a:pt x="0" y="0"/>
                </a:lnTo>
                <a:lnTo>
                  <a:pt x="0" y="16"/>
                </a:lnTo>
                <a:close/>
              </a:path>
            </a:pathLst>
          </a:custGeom>
          <a:blipFill rotWithShape="0">
            <a:blip r:embed="rId2"/>
            <a:tile tx="0" ty="0" sx="100000" sy="100000" flip="none" algn="tl"/>
          </a:blipFill>
          <a:ln w="9525">
            <a:noFill/>
            <a:round/>
          </a:ln>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Times New Roman" panose="02020603050405020304" pitchFamily="18" charset="0"/>
              </a:defRPr>
            </a:lvl5pPr>
          </a:lstStyle>
          <a:p>
            <a:pPr/>
          </a:p>
        </p:txBody>
      </p:sp>
      <p:sp>
        <p:nvSpPr>
          <p:cNvPr id="35845" name="Rectangle 5"/>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35846" name="Rectangle 6"/>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states</a:t>
            </a:r>
            <a:endParaRPr lang="bg-BG" altLang="en-US" sz="2400">
              <a:solidFill>
                <a:srgbClr val="FF9900"/>
              </a:solidFill>
            </a:endParaRPr>
          </a:p>
        </p:txBody>
      </p:sp>
    </p:spTree>
  </p:cSld>
  <p:clrMapOvr>
    <a:masterClrMapping/>
  </p:clrMapOvr>
  <p:transition/>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Slide Number Placeholder 1"/>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B7878596-A172-438D-B282-B8E6407DF913}" type="slidenum">
              <a:rPr lang="bg-BG" altLang="en-US" sz="1600">
                <a:latin typeface="Arial Black" pitchFamily="34" charset="0"/>
              </a:rPr>
              <a:pPr/>
              <a:t>356</a:t>
            </a:fld>
            <a:endParaRPr lang="bg-BG" altLang="en-US" sz="1600">
              <a:latin typeface="Arial Black" pitchFamily="34" charset="0"/>
            </a:endParaRPr>
          </a:p>
        </p:txBody>
      </p:sp>
      <p:sp>
        <p:nvSpPr>
          <p:cNvPr id="36867" name="Rectangle 2"/>
          <p:cNvSpPr/>
          <p:nvPr/>
        </p:nvSpPr>
        <p:spPr>
          <a:xfrm>
            <a:off x="533400" y="762000"/>
            <a:ext cx="7848600" cy="6248400"/>
          </a:xfrm>
          <a:prstGeom prst="rect">
            <a:avLst/>
          </a:prstGeom>
          <a:noFill/>
          <a:ln>
            <a:noFill/>
            <a:miter lim="800000"/>
          </a:ln>
        </p:spPr>
        <p:txBody>
          <a:bodyPr>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IN" altLang="en-US" sz="1600">
                <a:latin typeface="Times New Roman" panose="02020603050405020304" pitchFamily="18" charset="0"/>
              </a:rPr>
              <a:t>class A extends Thread</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public void run()</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for(int i=1;i&lt;=5;i++)</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if(1==1) yield();</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System.out.println("\t From ThreadA: i= "+i);</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System.out.println("Exit from A");</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a:t>
            </a:r>
            <a:endParaRPr lang="en-IN" altLang="en-US" sz="1600">
              <a:latin typeface="Times New Roman" panose="02020603050405020304" pitchFamily="18" charset="0"/>
            </a:endParaRPr>
          </a:p>
          <a:p>
            <a:pPr marL="0" lvl="0" indent="0" eaLnBrk="1" hangingPunct="1">
              <a:spcBef>
                <a:spcPct val="0"/>
              </a:spcBef>
              <a:buClrTx/>
              <a:buSzTx/>
              <a:buFontTx/>
              <a:buNone/>
            </a:pP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class B extends Thread</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public void run()</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for(int j=1;j&lt;=5;j++)</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System.out.println("\t From ThreadB: j= "+j);</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if(j==2)  stop();</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System.out.println("Exit from B");</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         }</a:t>
            </a:r>
            <a:endParaRPr lang="en-IN" altLang="en-US" sz="1600">
              <a:latin typeface="Times New Roman" panose="02020603050405020304" pitchFamily="18" charset="0"/>
            </a:endParaRPr>
          </a:p>
          <a:p>
            <a:pPr marL="0" lvl="0" indent="0" eaLnBrk="1" hangingPunct="1">
              <a:spcBef>
                <a:spcPct val="0"/>
              </a:spcBef>
              <a:buClrTx/>
              <a:buSzTx/>
              <a:buFontTx/>
              <a:buNone/>
            </a:pPr>
            <a:r>
              <a:rPr lang="en-IN" altLang="en-US" sz="1600">
                <a:latin typeface="Times New Roman" panose="02020603050405020304" pitchFamily="18" charset="0"/>
              </a:rPr>
              <a:t>}</a:t>
            </a:r>
            <a:endParaRPr lang="en-IN" altLang="en-US" sz="1600">
              <a:latin typeface="Times New Roman" panose="02020603050405020304" pitchFamily="18" charset="0"/>
            </a:endParaRPr>
          </a:p>
        </p:txBody>
      </p:sp>
      <p:sp>
        <p:nvSpPr>
          <p:cNvPr id="36868" name="TextBox 3"/>
          <p:cNvSpPr/>
          <p:nvPr/>
        </p:nvSpPr>
        <p:spPr>
          <a:xfrm>
            <a:off x="533400" y="304800"/>
            <a:ext cx="7315200" cy="523875"/>
          </a:xfrm>
          <a:prstGeom prst="rect">
            <a:avLst/>
          </a:prstGeom>
          <a:noFill/>
          <a:ln>
            <a:noFill/>
            <a:miter lim="800000"/>
          </a:ln>
        </p:spPr>
        <p:txBody>
          <a:bodyPr>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b="1">
                <a:latin typeface="Times New Roman" panose="02020603050405020304" pitchFamily="18" charset="0"/>
              </a:rPr>
              <a:t>Using different methods of Thread class</a:t>
            </a:r>
            <a:endParaRPr lang="en-IN" altLang="en-US" sz="2800" b="1">
              <a:latin typeface="Times New Roman" panose="02020603050405020304" pitchFamily="18" charset="0"/>
            </a:endParaRPr>
          </a:p>
        </p:txBody>
      </p:sp>
    </p:spTree>
  </p:cSld>
  <p:clrMapOvr>
    <a:masterClrMapping/>
  </p:clrMapOvr>
  <p:transition/>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Slide Number Placeholder 1"/>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45551E0C-3373-4CD9-9828-768EACB67B0C}" type="slidenum">
              <a:rPr lang="bg-BG" altLang="en-US" sz="1200">
                <a:latin typeface="Arial Black" pitchFamily="34" charset="0"/>
              </a:rPr>
              <a:pPr/>
              <a:t>357</a:t>
            </a:fld>
            <a:endParaRPr lang="bg-BG" altLang="en-US" sz="1200">
              <a:latin typeface="Arial Black" pitchFamily="34" charset="0"/>
            </a:endParaRPr>
          </a:p>
        </p:txBody>
      </p:sp>
      <p:sp>
        <p:nvSpPr>
          <p:cNvPr id="37891" name="Rectangle 2"/>
          <p:cNvSpPr/>
          <p:nvPr/>
        </p:nvSpPr>
        <p:spPr>
          <a:xfrm>
            <a:off x="762000" y="381000"/>
            <a:ext cx="7391400" cy="6556375"/>
          </a:xfrm>
          <a:prstGeom prst="rect">
            <a:avLst/>
          </a:prstGeom>
          <a:noFill/>
          <a:ln>
            <a:noFill/>
            <a:miter lim="800000"/>
          </a:ln>
        </p:spPr>
        <p:txBody>
          <a:bodyPr>
            <a:sp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IN" altLang="en-US" sz="1400">
                <a:latin typeface="Times New Roman" panose="02020603050405020304" pitchFamily="18" charset="0"/>
              </a:rPr>
              <a:t>class C extends Thread</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public void run()</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for(int k=1;k&lt;=5;k++)</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System.out.println("\t From ThreadC: k= "+k);</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if(k==2)</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try</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sleep(1000);</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catch(Exception e)</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System.out.println("Exit from C");</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a:t>
            </a:r>
            <a:endParaRPr lang="en-IN" altLang="en-US" sz="1400">
              <a:latin typeface="Times New Roman" panose="02020603050405020304" pitchFamily="18" charset="0"/>
            </a:endParaRPr>
          </a:p>
          <a:p>
            <a:pPr marL="0" lvl="0" indent="0" eaLnBrk="1" hangingPunct="1">
              <a:spcBef>
                <a:spcPct val="0"/>
              </a:spcBef>
              <a:buClrTx/>
              <a:buSzTx/>
              <a:buFontTx/>
              <a:buNone/>
            </a:pP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class ThreadMethod</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public static void main(String args[])</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new A().start();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new B().start();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new C().start();</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           }</a:t>
            </a:r>
            <a:endParaRPr lang="en-IN" altLang="en-US" sz="1400">
              <a:latin typeface="Times New Roman" panose="02020603050405020304" pitchFamily="18" charset="0"/>
            </a:endParaRPr>
          </a:p>
          <a:p>
            <a:pPr marL="0" lvl="0" indent="0" eaLnBrk="1" hangingPunct="1">
              <a:spcBef>
                <a:spcPct val="0"/>
              </a:spcBef>
              <a:buClrTx/>
              <a:buSzTx/>
              <a:buFontTx/>
              <a:buNone/>
            </a:pPr>
            <a:r>
              <a:rPr lang="en-IN" altLang="en-US" sz="1400">
                <a:latin typeface="Times New Roman" panose="02020603050405020304" pitchFamily="18" charset="0"/>
              </a:rPr>
              <a:t>}</a:t>
            </a:r>
            <a:endParaRPr lang="en-IN" altLang="en-US" sz="1400">
              <a:latin typeface="Times New Roman" panose="02020603050405020304" pitchFamily="18" charset="0"/>
            </a:endParaRPr>
          </a:p>
        </p:txBody>
      </p:sp>
    </p:spTree>
  </p:cSld>
  <p:clrMapOvr>
    <a:masterClrMapping/>
  </p:clrMapOvr>
  <p:transition/>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021ED51B-084B-4D44-B8BE-888C2FC49985}" type="slidenum">
              <a:rPr lang="bg-BG" altLang="en-US" sz="1200">
                <a:latin typeface="Arial Black" pitchFamily="34" charset="0"/>
              </a:rPr>
              <a:pPr/>
              <a:t>358</a:t>
            </a:fld>
            <a:endParaRPr lang="bg-BG" altLang="en-US" sz="1200">
              <a:latin typeface="Arial Black" pitchFamily="34" charset="0"/>
            </a:endParaRPr>
          </a:p>
        </p:txBody>
      </p:sp>
      <p:sp>
        <p:nvSpPr>
          <p:cNvPr id="38915"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38916" name="Rectangle 3"/>
          <p:cNvSpPr/>
          <p:nvPr/>
        </p:nvSpPr>
        <p:spPr>
          <a:xfrm>
            <a:off x="304800" y="16764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2000">
                <a:solidFill>
                  <a:srgbClr val="000000"/>
                </a:solidFill>
                <a:latin typeface="Lucida Grande" charset="0"/>
              </a:rPr>
              <a:t>Thread priorities are integers that specify the relative priority of one thread to another. </a:t>
            </a:r>
            <a:endParaRPr lang="en-US" altLang="en-US" sz="2000">
              <a:solidFill>
                <a:srgbClr val="000000"/>
              </a:solidFill>
              <a:latin typeface="Lucida Grande" charset="0"/>
            </a:endParaRPr>
          </a:p>
          <a:p>
            <a:pPr marL="174625" lvl="0" indent="-174625" eaLnBrk="1" hangingPunct="1"/>
            <a:r>
              <a:rPr lang="en-US" altLang="en-US" sz="2000">
                <a:solidFill>
                  <a:srgbClr val="000000"/>
                </a:solidFill>
                <a:latin typeface="Lucida Grande" charset="0"/>
              </a:rPr>
              <a:t>Higher priority thread doesn't run any faster than a lower priority thread. </a:t>
            </a:r>
            <a:endParaRPr lang="en-US" altLang="en-US" sz="2000">
              <a:solidFill>
                <a:srgbClr val="000000"/>
              </a:solidFill>
              <a:latin typeface="Lucida Grande" charset="0"/>
            </a:endParaRPr>
          </a:p>
          <a:p>
            <a:pPr marL="174625" lvl="0" indent="-174625" eaLnBrk="1" hangingPunct="1"/>
            <a:r>
              <a:rPr lang="en-US" altLang="en-US" sz="2000">
                <a:solidFill>
                  <a:srgbClr val="000000"/>
                </a:solidFill>
                <a:latin typeface="Lucida Grande" charset="0"/>
              </a:rPr>
              <a:t>Instead a thread’s priority is used to decide when to switch from one running thread to the next This is called as context switch. </a:t>
            </a:r>
            <a:endParaRPr lang="en-US" altLang="en-US" sz="2000">
              <a:solidFill>
                <a:srgbClr val="000000"/>
              </a:solidFill>
              <a:latin typeface="Lucida Grande" charset="0"/>
            </a:endParaRPr>
          </a:p>
          <a:p>
            <a:pPr marL="174625" lvl="0" indent="-174625" eaLnBrk="1" hangingPunct="1"/>
            <a:r>
              <a:rPr lang="en-US" altLang="en-US" sz="2000">
                <a:solidFill>
                  <a:srgbClr val="000000"/>
                </a:solidFill>
                <a:latin typeface="Lucida Grande" charset="0"/>
              </a:rPr>
              <a:t>A thread can have a maximum priority of 10 and a minimum of 1. Normal Priority is 5. </a:t>
            </a:r>
            <a:endParaRPr lang="en-US" altLang="en-US" sz="20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
        <p:nvSpPr>
          <p:cNvPr id="38917" name="Rectangle 4"/>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priorities</a:t>
            </a:r>
            <a:endParaRPr lang="bg-BG" altLang="en-US" sz="2400">
              <a:solidFill>
                <a:srgbClr val="FF9900"/>
              </a:solidFill>
            </a:endParaRPr>
          </a:p>
        </p:txBody>
      </p:sp>
    </p:spTree>
  </p:cSld>
  <p:clrMapOvr>
    <a:masterClrMapping/>
  </p:clrMapOvr>
  <p:transition/>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99E924A5-A420-480F-B697-DB2D0338C3AB}" type="slidenum">
              <a:rPr lang="bg-BG" altLang="en-US" sz="1200">
                <a:latin typeface="Arial Black" pitchFamily="34" charset="0"/>
              </a:rPr>
              <a:pPr/>
              <a:t>359</a:t>
            </a:fld>
            <a:endParaRPr lang="bg-BG" altLang="en-US" sz="1200">
              <a:latin typeface="Arial Black" pitchFamily="34" charset="0"/>
            </a:endParaRPr>
          </a:p>
        </p:txBody>
      </p:sp>
      <p:sp>
        <p:nvSpPr>
          <p:cNvPr id="40963" name="Rectangle 3"/>
          <p:cNvSpPr>
            <a:spLocks noGrp="1"/>
          </p:cNvSpPr>
          <p:nvPr>
            <p:ph type="body" idx="4294967295"/>
          </p:nvPr>
        </p:nvSpPr>
        <p:spPr>
          <a:xfrm>
            <a:off x="457200" y="19812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r>
              <a:rPr lang="en-GB" altLang="en-US" sz="2400"/>
              <a:t>In Java, each thread is assigned priority, which affects the order in which it is scheduled for running. The threads so far had same default priority (NORM_PRIORITY) and they are served using FCFS policy.</a:t>
            </a:r>
            <a:endParaRPr lang="en-GB" altLang="en-US" sz="2400"/>
          </a:p>
          <a:p>
            <a:pPr lvl="1" eaLnBrk="1" hangingPunct="1"/>
            <a:r>
              <a:rPr lang="en-GB" altLang="en-US" sz="2000"/>
              <a:t>Java allows users to change priority:</a:t>
            </a:r>
            <a:endParaRPr lang="en-GB" altLang="en-US" sz="2000"/>
          </a:p>
          <a:p>
            <a:pPr lvl="2" eaLnBrk="1" hangingPunct="1"/>
            <a:r>
              <a:rPr lang="en-GB" altLang="en-US" sz="1800"/>
              <a:t>ThreadName.setPriority(intNumber)</a:t>
            </a:r>
            <a:endParaRPr lang="en-GB" altLang="en-US" sz="1800"/>
          </a:p>
          <a:p>
            <a:pPr lvl="3" eaLnBrk="1" hangingPunct="1"/>
            <a:r>
              <a:rPr lang="en-GB" altLang="en-US" sz="1600"/>
              <a:t>MIN_PRIORITY = 1</a:t>
            </a:r>
            <a:endParaRPr lang="en-GB" altLang="en-US" sz="1600"/>
          </a:p>
          <a:p>
            <a:pPr lvl="3" eaLnBrk="1" hangingPunct="1"/>
            <a:r>
              <a:rPr lang="en-GB" altLang="en-US" sz="1600"/>
              <a:t>NORM_PRIORITY=5</a:t>
            </a:r>
            <a:endParaRPr lang="en-GB" altLang="en-US" sz="1600"/>
          </a:p>
          <a:p>
            <a:pPr lvl="3" eaLnBrk="1" hangingPunct="1"/>
            <a:r>
              <a:rPr lang="en-GB" altLang="en-US" sz="1600"/>
              <a:t>MAX_PRIORITY=10</a:t>
            </a:r>
            <a:endParaRPr lang="en-GB" altLang="en-US" sz="1600"/>
          </a:p>
        </p:txBody>
      </p:sp>
      <p:sp>
        <p:nvSpPr>
          <p:cNvPr id="40964"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40965" name="Rectangle 5"/>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priorities</a:t>
            </a:r>
            <a:endParaRPr lang="bg-BG" altLang="en-US" sz="2400">
              <a:solidFill>
                <a:srgbClr val="FF9900"/>
              </a:solidFill>
            </a:endParaRPr>
          </a:p>
        </p:txBody>
      </p:sp>
    </p:spTree>
  </p:cSld>
  <p:clrMapOvr>
    <a:masterClrMapping/>
  </p:clrMapOvr>
  <p:transition advTm="1000"/>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2016006" y="864358"/>
            <a:ext cx="8915400" cy="3777622"/>
          </a:xfrm>
        </p:spPr>
        <p:txBody>
          <a:bodyPr/>
          <a:lstStyle>
            <a:defPPr/>
          </a:lstStyle>
          <a:p>
            <a:pPr/>
            <a:r>
              <a:rPr lang="en-US" b="1"/>
              <a:t>Just-In-Time(JIT) compiler: </a:t>
            </a:r>
          </a:p>
          <a:p>
            <a:pPr lvl="1"/>
            <a:r>
              <a:rPr lang="en-US"/>
              <a:t>It is used to improve the performance.</a:t>
            </a:r>
          </a:p>
          <a:p>
            <a:pPr lvl="1"/>
            <a:r>
              <a:rPr lang="en-US"/>
              <a:t>JIT compiles parts of the byte code that have similar functionality at the same time, and hence reduces the amount of time needed for compilation.</a:t>
            </a:r>
          </a:p>
          <a:p>
            <a:pPr lvl="1"/>
            <a:r>
              <a:rPr lang="en-US"/>
              <a:t> Here, the term "compiler" refers to a translator from the instruction set of a Java virtual machine (JVM) to the instruction set of a specific CPU.</a:t>
            </a:r>
          </a:p>
        </p:txBody>
      </p:sp>
      <p:pic>
        <p:nvPicPr>
          <p:cNvPr id="9218" name="Picture 2" descr="https://qphs.fs.quoracdn.net/main-qimg-b1d66c753fb181d97060ca5e9e53bf33"/>
          <p:cNvPicPr>
            <a:picLocks noChangeAspect="1" noChangeArrowheads="1"/>
          </p:cNvPicPr>
          <p:nvPr/>
        </p:nvPicPr>
        <p:blipFill>
          <a:blip r:embed="rId2">
            <a:extLst>
              <a:ext uri="{28A0092B-C50C-407E-A947-70E740481C1C}">
                <a14:useLocalDpi xmlns:a14="http://schemas.microsoft.com/office/drawing/2010/main" val="0"/>
              </a:ext>
            </a:extLst>
          </a:blip>
          <a:srcRect l="15138" b="11961"/>
          <a:stretch>
            <a:fillRect/>
          </a:stretch>
        </p:blipFill>
        <p:spPr bwMode="auto">
          <a:xfrm>
            <a:off x="4189864" y="3134958"/>
            <a:ext cx="5507486" cy="284276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843218190"/>
      </p:ext>
    </p:extLst>
  </p:cSld>
  <p:clrMapOvr>
    <a:masterClrMapping/>
  </p:clrMapOvr>
  <p:transition/>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E264BFB0-DFCE-4DED-A2DF-DF7EE3960184}" type="slidenum">
              <a:rPr lang="bg-BG" altLang="en-US" sz="1200">
                <a:latin typeface="Arial Black" pitchFamily="34" charset="0"/>
              </a:rPr>
              <a:pPr/>
              <a:t>360</a:t>
            </a:fld>
            <a:endParaRPr lang="bg-BG" altLang="en-US" sz="1200">
              <a:latin typeface="Arial Black" pitchFamily="34" charset="0"/>
            </a:endParaRPr>
          </a:p>
        </p:txBody>
      </p:sp>
      <p:sp>
        <p:nvSpPr>
          <p:cNvPr id="43011" name="Rectangle 3"/>
          <p:cNvSpPr>
            <a:spLocks noGrp="1"/>
          </p:cNvSpPr>
          <p:nvPr>
            <p:ph type="body" idx="4294967295"/>
          </p:nvPr>
        </p:nvSpPr>
        <p:spPr>
          <a:xfrm>
            <a:off x="457200" y="914400"/>
            <a:ext cx="8229600" cy="49530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buNone/>
            </a:pPr>
            <a:r>
              <a:rPr lang="en-GB" altLang="en-US" sz="1600"/>
              <a:t>class A extends Thread</a:t>
            </a:r>
            <a:endParaRPr lang="en-GB" altLang="en-US" sz="1600"/>
          </a:p>
          <a:p>
            <a:pPr lvl="0" eaLnBrk="1" hangingPunct="1">
              <a:lnSpc>
                <a:spcPct val="80000"/>
              </a:lnSpc>
              <a:buNone/>
            </a:pPr>
            <a:r>
              <a:rPr lang="en-GB" altLang="en-US" sz="1600"/>
              <a:t>{</a:t>
            </a:r>
            <a:endParaRPr lang="en-GB" altLang="en-US" sz="1600"/>
          </a:p>
          <a:p>
            <a:pPr lvl="0" eaLnBrk="1" hangingPunct="1">
              <a:lnSpc>
                <a:spcPct val="80000"/>
              </a:lnSpc>
              <a:buNone/>
            </a:pPr>
            <a:r>
              <a:rPr lang="en-GB" altLang="en-US" sz="1600"/>
              <a:t>       public void run()</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System.out.println("Thread A started");</a:t>
            </a:r>
            <a:endParaRPr lang="en-GB" altLang="en-US" sz="1600"/>
          </a:p>
          <a:p>
            <a:pPr lvl="0" eaLnBrk="1" hangingPunct="1">
              <a:lnSpc>
                <a:spcPct val="80000"/>
              </a:lnSpc>
              <a:buNone/>
            </a:pPr>
            <a:r>
              <a:rPr lang="en-GB" altLang="en-US" sz="1600"/>
              <a:t>              for(int i=1;i&lt;=4;i++)</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System.out.println("\t From ThreadA: i= "+i);</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System.out.println("Exit from A");</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a:t>
            </a:r>
            <a:endParaRPr lang="en-GB" altLang="en-US" sz="1600"/>
          </a:p>
          <a:p>
            <a:pPr lvl="0" eaLnBrk="1" hangingPunct="1">
              <a:lnSpc>
                <a:spcPct val="80000"/>
              </a:lnSpc>
              <a:buNone/>
            </a:pPr>
            <a:r>
              <a:rPr lang="en-GB" altLang="en-US" sz="1600"/>
              <a:t>class B extends Thread</a:t>
            </a:r>
            <a:endParaRPr lang="en-GB" altLang="en-US" sz="1600"/>
          </a:p>
          <a:p>
            <a:pPr lvl="0" eaLnBrk="1" hangingPunct="1">
              <a:lnSpc>
                <a:spcPct val="80000"/>
              </a:lnSpc>
              <a:buNone/>
            </a:pPr>
            <a:r>
              <a:rPr lang="en-GB" altLang="en-US" sz="1600"/>
              <a:t>{</a:t>
            </a:r>
            <a:endParaRPr lang="en-GB" altLang="en-US" sz="1600"/>
          </a:p>
          <a:p>
            <a:pPr lvl="0" eaLnBrk="1" hangingPunct="1">
              <a:lnSpc>
                <a:spcPct val="80000"/>
              </a:lnSpc>
              <a:buNone/>
            </a:pPr>
            <a:r>
              <a:rPr lang="en-GB" altLang="en-US" sz="1600"/>
              <a:t>       public void run()</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System.out.println("Thread B started");</a:t>
            </a:r>
            <a:endParaRPr lang="en-GB" altLang="en-US" sz="1600"/>
          </a:p>
          <a:p>
            <a:pPr lvl="0" eaLnBrk="1" hangingPunct="1">
              <a:lnSpc>
                <a:spcPct val="80000"/>
              </a:lnSpc>
              <a:buNone/>
            </a:pPr>
            <a:r>
              <a:rPr lang="en-GB" altLang="en-US" sz="1600"/>
              <a:t>              for(int j=1;j&lt;=4;j++)</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System.out.println("\t From ThreadB: j= "+j);</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                 System.out.println("Exit from B");</a:t>
            </a:r>
            <a:endParaRPr lang="en-GB" altLang="en-US" sz="1600"/>
          </a:p>
          <a:p>
            <a:pPr lvl="0" eaLnBrk="1" hangingPunct="1">
              <a:lnSpc>
                <a:spcPct val="80000"/>
              </a:lnSpc>
              <a:buNone/>
            </a:pPr>
            <a:r>
              <a:rPr lang="en-GB" altLang="en-US" sz="1600"/>
              <a:t>         }</a:t>
            </a:r>
            <a:endParaRPr lang="en-GB" altLang="en-US" sz="1600"/>
          </a:p>
          <a:p>
            <a:pPr lvl="0" eaLnBrk="1" hangingPunct="1">
              <a:lnSpc>
                <a:spcPct val="80000"/>
              </a:lnSpc>
              <a:buNone/>
            </a:pPr>
            <a:r>
              <a:rPr lang="en-GB" altLang="en-US" sz="1600"/>
              <a:t>}</a:t>
            </a:r>
            <a:endParaRPr lang="en-GB" altLang="en-US" sz="1600"/>
          </a:p>
        </p:txBody>
      </p:sp>
      <p:sp>
        <p:nvSpPr>
          <p:cNvPr id="43012"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43013" name="Rectangle 5"/>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priorities</a:t>
            </a:r>
            <a:endParaRPr lang="bg-BG" altLang="en-US" sz="2400">
              <a:solidFill>
                <a:srgbClr val="FF9900"/>
              </a:solidFill>
            </a:endParaRPr>
          </a:p>
        </p:txBody>
      </p:sp>
    </p:spTree>
  </p:cSld>
  <p:clrMapOvr>
    <a:masterClrMapping/>
  </p:clrMapOvr>
  <p:transition advTm="1000"/>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0850B5F1-E622-48CC-9D18-FE31DD868DB7}" type="slidenum">
              <a:rPr lang="bg-BG" altLang="en-US" sz="1200">
                <a:latin typeface="Arial Black" pitchFamily="34" charset="0"/>
              </a:rPr>
              <a:pPr/>
              <a:t>361</a:t>
            </a:fld>
            <a:endParaRPr lang="bg-BG" altLang="en-US" sz="1200">
              <a:latin typeface="Arial Black" pitchFamily="34" charset="0"/>
            </a:endParaRPr>
          </a:p>
        </p:txBody>
      </p:sp>
      <p:sp>
        <p:nvSpPr>
          <p:cNvPr id="45059" name="Rectangle 3"/>
          <p:cNvSpPr>
            <a:spLocks noGrp="1"/>
          </p:cNvSpPr>
          <p:nvPr>
            <p:ph type="body" idx="4294967295"/>
          </p:nvPr>
        </p:nvSpPr>
        <p:spPr>
          <a:xfrm>
            <a:off x="457200" y="990600"/>
            <a:ext cx="8229600" cy="48768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80000"/>
              </a:lnSpc>
              <a:buNone/>
            </a:pPr>
            <a:r>
              <a:rPr lang="en-GB" altLang="en-US" sz="1200"/>
              <a:t>class C extends Thread</a:t>
            </a:r>
            <a:endParaRPr lang="en-GB" altLang="en-US" sz="1200"/>
          </a:p>
          <a:p>
            <a:pPr lvl="0" eaLnBrk="1" hangingPunct="1">
              <a:lnSpc>
                <a:spcPct val="80000"/>
              </a:lnSpc>
              <a:buNone/>
            </a:pPr>
            <a:r>
              <a:rPr lang="en-GB" altLang="en-US" sz="1200"/>
              <a:t>{</a:t>
            </a:r>
            <a:endParaRPr lang="en-GB" altLang="en-US" sz="1200"/>
          </a:p>
          <a:p>
            <a:pPr lvl="0" eaLnBrk="1" hangingPunct="1">
              <a:lnSpc>
                <a:spcPct val="80000"/>
              </a:lnSpc>
              <a:buNone/>
            </a:pPr>
            <a:r>
              <a:rPr lang="en-GB" altLang="en-US" sz="1200"/>
              <a:t>       public void run()</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              System.out.println("Thread C started");</a:t>
            </a:r>
            <a:endParaRPr lang="en-GB" altLang="en-US" sz="1200"/>
          </a:p>
          <a:p>
            <a:pPr lvl="0" eaLnBrk="1" hangingPunct="1">
              <a:lnSpc>
                <a:spcPct val="80000"/>
              </a:lnSpc>
              <a:buNone/>
            </a:pPr>
            <a:r>
              <a:rPr lang="en-GB" altLang="en-US" sz="1200"/>
              <a:t>              for(int k=1;k&lt;=4;k++)</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                      System.out.println("\t From ThreadC: k= "+k);</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                 System.out.println("Exit from C");</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a:t>
            </a:r>
            <a:endParaRPr lang="en-GB" altLang="en-US" sz="1200"/>
          </a:p>
          <a:p>
            <a:pPr lvl="0" eaLnBrk="1" hangingPunct="1">
              <a:lnSpc>
                <a:spcPct val="80000"/>
              </a:lnSpc>
              <a:buNone/>
            </a:pPr>
            <a:r>
              <a:rPr lang="en-GB" altLang="en-US" sz="1200"/>
              <a:t>class ThreadPriority</a:t>
            </a:r>
            <a:endParaRPr lang="en-GB" altLang="en-US" sz="1200"/>
          </a:p>
          <a:p>
            <a:pPr lvl="0" eaLnBrk="1" hangingPunct="1">
              <a:lnSpc>
                <a:spcPct val="80000"/>
              </a:lnSpc>
              <a:buNone/>
            </a:pPr>
            <a:r>
              <a:rPr lang="en-GB" altLang="en-US" sz="1200"/>
              <a:t>{</a:t>
            </a:r>
            <a:endParaRPr lang="en-GB" altLang="en-US" sz="1200"/>
          </a:p>
          <a:p>
            <a:pPr lvl="0" eaLnBrk="1" hangingPunct="1">
              <a:lnSpc>
                <a:spcPct val="80000"/>
              </a:lnSpc>
              <a:buNone/>
            </a:pPr>
            <a:r>
              <a:rPr lang="en-GB" altLang="en-US" sz="1200"/>
              <a:t>          public static void main(String args[])</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                      A threadA=new A();</a:t>
            </a:r>
            <a:endParaRPr lang="en-GB" altLang="en-US" sz="1200"/>
          </a:p>
          <a:p>
            <a:pPr lvl="0" eaLnBrk="1" hangingPunct="1">
              <a:lnSpc>
                <a:spcPct val="80000"/>
              </a:lnSpc>
              <a:buNone/>
            </a:pPr>
            <a:r>
              <a:rPr lang="en-GB" altLang="en-US" sz="1200"/>
              <a:t>                      B threadB=new B();</a:t>
            </a:r>
            <a:endParaRPr lang="en-GB" altLang="en-US" sz="1200"/>
          </a:p>
          <a:p>
            <a:pPr lvl="0" eaLnBrk="1" hangingPunct="1">
              <a:lnSpc>
                <a:spcPct val="80000"/>
              </a:lnSpc>
              <a:buNone/>
            </a:pPr>
            <a:r>
              <a:rPr lang="en-GB" altLang="en-US" sz="1200"/>
              <a:t>                      C threadC=new C();</a:t>
            </a:r>
            <a:endParaRPr lang="en-GB" altLang="en-US" sz="1200"/>
          </a:p>
          <a:p>
            <a:pPr lvl="0" eaLnBrk="1" hangingPunct="1">
              <a:lnSpc>
                <a:spcPct val="80000"/>
              </a:lnSpc>
              <a:buNone/>
            </a:pPr>
            <a:r>
              <a:rPr lang="en-GB" altLang="en-US" sz="1200"/>
              <a:t>                    </a:t>
            </a:r>
            <a:r>
              <a:rPr lang="en-GB" altLang="en-US" sz="1200">
                <a:solidFill>
                  <a:schemeClr val="hlink"/>
                </a:solidFill>
              </a:rPr>
              <a:t>threadC.setPriority(Thread.MAX_PRIORITY);</a:t>
            </a:r>
            <a:endParaRPr lang="en-GB" altLang="en-US" sz="1200">
              <a:solidFill>
                <a:schemeClr val="hlink"/>
              </a:solidFill>
            </a:endParaRPr>
          </a:p>
          <a:p>
            <a:pPr lvl="0" eaLnBrk="1" hangingPunct="1">
              <a:lnSpc>
                <a:spcPct val="80000"/>
              </a:lnSpc>
              <a:buNone/>
            </a:pPr>
            <a:r>
              <a:rPr lang="en-GB" altLang="en-US" sz="1200">
                <a:solidFill>
                  <a:schemeClr val="hlink"/>
                </a:solidFill>
              </a:rPr>
              <a:t>                    threadB.setPriority(threadA.getPriority()+1);</a:t>
            </a:r>
            <a:endParaRPr lang="en-GB" altLang="en-US" sz="1200">
              <a:solidFill>
                <a:schemeClr val="hlink"/>
              </a:solidFill>
            </a:endParaRPr>
          </a:p>
          <a:p>
            <a:pPr lvl="0" eaLnBrk="1" hangingPunct="1">
              <a:lnSpc>
                <a:spcPct val="80000"/>
              </a:lnSpc>
              <a:buNone/>
            </a:pPr>
            <a:r>
              <a:rPr lang="en-GB" altLang="en-US" sz="1200">
                <a:solidFill>
                  <a:schemeClr val="hlink"/>
                </a:solidFill>
              </a:rPr>
              <a:t>                    threadA.setPriority(Thread.MIN_PRIORITY);</a:t>
            </a:r>
            <a:endParaRPr lang="en-GB" altLang="en-US" sz="1200">
              <a:solidFill>
                <a:schemeClr val="hlink"/>
              </a:solidFill>
            </a:endParaRPr>
          </a:p>
          <a:p>
            <a:pPr lvl="0" eaLnBrk="1" hangingPunct="1">
              <a:lnSpc>
                <a:spcPct val="80000"/>
              </a:lnSpc>
              <a:buNone/>
            </a:pPr>
            <a:r>
              <a:rPr lang="en-GB" altLang="en-US" sz="1200"/>
              <a:t>                    System.out.println("Started Thread A");</a:t>
            </a:r>
            <a:endParaRPr lang="en-GB" altLang="en-US" sz="1200"/>
          </a:p>
          <a:p>
            <a:pPr lvl="0" eaLnBrk="1" hangingPunct="1">
              <a:lnSpc>
                <a:spcPct val="80000"/>
              </a:lnSpc>
              <a:buNone/>
            </a:pPr>
            <a:r>
              <a:rPr lang="en-GB" altLang="en-US" sz="1200"/>
              <a:t>                     threadA.start();</a:t>
            </a:r>
            <a:endParaRPr lang="en-GB" altLang="en-US" sz="1200"/>
          </a:p>
          <a:p>
            <a:pPr lvl="0" eaLnBrk="1" hangingPunct="1">
              <a:lnSpc>
                <a:spcPct val="80000"/>
              </a:lnSpc>
              <a:buNone/>
            </a:pPr>
            <a:r>
              <a:rPr lang="en-GB" altLang="en-US" sz="1200"/>
              <a:t>                    System.out.println("Started Thread B");</a:t>
            </a:r>
            <a:endParaRPr lang="en-GB" altLang="en-US" sz="1200"/>
          </a:p>
          <a:p>
            <a:pPr lvl="0" eaLnBrk="1" hangingPunct="1">
              <a:lnSpc>
                <a:spcPct val="80000"/>
              </a:lnSpc>
              <a:buNone/>
            </a:pPr>
            <a:r>
              <a:rPr lang="en-GB" altLang="en-US" sz="1200"/>
              <a:t>                     threadB.start();</a:t>
            </a:r>
            <a:endParaRPr lang="en-GB" altLang="en-US" sz="1200"/>
          </a:p>
          <a:p>
            <a:pPr lvl="0" eaLnBrk="1" hangingPunct="1">
              <a:lnSpc>
                <a:spcPct val="80000"/>
              </a:lnSpc>
              <a:buNone/>
            </a:pPr>
            <a:r>
              <a:rPr lang="en-GB" altLang="en-US" sz="1200"/>
              <a:t>                    System.out.println("Started Thread C");</a:t>
            </a:r>
            <a:endParaRPr lang="en-GB" altLang="en-US" sz="1200"/>
          </a:p>
          <a:p>
            <a:pPr lvl="0" eaLnBrk="1" hangingPunct="1">
              <a:lnSpc>
                <a:spcPct val="80000"/>
              </a:lnSpc>
              <a:buNone/>
            </a:pPr>
            <a:r>
              <a:rPr lang="en-GB" altLang="en-US" sz="1200"/>
              <a:t>                     threadC.start();</a:t>
            </a:r>
            <a:endParaRPr lang="en-GB" altLang="en-US" sz="1200"/>
          </a:p>
          <a:p>
            <a:pPr lvl="0" eaLnBrk="1" hangingPunct="1">
              <a:lnSpc>
                <a:spcPct val="80000"/>
              </a:lnSpc>
              <a:buNone/>
            </a:pPr>
            <a:r>
              <a:rPr lang="en-GB" altLang="en-US" sz="1200"/>
              <a:t>                     System.out.println("End of main thread");</a:t>
            </a:r>
            <a:endParaRPr lang="en-GB" altLang="en-US" sz="1200"/>
          </a:p>
          <a:p>
            <a:pPr lvl="0" eaLnBrk="1" hangingPunct="1">
              <a:lnSpc>
                <a:spcPct val="80000"/>
              </a:lnSpc>
              <a:buNone/>
            </a:pPr>
            <a:r>
              <a:rPr lang="en-GB" altLang="en-US" sz="1200"/>
              <a:t>           }</a:t>
            </a:r>
            <a:endParaRPr lang="en-GB" altLang="en-US" sz="1200"/>
          </a:p>
          <a:p>
            <a:pPr lvl="0" eaLnBrk="1" hangingPunct="1">
              <a:lnSpc>
                <a:spcPct val="80000"/>
              </a:lnSpc>
              <a:buNone/>
            </a:pPr>
            <a:r>
              <a:rPr lang="en-GB" altLang="en-US" sz="1200"/>
              <a:t>}</a:t>
            </a:r>
            <a:endParaRPr lang="en-GB" altLang="en-US" sz="1200"/>
          </a:p>
        </p:txBody>
      </p:sp>
      <p:sp>
        <p:nvSpPr>
          <p:cNvPr id="45060"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Multithreading</a:t>
            </a:r>
            <a:r>
              <a:rPr lang="bg-BG" altLang="en-US" sz="2800">
                <a:solidFill>
                  <a:srgbClr val="FF9900"/>
                </a:solidFill>
              </a:rPr>
              <a:t> </a:t>
            </a:r>
            <a:endParaRPr lang="en-CA" altLang="en-US" sz="2800">
              <a:solidFill>
                <a:srgbClr val="FF9900"/>
              </a:solidFill>
            </a:endParaRPr>
          </a:p>
        </p:txBody>
      </p:sp>
      <p:sp>
        <p:nvSpPr>
          <p:cNvPr id="45061" name="Rectangle 5"/>
          <p:cNvSpPr/>
          <p:nvPr/>
        </p:nvSpPr>
        <p:spPr>
          <a:xfrm>
            <a:off x="533400"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Thread priorities</a:t>
            </a:r>
            <a:endParaRPr lang="bg-BG" altLang="en-US" sz="2400">
              <a:solidFill>
                <a:srgbClr val="FF9900"/>
              </a:solidFill>
            </a:endParaRPr>
          </a:p>
        </p:txBody>
      </p:sp>
    </p:spTree>
  </p:cSld>
  <p:clrMapOvr>
    <a:masterClrMapping/>
  </p:clrMapOvr>
  <p:transition advTm="1000"/>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106" name="Slide Number Placeholder 2"/>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60320C46-197B-44B4-B3AA-751DB17BF308}" type="slidenum">
              <a:rPr lang="bg-BG" altLang="en-US" sz="1200">
                <a:latin typeface="Arial Black" pitchFamily="34" charset="0"/>
              </a:rPr>
              <a:pPr/>
              <a:t>362</a:t>
            </a:fld>
            <a:endParaRPr lang="bg-BG" altLang="en-US" sz="1200">
              <a:latin typeface="Arial Black" pitchFamily="34" charset="0"/>
            </a:endParaRPr>
          </a:p>
        </p:txBody>
      </p:sp>
      <p:sp>
        <p:nvSpPr>
          <p:cNvPr id="47107" name="Rectangle 2"/>
          <p:cNvSpPr>
            <a:spLocks noGrp="1"/>
          </p:cNvSpPr>
          <p:nvPr>
            <p:ph type="title" idx="4294967295"/>
          </p:nvPr>
        </p:nvSpPr>
        <p:spPr>
          <a:xfrm>
            <a:off x="685800" y="76200"/>
            <a:ext cx="7772400" cy="381000"/>
          </a:xfrm>
          <a:noFill/>
          <a:ln>
            <a:miter lim="800000"/>
          </a:ln>
        </p:spPr>
        <p:txBody>
          <a:bodyPr vert="horz" wrap="square" lIns="91440" tIns="45720" rIns="91440" bIns="45720" anchor="ctr" anchorCtr="0">
            <a:noAutofit/>
          </a:bodyPr>
          <a:lstStyle>
            <a:defPPr/>
            <a:lvl1pPr marL="0" indent="0" algn="l" defTabSz="914400" rtl="0" eaLnBrk="0" fontAlgn="base" hangingPunct="0">
              <a:lnSpc>
                <a:spcPct val="100000"/>
              </a:lnSpc>
              <a:spcBef>
                <a:spcPct val="0"/>
              </a:spcBef>
              <a:spcAft>
                <a:spcPct val="0"/>
              </a:spcAft>
              <a:buClrTx/>
              <a:buSzTx/>
              <a:buFontTx/>
              <a:buNone/>
              <a:defRPr kumimoji="0" lang="en-US" altLang="en-US" sz="4400" b="0" i="0" u="none" baseline="0">
                <a:solidFill>
                  <a:schemeClr val="tx1"/>
                </a:solidFill>
                <a:latin typeface="Arial" pitchFamily="34" charset="0"/>
                <a:ea typeface="+mj-ea"/>
                <a:cs typeface="+mj-cs"/>
              </a:defRPr>
            </a:lvl1pPr>
          </a:lstStyle>
          <a:p>
            <a:pPr lvl="0" eaLnBrk="1" hangingPunct="1"/>
            <a:r>
              <a:rPr lang="en-US" altLang="en-US" sz="2800">
                <a:solidFill>
                  <a:srgbClr val="FF9900"/>
                </a:solidFill>
              </a:rPr>
              <a:t>Thread synchronization</a:t>
            </a:r>
            <a:r>
              <a:rPr lang="bg-BG" altLang="en-US" sz="2800">
                <a:solidFill>
                  <a:srgbClr val="FF9900"/>
                </a:solidFill>
              </a:rPr>
              <a:t> </a:t>
            </a:r>
            <a:endParaRPr lang="en-CA" altLang="en-US" sz="2800">
              <a:solidFill>
                <a:srgbClr val="FF9900"/>
              </a:solidFill>
            </a:endParaRPr>
          </a:p>
        </p:txBody>
      </p:sp>
      <p:sp>
        <p:nvSpPr>
          <p:cNvPr id="47108" name="Rectangle 3"/>
          <p:cNvSpPr/>
          <p:nvPr/>
        </p:nvSpPr>
        <p:spPr>
          <a:xfrm>
            <a:off x="304800" y="990600"/>
            <a:ext cx="8534400" cy="5029200"/>
          </a:xfrm>
          <a:prstGeom prst="rect">
            <a:avLst/>
          </a:prstGeom>
          <a:noFill/>
          <a:ln>
            <a:noFill/>
            <a:miter lim="800000"/>
          </a:ln>
        </p:spPr>
        <p:txBody>
          <a:bodyPr>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174625" lvl="0" indent="-174625" eaLnBrk="1" hangingPunct="1"/>
            <a:r>
              <a:rPr lang="en-US" altLang="en-US" sz="1400">
                <a:solidFill>
                  <a:srgbClr val="000000"/>
                </a:solidFill>
                <a:latin typeface="Lucida Grande" charset="0"/>
              </a:rPr>
              <a:t>Threads may execute in a manner where their paths of execution are completely independent of each other. Neither thread depends upon the other for assistance. For example, one thread might execute a print job, while a second thread repaints a window. And then there are threads that require synchronization, the act of serializing access to critical sections of code, at various moments during their executions. For example, say that two threads need to send data packets over a single network connection. Each thread must be able to send its entire data packet before the other thread starts sending its data packet; otherwise, the data is scrambled. This scenario requires each thread to synchronize its access to the code that does the actual data-packet sending.</a:t>
            </a:r>
            <a:endParaRPr lang="en-US" altLang="en-US" sz="1400">
              <a:solidFill>
                <a:srgbClr val="000000"/>
              </a:solidFill>
              <a:latin typeface="Lucida Grande" charset="0"/>
            </a:endParaRPr>
          </a:p>
          <a:p>
            <a:pPr marL="174625" lvl="0" indent="-174625" eaLnBrk="1" hangingPunct="1"/>
            <a:endParaRPr lang="en-US" altLang="en-US" sz="1400">
              <a:solidFill>
                <a:srgbClr val="000000"/>
              </a:solidFill>
              <a:latin typeface="Lucida Grande" charset="0"/>
            </a:endParaRPr>
          </a:p>
          <a:p>
            <a:pPr marL="174625" lvl="0" indent="-174625" eaLnBrk="1" hangingPunct="1"/>
            <a:r>
              <a:rPr lang="en-US" altLang="en-US" sz="1400">
                <a:solidFill>
                  <a:srgbClr val="000000"/>
                </a:solidFill>
                <a:latin typeface="Lucida Grande" charset="0"/>
              </a:rPr>
              <a:t>Correctly synchronizing threads is one of the more challenging thread-related skills for Java developers to master. </a:t>
            </a:r>
            <a:endParaRPr lang="en-US" altLang="en-US" sz="1400">
              <a:solidFill>
                <a:srgbClr val="000000"/>
              </a:solidFill>
              <a:latin typeface="Lucida Grande" charset="0"/>
            </a:endParaRPr>
          </a:p>
          <a:p>
            <a:pPr marL="174625" lvl="0" indent="-174625" eaLnBrk="1" hangingPunct="1"/>
            <a:endParaRPr lang="en-US" altLang="en-US" sz="1400">
              <a:solidFill>
                <a:srgbClr val="000000"/>
              </a:solidFill>
              <a:latin typeface="Lucida Grande" charset="0"/>
            </a:endParaRPr>
          </a:p>
          <a:p>
            <a:pPr marL="174625" lvl="0" indent="-174625" eaLnBrk="1" hangingPunct="1"/>
            <a:r>
              <a:rPr lang="en-US" altLang="en-US" sz="1400">
                <a:solidFill>
                  <a:srgbClr val="000000"/>
                </a:solidFill>
                <a:latin typeface="Lucida Grande" charset="0"/>
              </a:rPr>
              <a:t>1. Two or more threads accessing the same data simultaneously may lead to loss of data integrity. In order to avoid this java uses the concept of monitor. A monitor is an object used as a mutually exclusive lock. </a:t>
            </a:r>
            <a:endParaRPr lang="en-US" altLang="en-US" sz="1400">
              <a:solidFill>
                <a:srgbClr val="000000"/>
              </a:solidFill>
              <a:latin typeface="Lucida Grande" charset="0"/>
            </a:endParaRPr>
          </a:p>
          <a:p>
            <a:pPr marL="174625" lvl="0" indent="-174625" eaLnBrk="1" hangingPunct="1"/>
            <a:endParaRPr lang="en-US" altLang="en-US" sz="1400">
              <a:solidFill>
                <a:srgbClr val="000000"/>
              </a:solidFill>
              <a:latin typeface="Lucida Grande" charset="0"/>
            </a:endParaRPr>
          </a:p>
          <a:p>
            <a:pPr marL="174625" lvl="0" indent="-174625" eaLnBrk="1" hangingPunct="1"/>
            <a:r>
              <a:rPr lang="en-US" altLang="en-US" sz="1400">
                <a:solidFill>
                  <a:srgbClr val="000000"/>
                </a:solidFill>
                <a:latin typeface="Lucida Grande" charset="0"/>
              </a:rPr>
              <a:t>2. At a time only one thread can access the Monitor. A second thread cannot enter the monitor until the first comes out. Till such time the other thread is said to be waiting.</a:t>
            </a:r>
            <a:endParaRPr lang="en-US" altLang="en-US" sz="1400">
              <a:solidFill>
                <a:srgbClr val="000000"/>
              </a:solidFill>
              <a:latin typeface="Lucida Grande" charset="0"/>
            </a:endParaRPr>
          </a:p>
          <a:p>
            <a:pPr marL="174625" lvl="0" indent="-174625" eaLnBrk="1" hangingPunct="1"/>
            <a:endParaRPr lang="en-US" altLang="en-US" sz="1400">
              <a:solidFill>
                <a:srgbClr val="000000"/>
              </a:solidFill>
              <a:latin typeface="Lucida Grande" charset="0"/>
            </a:endParaRPr>
          </a:p>
          <a:p>
            <a:pPr marL="174625" lvl="0" indent="-174625" eaLnBrk="1" hangingPunct="1"/>
            <a:r>
              <a:rPr lang="en-US" altLang="en-US" sz="1400">
                <a:solidFill>
                  <a:srgbClr val="000000"/>
                </a:solidFill>
                <a:latin typeface="Lucida Grande" charset="0"/>
              </a:rPr>
              <a:t>3. The keyword Synchronized is used in the code to enable synchronization and it can be used along with a method.</a:t>
            </a:r>
            <a:endParaRPr lang="en-US" altLang="en-US" sz="1600">
              <a:solidFill>
                <a:srgbClr val="000000"/>
              </a:solidFill>
              <a:latin typeface="Lucida Grande" charset="0"/>
            </a:endParaRPr>
          </a:p>
          <a:p>
            <a:pPr marL="174625" lvl="0" indent="-174625" eaLnBrk="1" hangingPunct="1"/>
            <a:endParaRPr lang="en-US" altLang="en-US" sz="1600">
              <a:solidFill>
                <a:srgbClr val="000000"/>
              </a:solidFill>
              <a:latin typeface="Lucida Grande" charset="0"/>
            </a:endParaRPr>
          </a:p>
          <a:p>
            <a:pPr marL="174625" lvl="0" indent="-174625" eaLnBrk="1" hangingPunct="1"/>
            <a:endParaRPr lang="en-US" altLang="en-US" sz="2400">
              <a:latin typeface="Times New Roman" panose="02020603050405020304" pitchFamily="18" charset="0"/>
            </a:endParaRPr>
          </a:p>
          <a:p>
            <a:pPr marL="174625" lvl="0" indent="-174625" algn="just" eaLnBrk="1" hangingPunct="1"/>
            <a:endParaRPr lang="en-US" altLang="en-US" sz="2400">
              <a:latin typeface="Times New Roman" panose="02020603050405020304" pitchFamily="18" charset="0"/>
            </a:endParaRPr>
          </a:p>
        </p:txBody>
      </p:sp>
    </p:spTree>
  </p:cSld>
  <p:clrMapOvr>
    <a:masterClrMapping/>
  </p:clrMapOvr>
  <p:transition/>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9154"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31A20783-A9D9-4FD8-8ECA-0D0A6171CBD5}" type="slidenum">
              <a:rPr lang="bg-BG" altLang="en-US" sz="1200">
                <a:latin typeface="Arial Black" pitchFamily="34" charset="0"/>
              </a:rPr>
              <a:pPr/>
              <a:t>363</a:t>
            </a:fld>
            <a:endParaRPr lang="bg-BG" altLang="en-US" sz="1200">
              <a:latin typeface="Arial Black" pitchFamily="34" charset="0"/>
            </a:endParaRPr>
          </a:p>
        </p:txBody>
      </p:sp>
      <p:sp>
        <p:nvSpPr>
          <p:cNvPr id="49155" name="Rectangle 3"/>
          <p:cNvSpPr>
            <a:spLocks noGrp="1"/>
          </p:cNvSpPr>
          <p:nvPr>
            <p:ph type="body" idx="4294967295"/>
          </p:nvPr>
        </p:nvSpPr>
        <p:spPr>
          <a:xfrm>
            <a:off x="457200" y="1295400"/>
            <a:ext cx="8229600" cy="3886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r>
              <a:rPr lang="en-GB" altLang="en-US" sz="2400"/>
              <a:t>Applications Access to Shared Resources need to be coordinated.</a:t>
            </a:r>
            <a:endParaRPr lang="en-GB" altLang="en-US" sz="2400"/>
          </a:p>
          <a:p>
            <a:pPr lvl="1" eaLnBrk="1" hangingPunct="1"/>
            <a:r>
              <a:rPr lang="en-GB" altLang="en-US" sz="2000"/>
              <a:t>Printer (two jobs cannot be printed at the same time)</a:t>
            </a:r>
            <a:endParaRPr lang="en-GB" altLang="en-US" sz="2000"/>
          </a:p>
          <a:p>
            <a:pPr lvl="1" eaLnBrk="1" hangingPunct="1"/>
            <a:r>
              <a:rPr lang="en-GB" altLang="en-US" sz="2000"/>
              <a:t>Simultaneous operations on your bank account. </a:t>
            </a:r>
            <a:endParaRPr lang="en-GB" altLang="en-US" sz="2000"/>
          </a:p>
          <a:p>
            <a:pPr lvl="1" eaLnBrk="1" hangingPunct="1"/>
            <a:r>
              <a:rPr lang="en-GB" altLang="en-US" sz="2000"/>
              <a:t>Can the following operations be done at the same time on the same account?</a:t>
            </a:r>
            <a:endParaRPr lang="en-GB" altLang="en-US" sz="2000"/>
          </a:p>
          <a:p>
            <a:pPr lvl="2" eaLnBrk="1" hangingPunct="1"/>
            <a:r>
              <a:rPr lang="en-GB" altLang="en-US" sz="1800"/>
              <a:t>Deposit()</a:t>
            </a:r>
            <a:endParaRPr lang="en-GB" altLang="en-US" sz="1800"/>
          </a:p>
          <a:p>
            <a:pPr lvl="2" eaLnBrk="1" hangingPunct="1"/>
            <a:r>
              <a:rPr lang="en-GB" altLang="en-US" sz="1800"/>
              <a:t>Withdraw()</a:t>
            </a:r>
            <a:endParaRPr lang="en-GB" altLang="en-US" sz="1800"/>
          </a:p>
          <a:p>
            <a:pPr lvl="2" eaLnBrk="1" hangingPunct="1"/>
            <a:r>
              <a:rPr lang="en-GB" altLang="en-US" sz="1800"/>
              <a:t>Enquire()</a:t>
            </a:r>
            <a:endParaRPr lang="en-GB" altLang="en-US" sz="1800"/>
          </a:p>
        </p:txBody>
      </p:sp>
      <p:sp>
        <p:nvSpPr>
          <p:cNvPr id="49156" name="Rectangle 4"/>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Thread synchronization</a:t>
            </a:r>
            <a:r>
              <a:rPr lang="bg-BG" altLang="en-US" sz="2800">
                <a:solidFill>
                  <a:srgbClr val="FF9900"/>
                </a:solidFill>
              </a:rPr>
              <a:t> </a:t>
            </a:r>
            <a:endParaRPr lang="en-CA" altLang="en-US" sz="2800">
              <a:solidFill>
                <a:srgbClr val="FF9900"/>
              </a:solidFill>
            </a:endParaRPr>
          </a:p>
        </p:txBody>
      </p:sp>
    </p:spTree>
  </p:cSld>
  <p:clrMapOvr>
    <a:masterClrMapping/>
  </p:clrMapOvr>
  <p:transition advTm="1000"/>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02" name="Slide Number Placeholder 4"/>
          <p:cNvSpPr>
            <a:spLocks noGrp="1"/>
          </p:cNvSpPr>
          <p:nvPr>
            <p:ph type="sldNum" idx="11"/>
          </p:nvPr>
        </p:nvSpPr>
        <p:spPr>
          <a:xfrm>
            <a:off x="6553200" y="6248400"/>
            <a:ext cx="2133600" cy="457200"/>
          </a:xfrm>
          <a:prstGeom prst="rect">
            <a:avLst/>
          </a:prstGeom>
          <a:noFill/>
          <a:ln>
            <a:noFill/>
            <a:miter lim="800000"/>
          </a:ln>
        </p:spPr>
        <p:txBody>
          <a:bodyPr anchor="b"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algn="r" eaLnBrk="1" hangingPunct="1">
              <a:spcBef>
                <a:spcPct val="0"/>
              </a:spcBef>
              <a:buClrTx/>
              <a:buSzTx/>
              <a:buFontTx/>
              <a:buNone/>
            </a:pPr>
            <a:fld id="{404E561B-25A7-494D-ABE9-29AAB205E96C}" type="slidenum">
              <a:rPr lang="bg-BG" altLang="en-US" sz="1200">
                <a:latin typeface="Arial Black" pitchFamily="34" charset="0"/>
              </a:rPr>
              <a:pPr/>
              <a:t>364</a:t>
            </a:fld>
            <a:endParaRPr lang="bg-BG" altLang="en-US" sz="1200">
              <a:latin typeface="Arial Black" pitchFamily="34" charset="0"/>
            </a:endParaRPr>
          </a:p>
        </p:txBody>
      </p:sp>
      <p:sp>
        <p:nvSpPr>
          <p:cNvPr id="51203" name="Rectangle 3"/>
          <p:cNvSpPr>
            <a:spLocks noGrp="1"/>
          </p:cNvSpPr>
          <p:nvPr>
            <p:ph type="body" idx="4294967295"/>
          </p:nvPr>
        </p:nvSpPr>
        <p:spPr>
          <a:xfrm>
            <a:off x="457200" y="1524000"/>
            <a:ext cx="8229600" cy="3886200"/>
          </a:xfrm>
          <a:noFill/>
          <a:ln>
            <a:solidFill>
              <a:srgbClr val="FC0128"/>
            </a:solidFill>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lvl="0" eaLnBrk="1" hangingPunct="1">
              <a:lnSpc>
                <a:spcPct val="90000"/>
              </a:lnSpc>
            </a:pPr>
            <a:r>
              <a:rPr lang="en-GB" altLang="en-US" sz="2400"/>
              <a:t>If one thread tries to read the data and other thread tries to update the same data, it leads to inconsistent state.</a:t>
            </a:r>
            <a:endParaRPr lang="en-GB" altLang="en-US" sz="2400"/>
          </a:p>
          <a:p>
            <a:pPr lvl="0" eaLnBrk="1" hangingPunct="1">
              <a:lnSpc>
                <a:spcPct val="90000"/>
              </a:lnSpc>
            </a:pPr>
            <a:r>
              <a:rPr lang="en-GB" altLang="en-US" sz="2400"/>
              <a:t>This can be prevented by synchronising access to the data.</a:t>
            </a:r>
            <a:endParaRPr lang="en-GB" altLang="en-US" sz="2400"/>
          </a:p>
          <a:p>
            <a:pPr lvl="0" eaLnBrk="1" hangingPunct="1">
              <a:lnSpc>
                <a:spcPct val="90000"/>
              </a:lnSpc>
            </a:pPr>
            <a:r>
              <a:rPr lang="en-GB" altLang="en-US" sz="2400"/>
              <a:t>Use “Synchronized” methods: </a:t>
            </a:r>
            <a:endParaRPr lang="en-GB" altLang="en-US" sz="2400"/>
          </a:p>
          <a:p>
            <a:pPr lvl="1" eaLnBrk="1" hangingPunct="1">
              <a:lnSpc>
                <a:spcPct val="90000"/>
              </a:lnSpc>
              <a:buNone/>
            </a:pPr>
            <a:endParaRPr lang="en-GB" altLang="en-US" sz="2000"/>
          </a:p>
          <a:p>
            <a:pPr lvl="1" eaLnBrk="1" hangingPunct="1">
              <a:lnSpc>
                <a:spcPct val="90000"/>
              </a:lnSpc>
              <a:buNone/>
            </a:pPr>
            <a:r>
              <a:rPr lang="en-GB" altLang="en-US" sz="2000"/>
              <a:t>public </a:t>
            </a:r>
            <a:r>
              <a:rPr lang="en-GB" altLang="en-US" sz="2000">
                <a:solidFill>
                  <a:srgbClr val="FC0128"/>
                </a:solidFill>
              </a:rPr>
              <a:t>synchronized</a:t>
            </a:r>
            <a:r>
              <a:rPr lang="en-GB" altLang="en-US" sz="2000"/>
              <a:t> void update()</a:t>
            </a:r>
            <a:endParaRPr lang="en-GB" altLang="en-US" sz="2000"/>
          </a:p>
          <a:p>
            <a:pPr lvl="1" eaLnBrk="1" hangingPunct="1">
              <a:lnSpc>
                <a:spcPct val="90000"/>
              </a:lnSpc>
              <a:buNone/>
            </a:pPr>
            <a:r>
              <a:rPr lang="en-GB" altLang="en-US" sz="2000"/>
              <a:t>{</a:t>
            </a:r>
            <a:endParaRPr lang="en-GB" altLang="en-US" sz="2000"/>
          </a:p>
          <a:p>
            <a:pPr lvl="2" eaLnBrk="1" hangingPunct="1">
              <a:lnSpc>
                <a:spcPct val="90000"/>
              </a:lnSpc>
              <a:buNone/>
            </a:pPr>
            <a:r>
              <a:rPr lang="en-GB" altLang="en-US" sz="1800"/>
              <a:t>…</a:t>
            </a:r>
            <a:endParaRPr lang="en-GB" altLang="en-US" sz="1800"/>
          </a:p>
          <a:p>
            <a:pPr lvl="1" eaLnBrk="1" hangingPunct="1">
              <a:lnSpc>
                <a:spcPct val="90000"/>
              </a:lnSpc>
              <a:buNone/>
            </a:pPr>
            <a:r>
              <a:rPr lang="en-GB" altLang="en-US" sz="2000"/>
              <a:t>}</a:t>
            </a:r>
            <a:endParaRPr lang="en-GB" altLang="en-US" sz="2000"/>
          </a:p>
        </p:txBody>
      </p:sp>
      <p:sp>
        <p:nvSpPr>
          <p:cNvPr id="51204" name="Rectangle 12"/>
          <p:cNvSpPr/>
          <p:nvPr/>
        </p:nvSpPr>
        <p:spPr>
          <a:xfrm>
            <a:off x="685800" y="76200"/>
            <a:ext cx="7772400" cy="381000"/>
          </a:xfrm>
          <a:prstGeom prst="rect">
            <a:avLst/>
          </a:prstGeom>
          <a:noFill/>
          <a:ln>
            <a:noFill/>
            <a:miter lim="800000"/>
          </a:ln>
        </p:spPr>
        <p:txBody>
          <a:bodyPr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800">
                <a:solidFill>
                  <a:srgbClr val="FF9900"/>
                </a:solidFill>
              </a:rPr>
              <a:t>Thread synchronization</a:t>
            </a:r>
            <a:r>
              <a:rPr lang="bg-BG" altLang="en-US" sz="2800">
                <a:solidFill>
                  <a:srgbClr val="FF9900"/>
                </a:solidFill>
              </a:rPr>
              <a:t> </a:t>
            </a:r>
            <a:endParaRPr lang="en-CA" altLang="en-US" sz="2800">
              <a:solidFill>
                <a:srgbClr val="FF9900"/>
              </a:solidFill>
            </a:endParaRPr>
          </a:p>
        </p:txBody>
      </p:sp>
      <p:sp>
        <p:nvSpPr>
          <p:cNvPr id="51205" name="Rectangle 13"/>
          <p:cNvSpPr/>
          <p:nvPr/>
        </p:nvSpPr>
        <p:spPr>
          <a:xfrm>
            <a:off x="473075" y="533400"/>
            <a:ext cx="8213725" cy="304800"/>
          </a:xfrm>
          <a:prstGeom prst="rect">
            <a:avLst/>
          </a:prstGeom>
          <a:gradFill rotWithShape="1">
            <a:gsLst>
              <a:gs pos="0">
                <a:schemeClr val="bg2"/>
              </a:gs>
              <a:gs pos="100000">
                <a:schemeClr val="bg1"/>
              </a:gs>
            </a:gsLst>
            <a:lin ang="0" scaled="1"/>
          </a:gradFill>
          <a:ln>
            <a:noFill/>
            <a:miter lim="800000"/>
          </a:ln>
        </p:spPr>
        <p:txBody>
          <a:bodyPr wrap="none" anchor="ctr" anchorCtr="0">
            <a:noAutofit/>
          </a:bodyPr>
          <a:lstStyle>
            <a:defPPr>
              <a:defRPr lang="en-US"/>
            </a:defPPr>
            <a:lvl1pPr marL="342900" indent="-342900" algn="l" defTabSz="914400" rtl="0" eaLnBrk="0" fontAlgn="base" hangingPunct="0">
              <a:lnSpc>
                <a:spcPct val="100000"/>
              </a:lnSpc>
              <a:spcBef>
                <a:spcPct val="20000"/>
              </a:spcBef>
              <a:spcAft>
                <a:spcPct val="0"/>
              </a:spcAft>
              <a:buClr>
                <a:schemeClr val="bg2"/>
              </a:buClr>
              <a:buSzPct val="75000"/>
              <a:buFont typeface="Wingdings" pitchFamily="2" charset="2"/>
              <a:buChar char="n"/>
              <a:defRPr kumimoji="0" lang="en-US" altLang="en-US" sz="3200" b="0" i="0" u="none"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
                <a:schemeClr val="accent2"/>
              </a:buClr>
              <a:buSzPct val="80000"/>
              <a:buFont typeface="Wingdings" pitchFamily="2" charset="2"/>
              <a:buChar char="¨"/>
              <a:defRPr kumimoji="0" lang="en-US" altLang="en-US" sz="2800" b="0" i="0" u="none" baseline="0">
                <a:solidFill>
                  <a:schemeClr val="tx1"/>
                </a:solidFill>
                <a:latin typeface="+mn-lt"/>
              </a:defRPr>
            </a:lvl2pPr>
            <a:lvl3pPr marL="1143000" indent="-228600" algn="l" defTabSz="914400" rtl="0" eaLnBrk="0" fontAlgn="base" hangingPunct="0">
              <a:lnSpc>
                <a:spcPct val="100000"/>
              </a:lnSpc>
              <a:spcBef>
                <a:spcPct val="20000"/>
              </a:spcBef>
              <a:spcAft>
                <a:spcPct val="0"/>
              </a:spcAft>
              <a:buClr>
                <a:schemeClr val="bg2"/>
              </a:buClr>
              <a:buSzPct val="65000"/>
              <a:buFont typeface="Wingdings" pitchFamily="2" charset="2"/>
              <a:buChar char="n"/>
              <a:defRPr kumimoji="0" lang="en-US" altLang="en-US" sz="2400" b="0" i="0" u="none" baseline="0">
                <a:solidFill>
                  <a:schemeClr val="tx1"/>
                </a:solidFill>
                <a:latin typeface="+mn-lt"/>
              </a:defRPr>
            </a:lvl3pPr>
            <a:lvl4pPr marL="1600200" indent="-228600" algn="l" defTabSz="914400" rtl="0" eaLnBrk="0" fontAlgn="base" hangingPunct="0">
              <a:lnSpc>
                <a:spcPct val="100000"/>
              </a:lnSpc>
              <a:spcBef>
                <a:spcPct val="20000"/>
              </a:spcBef>
              <a:spcAft>
                <a:spcPct val="0"/>
              </a:spcAft>
              <a:buClr>
                <a:schemeClr val="accent2"/>
              </a:buClr>
              <a:buSzPct val="70000"/>
              <a:buFont typeface="Wingdings" pitchFamily="2" charset="2"/>
              <a:buChar char="¨"/>
              <a:defRPr kumimoji="0" lang="en-US" altLang="en-US" sz="2000" b="0" i="0" u="none" baseline="0">
                <a:solidFill>
                  <a:schemeClr val="tx1"/>
                </a:solidFill>
                <a:latin typeface="+mn-lt"/>
              </a:defRPr>
            </a:lvl4pPr>
            <a:lvl5pPr marL="2057400" indent="-228600" algn="l" defTabSz="914400" rtl="0" eaLnBrk="0" fontAlgn="base" hangingPunct="0">
              <a:lnSpc>
                <a:spcPct val="100000"/>
              </a:lnSpc>
              <a:spcBef>
                <a:spcPct val="20000"/>
              </a:spcBef>
              <a:spcAft>
                <a:spcPct val="0"/>
              </a:spcAft>
              <a:buClr>
                <a:schemeClr val="bg2"/>
              </a:buClr>
              <a:buSzTx/>
              <a:buFont typeface="Wingdings" pitchFamily="2" charset="2"/>
              <a:buChar char="§"/>
              <a:defRPr kumimoji="0" lang="en-US" altLang="en-US" sz="2000" b="0" i="0" u="none" baseline="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lang="en-US" altLang="en-US" sz="2000">
                <a:solidFill>
                  <a:schemeClr val="tx1"/>
                </a:solidFill>
                <a:latin typeface="+mn-lt"/>
              </a:defRPr>
            </a:lvl9pPr>
          </a:lstStyle>
          <a:p>
            <a:pPr marL="0" lvl="0" indent="0" eaLnBrk="1" hangingPunct="1">
              <a:spcBef>
                <a:spcPct val="0"/>
              </a:spcBef>
              <a:buClrTx/>
              <a:buSzTx/>
              <a:buFontTx/>
              <a:buNone/>
            </a:pPr>
            <a:r>
              <a:rPr lang="en-US" altLang="en-US" sz="2400">
                <a:solidFill>
                  <a:srgbClr val="FF9900"/>
                </a:solidFill>
              </a:rPr>
              <a:t>:: Synchronized methods</a:t>
            </a:r>
            <a:endParaRPr lang="bg-BG" altLang="en-US" sz="2400">
              <a:solidFill>
                <a:srgbClr val="FF9900"/>
              </a:solidFill>
            </a:endParaRPr>
          </a:p>
        </p:txBody>
      </p:sp>
    </p:spTree>
  </p:cSld>
  <p:clrMapOvr>
    <a:masterClrMapping/>
  </p:clrMapOvr>
  <p:transition/>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3250" name="Rectangle 4"/>
          <p:cNvSpPr/>
          <p:nvPr/>
        </p:nvSpPr>
        <p:spPr>
          <a:xfrm>
            <a:off x="381000" y="609600"/>
            <a:ext cx="4572000" cy="6002338"/>
          </a:xfrm>
          <a:prstGeom prst="rect">
            <a:avLst/>
          </a:prstGeom>
          <a:noFill/>
          <a:ln>
            <a:noFill/>
            <a:miter lim="800000"/>
          </a:ln>
        </p:spPr>
        <p:txBody>
          <a:bodyPr>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a:r>
              <a:rPr sz="1600"/>
              <a:t>//example of java synchronized method  </a:t>
            </a:r>
            <a:endParaRPr sz="1600"/>
          </a:p>
          <a:p>
            <a:pPr marL="0" lvl="0" indent="0"/>
            <a:r>
              <a:rPr sz="1600"/>
              <a:t>class Table{  </a:t>
            </a:r>
            <a:endParaRPr sz="1600"/>
          </a:p>
          <a:p>
            <a:pPr marL="0" lvl="0" indent="0"/>
            <a:r>
              <a:rPr sz="1600"/>
              <a:t> synchronized void printTable(int n){//synchronized method  </a:t>
            </a:r>
            <a:endParaRPr sz="1600"/>
          </a:p>
          <a:p>
            <a:pPr marL="0" lvl="0" indent="0"/>
            <a:r>
              <a:rPr sz="1600"/>
              <a:t>   for(int i=1;i&lt;=5;i++){  </a:t>
            </a:r>
            <a:endParaRPr sz="1600"/>
          </a:p>
          <a:p>
            <a:pPr marL="0" lvl="0" indent="0"/>
            <a:r>
              <a:rPr sz="1600"/>
              <a:t>     System.out.println(n*i);  </a:t>
            </a:r>
            <a:endParaRPr sz="1600"/>
          </a:p>
          <a:p>
            <a:pPr marL="0" lvl="0" indent="0"/>
            <a:r>
              <a:rPr sz="1600"/>
              <a:t>     try{  </a:t>
            </a:r>
            <a:endParaRPr sz="1600"/>
          </a:p>
          <a:p>
            <a:pPr marL="0" lvl="0" indent="0"/>
            <a:r>
              <a:rPr sz="1600"/>
              <a:t>      Thread.sleep(400);  </a:t>
            </a:r>
            <a:endParaRPr sz="1600"/>
          </a:p>
          <a:p>
            <a:pPr marL="0" lvl="0" indent="0"/>
            <a:r>
              <a:rPr sz="1600"/>
              <a:t>     }catch(Exception e){System.out.println(e);}  </a:t>
            </a:r>
            <a:endParaRPr sz="1600"/>
          </a:p>
          <a:p>
            <a:pPr marL="0" lvl="0" indent="0"/>
            <a:r>
              <a:rPr sz="1600"/>
              <a:t>   }  </a:t>
            </a:r>
            <a:endParaRPr sz="1600"/>
          </a:p>
          <a:p>
            <a:pPr marL="0" lvl="0" indent="0"/>
            <a:r>
              <a:rPr sz="1600"/>
              <a:t>  </a:t>
            </a:r>
            <a:endParaRPr sz="1600"/>
          </a:p>
          <a:p>
            <a:pPr marL="0" lvl="0" indent="0"/>
            <a:r>
              <a:rPr sz="1600"/>
              <a:t> }  </a:t>
            </a:r>
            <a:endParaRPr sz="1600"/>
          </a:p>
          <a:p>
            <a:pPr marL="0" lvl="0" indent="0"/>
            <a:r>
              <a:rPr sz="1600"/>
              <a:t>}  </a:t>
            </a:r>
            <a:endParaRPr sz="1600"/>
          </a:p>
          <a:p>
            <a:pPr marL="0" lvl="0" indent="0"/>
            <a:r>
              <a:rPr sz="1600"/>
              <a:t>  </a:t>
            </a:r>
            <a:endParaRPr sz="1600"/>
          </a:p>
          <a:p>
            <a:pPr marL="0" lvl="0" indent="0"/>
            <a:r>
              <a:rPr sz="1600"/>
              <a:t>class MyThread1 extends Thread{  </a:t>
            </a:r>
            <a:endParaRPr sz="1600"/>
          </a:p>
          <a:p>
            <a:pPr marL="0" lvl="0" indent="0"/>
            <a:r>
              <a:rPr sz="1600"/>
              <a:t>	Table t;  </a:t>
            </a:r>
            <a:endParaRPr sz="1600"/>
          </a:p>
          <a:p>
            <a:pPr marL="0" lvl="0" indent="0"/>
            <a:r>
              <a:rPr sz="1600"/>
              <a:t>	MyThread1(Table t){  </a:t>
            </a:r>
            <a:endParaRPr sz="1600"/>
          </a:p>
          <a:p>
            <a:pPr marL="0" lvl="0" indent="0"/>
            <a:r>
              <a:rPr sz="1600"/>
              <a:t>	this.t=t;  </a:t>
            </a:r>
            <a:endParaRPr sz="1600"/>
          </a:p>
          <a:p>
            <a:pPr marL="0" lvl="0" indent="0"/>
            <a:r>
              <a:rPr sz="1600"/>
              <a:t>	}  </a:t>
            </a:r>
            <a:endParaRPr sz="1600"/>
          </a:p>
          <a:p>
            <a:pPr marL="0" lvl="0" indent="0"/>
            <a:r>
              <a:rPr sz="1600"/>
              <a:t>	public void run(){  </a:t>
            </a:r>
            <a:endParaRPr sz="1600"/>
          </a:p>
          <a:p>
            <a:pPr marL="0" lvl="0" indent="0"/>
            <a:r>
              <a:rPr sz="1600"/>
              <a:t>	t.printTable(5);  </a:t>
            </a:r>
            <a:endParaRPr sz="1600"/>
          </a:p>
          <a:p>
            <a:pPr marL="0" lvl="0" indent="0"/>
            <a:r>
              <a:rPr sz="1600"/>
              <a:t>}  </a:t>
            </a:r>
            <a:endParaRPr sz="1600"/>
          </a:p>
          <a:p>
            <a:pPr marL="0" lvl="0" indent="0"/>
            <a:r>
              <a:rPr sz="1600"/>
              <a:t>  </a:t>
            </a:r>
            <a:endParaRPr sz="1600"/>
          </a:p>
          <a:p>
            <a:pPr marL="0" lvl="0" indent="0"/>
            <a:r>
              <a:rPr sz="1600"/>
              <a:t>}  </a:t>
            </a:r>
            <a:endParaRPr sz="1600"/>
          </a:p>
        </p:txBody>
      </p:sp>
      <p:sp>
        <p:nvSpPr>
          <p:cNvPr id="53251" name="Rectangle 5"/>
          <p:cNvSpPr/>
          <p:nvPr/>
        </p:nvSpPr>
        <p:spPr>
          <a:xfrm>
            <a:off x="4724400" y="1524000"/>
            <a:ext cx="4572000" cy="4770438"/>
          </a:xfrm>
          <a:prstGeom prst="rect">
            <a:avLst/>
          </a:prstGeom>
          <a:noFill/>
          <a:ln>
            <a:noFill/>
            <a:miter lim="800000"/>
          </a:ln>
        </p:spPr>
        <p:txBody>
          <a:bodyPr>
            <a:sp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2400" b="0" i="0" u="none" baseline="0">
                <a:solidFill>
                  <a:schemeClr val="tx1"/>
                </a:solidFill>
                <a:effectLst/>
                <a:latin typeface="Times New Roman" panose="02020603050405020304" pitchFamily="18" charset="0"/>
              </a:defRPr>
            </a:lvl5pPr>
          </a:lstStyle>
          <a:p>
            <a:pPr marL="0" lvl="0" indent="0"/>
            <a:r>
              <a:rPr sz="1600"/>
              <a:t>class MyThread2 extends Thread{  </a:t>
            </a:r>
            <a:endParaRPr sz="1600"/>
          </a:p>
          <a:p>
            <a:pPr marL="0" lvl="0" indent="0"/>
            <a:r>
              <a:rPr sz="1600"/>
              <a:t>	Table t;  </a:t>
            </a:r>
            <a:endParaRPr sz="1600"/>
          </a:p>
          <a:p>
            <a:pPr marL="0" lvl="0" indent="0"/>
            <a:r>
              <a:rPr sz="1600"/>
              <a:t>	MyThread2(Table t){  </a:t>
            </a:r>
            <a:endParaRPr sz="1600"/>
          </a:p>
          <a:p>
            <a:pPr marL="0" lvl="0" indent="0"/>
            <a:r>
              <a:rPr sz="1600"/>
              <a:t>	this.t=t;  </a:t>
            </a:r>
            <a:endParaRPr sz="1600"/>
          </a:p>
          <a:p>
            <a:pPr marL="0" lvl="0" indent="0"/>
            <a:r>
              <a:rPr sz="1600"/>
              <a:t>	}  </a:t>
            </a:r>
            <a:endParaRPr sz="1600"/>
          </a:p>
          <a:p>
            <a:pPr marL="0" lvl="0" indent="0"/>
            <a:r>
              <a:rPr sz="1600"/>
              <a:t>	public void run(){  </a:t>
            </a:r>
            <a:endParaRPr sz="1600"/>
          </a:p>
          <a:p>
            <a:pPr marL="0" lvl="0" indent="0"/>
            <a:r>
              <a:rPr sz="1600"/>
              <a:t>	t.printTable(100);  </a:t>
            </a:r>
            <a:endParaRPr sz="1600"/>
          </a:p>
          <a:p>
            <a:pPr marL="0" lvl="0" indent="0"/>
            <a:r>
              <a:rPr sz="1600"/>
              <a:t>	}  </a:t>
            </a:r>
            <a:endParaRPr sz="1600"/>
          </a:p>
          <a:p>
            <a:pPr marL="0" lvl="0" indent="0"/>
            <a:r>
              <a:rPr sz="1600"/>
              <a:t>}  </a:t>
            </a:r>
            <a:endParaRPr sz="1600"/>
          </a:p>
          <a:p>
            <a:pPr marL="0" lvl="0" indent="0"/>
            <a:r>
              <a:rPr sz="1600"/>
              <a:t>  </a:t>
            </a:r>
            <a:endParaRPr sz="1600"/>
          </a:p>
          <a:p>
            <a:pPr marL="0" lvl="0" indent="0"/>
            <a:r>
              <a:rPr sz="1600"/>
              <a:t>class TestSynchronization2{  </a:t>
            </a:r>
            <a:endParaRPr sz="1600"/>
          </a:p>
          <a:p>
            <a:pPr marL="0" lvl="0" indent="0"/>
            <a:r>
              <a:rPr sz="1600"/>
              <a:t>	public static void main(String args[]){  </a:t>
            </a:r>
            <a:endParaRPr sz="1600"/>
          </a:p>
          <a:p>
            <a:pPr marL="0" lvl="0" indent="0"/>
            <a:r>
              <a:rPr sz="1600"/>
              <a:t>	Table obj = new Table();//only one object  </a:t>
            </a:r>
            <a:endParaRPr sz="1600"/>
          </a:p>
          <a:p>
            <a:pPr marL="0" lvl="0" indent="0"/>
            <a:r>
              <a:rPr sz="1600"/>
              <a:t>	MyThread1 t1=new MyThread1(obj);  </a:t>
            </a:r>
            <a:endParaRPr sz="1600"/>
          </a:p>
          <a:p>
            <a:pPr marL="0" lvl="0" indent="0"/>
            <a:r>
              <a:rPr sz="1600"/>
              <a:t>	MyThread2 t2=new MyThread2(obj);  </a:t>
            </a:r>
            <a:endParaRPr sz="1600"/>
          </a:p>
          <a:p>
            <a:pPr marL="0" lvl="0" indent="0"/>
            <a:r>
              <a:rPr sz="1600"/>
              <a:t>	t1.start();  </a:t>
            </a:r>
            <a:endParaRPr sz="1600"/>
          </a:p>
          <a:p>
            <a:pPr marL="0" lvl="0" indent="0"/>
            <a:r>
              <a:rPr sz="1600"/>
              <a:t>	t2.start();  </a:t>
            </a:r>
            <a:endParaRPr sz="1600"/>
          </a:p>
          <a:p>
            <a:pPr marL="0" lvl="0" indent="0"/>
            <a:r>
              <a:rPr sz="1600"/>
              <a:t>	}  </a:t>
            </a:r>
            <a:endParaRPr sz="1600"/>
          </a:p>
          <a:p>
            <a:pPr marL="0" lvl="0" indent="0"/>
            <a:r>
              <a:rPr sz="1600"/>
              <a:t>} </a:t>
            </a:r>
            <a:endParaRPr sz="1600"/>
          </a:p>
        </p:txBody>
      </p:sp>
    </p:spTree>
  </p:cSld>
  <p:clrMapOvr>
    <a:masterClrMapping/>
  </p:clrMapOvr>
  <p:transition/>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normAutofit/>
          </a:bodyPr>
          <a:lstStyle>
            <a:defPPr/>
          </a:lstStyle>
          <a:p>
            <a:r>
              <a:rPr lang="en-US" sz="5400" b="1" smtClean="0"/>
              <a:t>Java Applets</a:t>
            </a:r>
            <a:endParaRPr lang="en-IN" sz="5400" b="1"/>
          </a:p>
        </p:txBody>
      </p:sp>
    </p:spTree>
  </p:cSld>
  <p:clrMapOvr>
    <a:masterClrMapping/>
  </p:clrMapOvr>
  <p:transition/>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defPPr/>
          </a:lstStyle>
          <a:p>
            <a:r>
              <a:rPr lang="en-IN" b="1" smtClean="0"/>
              <a:t>Applet in Java</a:t>
            </a:r>
            <a:endParaRPr lang="en-IN"/>
          </a:p>
        </p:txBody>
      </p:sp>
      <p:sp>
        <p:nvSpPr>
          <p:cNvPr id="3" name="Content Placeholder 2"/>
          <p:cNvSpPr>
            <a:spLocks noGrp="1"/>
          </p:cNvSpPr>
          <p:nvPr>
            <p:ph idx="1"/>
          </p:nvPr>
        </p:nvSpPr>
        <p:spPr/>
        <p:txBody>
          <a:bodyPr/>
          <a:lstStyle>
            <a:defPPr/>
          </a:lstStyle>
          <a:p>
            <a:pPr algn="just"/>
            <a:r>
              <a:rPr lang="en-US"/>
              <a:t>Applet is a special type of program that is embedded in the webpage to generate the dynamic content. It runs inside the browser and works at client side</a:t>
            </a:r>
            <a:r>
              <a:rPr lang="en-US" smtClean="0"/>
              <a:t>.</a:t>
            </a:r>
          </a:p>
          <a:p>
            <a:pPr algn="just"/>
            <a:r>
              <a:rPr lang="en-IN" smtClean="0"/>
              <a:t>Any </a:t>
            </a:r>
            <a:r>
              <a:rPr lang="en-IN"/>
              <a:t>applet in Java is a class that extends the </a:t>
            </a:r>
            <a:r>
              <a:rPr lang="en-IN" b="1" err="1"/>
              <a:t>java.applet.Applet</a:t>
            </a:r>
            <a:r>
              <a:rPr lang="en-IN"/>
              <a:t> class</a:t>
            </a:r>
            <a:r>
              <a:rPr lang="en-IN" smtClean="0"/>
              <a:t>.</a:t>
            </a:r>
          </a:p>
          <a:p>
            <a:pPr algn="just"/>
            <a:r>
              <a:rPr lang="en-IN"/>
              <a:t>An Applet class does not have any main() method.</a:t>
            </a:r>
          </a:p>
          <a:p>
            <a:pPr algn="just"/>
            <a:endParaRPr lang="en-IN"/>
          </a:p>
          <a:p>
            <a:pPr algn="just"/>
            <a:endParaRPr lang="en-IN"/>
          </a:p>
        </p:txBody>
      </p:sp>
    </p:spTree>
  </p:cSld>
  <p:clrMapOvr>
    <a:masterClrMapping/>
  </p:clrMapOvr>
  <p:transition/>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857232"/>
          </a:xfrm>
        </p:spPr>
        <p:txBody>
          <a:bodyPr>
            <a:normAutofit/>
          </a:bodyPr>
          <a:lstStyle>
            <a:defPPr/>
          </a:lstStyle>
          <a:p>
            <a:r>
              <a:rPr lang="en-IN" smtClean="0"/>
              <a:t>Local Applets</a:t>
            </a:r>
            <a:endParaRPr lang="en-IN"/>
          </a:p>
        </p:txBody>
      </p:sp>
      <p:sp>
        <p:nvSpPr>
          <p:cNvPr id="3" name="Content Placeholder 2"/>
          <p:cNvSpPr>
            <a:spLocks noGrp="1"/>
          </p:cNvSpPr>
          <p:nvPr>
            <p:ph idx="1"/>
          </p:nvPr>
        </p:nvSpPr>
        <p:spPr>
          <a:xfrm>
            <a:off x="357158" y="928670"/>
            <a:ext cx="8372476" cy="4740277"/>
          </a:xfrm>
        </p:spPr>
        <p:txBody>
          <a:bodyPr/>
          <a:lstStyle>
            <a:defPPr/>
          </a:lstStyle>
          <a:p>
            <a:pPr algn="just"/>
            <a:r>
              <a:rPr lang="en-IN" smtClean="0"/>
              <a:t>Local </a:t>
            </a:r>
            <a:r>
              <a:rPr lang="en-IN"/>
              <a:t>applets are applet types that are developed and stored in local system. The web page will search the local system directories, find the local applet and execute it. Execution of local applet does not require internet connection.</a:t>
            </a:r>
          </a:p>
          <a:p>
            <a:pPr algn="just"/>
            <a:endParaRPr lang="en-IN"/>
          </a:p>
        </p:txBody>
      </p:sp>
      <p:sp>
        <p:nvSpPr>
          <p:cNvPr id="11266" name="AutoShape 2" descr="Image result for local and remote applet in ja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IN"/>
          </a:p>
        </p:txBody>
      </p:sp>
      <p:pic>
        <p:nvPicPr>
          <p:cNvPr id="11268" name="Picture 4" descr="Image result for local and remote applet in java"/>
          <p:cNvPicPr>
            <a:picLocks noChangeAspect="1" noChangeArrowheads="1"/>
          </p:cNvPicPr>
          <p:nvPr/>
        </p:nvPicPr>
        <p:blipFill>
          <a:blip r:embed="rId2"/>
          <a:stretch>
            <a:fillRect/>
          </a:stretch>
        </p:blipFill>
        <p:spPr bwMode="auto">
          <a:xfrm>
            <a:off x="3000364" y="3714752"/>
            <a:ext cx="5429288" cy="3143248"/>
          </a:xfrm>
          <a:prstGeom prst="rect">
            <a:avLst/>
          </a:prstGeom>
          <a:noFill/>
        </p:spPr>
      </p:pic>
    </p:spTree>
  </p:cSld>
  <p:clrMapOvr>
    <a:masterClrMapping/>
  </p:clrMapOvr>
  <p:transition/>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IN" smtClean="0"/>
              <a:t>Specifying a Local Applet</a:t>
            </a:r>
            <a:br>
              <a:rPr lang="en-IN" smtClean="0"/>
            </a:br>
            <a:endParaRPr lang="en-IN"/>
          </a:p>
        </p:txBody>
      </p:sp>
      <p:sp>
        <p:nvSpPr>
          <p:cNvPr id="3" name="Content Placeholder 2"/>
          <p:cNvSpPr>
            <a:spLocks noGrp="1"/>
          </p:cNvSpPr>
          <p:nvPr>
            <p:ph idx="1"/>
          </p:nvPr>
        </p:nvSpPr>
        <p:spPr>
          <a:xfrm>
            <a:off x="457200" y="1600200"/>
            <a:ext cx="8401080" cy="4525963"/>
          </a:xfrm>
        </p:spPr>
        <p:txBody>
          <a:bodyPr/>
          <a:lstStyle>
            <a:defPPr/>
          </a:lstStyle>
          <a:p>
            <a:pPr>
              <a:buNone/>
            </a:pPr>
            <a:r>
              <a:rPr lang="en-IN" smtClean="0"/>
              <a:t>&lt;</a:t>
            </a:r>
            <a:r>
              <a:rPr lang="en-IN"/>
              <a:t>applet codebase="path" code="NewApplet.class" </a:t>
            </a:r>
            <a:endParaRPr lang="en-IN" smtClean="0"/>
          </a:p>
          <a:p>
            <a:pPr>
              <a:buNone/>
            </a:pPr>
            <a:r>
              <a:rPr lang="en-IN"/>
              <a:t>	</a:t>
            </a:r>
            <a:r>
              <a:rPr lang="en-IN" smtClean="0"/>
              <a:t>width=120 </a:t>
            </a:r>
          </a:p>
          <a:p>
            <a:pPr>
              <a:buNone/>
            </a:pPr>
            <a:r>
              <a:rPr lang="en-IN"/>
              <a:t>	</a:t>
            </a:r>
            <a:r>
              <a:rPr lang="en-IN" smtClean="0"/>
              <a:t>height=120 </a:t>
            </a:r>
            <a:r>
              <a:rPr lang="en-IN"/>
              <a:t>&gt; </a:t>
            </a:r>
            <a:endParaRPr lang="en-IN" smtClean="0"/>
          </a:p>
          <a:p>
            <a:pPr>
              <a:buNone/>
            </a:pPr>
            <a:r>
              <a:rPr lang="en-IN" smtClean="0"/>
              <a:t>&lt;/</a:t>
            </a:r>
            <a:r>
              <a:rPr lang="en-IN"/>
              <a:t>apple&gt;</a:t>
            </a: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2016006" y="864358"/>
            <a:ext cx="8915400" cy="3777622"/>
          </a:xfrm>
        </p:spPr>
        <p:txBody>
          <a:bodyPr/>
          <a:lstStyle>
            <a:defPPr/>
          </a:lstStyle>
          <a:p>
            <a:pPr/>
            <a:r>
              <a:rPr lang="en-US" b="1"/>
              <a:t>Just-In-Time(JIT) compiler: </a:t>
            </a:r>
          </a:p>
        </p:txBody>
      </p:sp>
      <p:sp>
        <p:nvSpPr>
          <p:cNvPr id="4" name="Footer Placeholder 3"/>
          <p:cNvSpPr>
            <a:spLocks noGrp="1"/>
          </p:cNvSpPr>
          <p:nvPr>
            <p:ph type="ftr" sz="quarter" idx="11"/>
          </p:nvPr>
        </p:nvSpPr>
        <p:spPr/>
        <p:txBody>
          <a:bodyPr/>
          <a:lstStyle>
            <a:defPPr/>
          </a:lstStyle>
          <a:p>
            <a:pPr/>
            <a:r>
              <a:rPr lang="en-US"/>
              <a:t>WhatsApp NO. : 9564842816</a:t>
            </a:r>
          </a:p>
        </p:txBody>
      </p:sp>
      <p:pic>
        <p:nvPicPr>
          <p:cNvPr id="2" name="Picture 1"/>
          <p:cNvPicPr>
            <a:picLocks noChangeAspect="1"/>
          </p:cNvPicPr>
          <p:nvPr/>
        </p:nvPicPr>
        <p:blipFill>
          <a:blip r:embed="rId2"/>
          <a:stretch>
            <a:fillRect/>
          </a:stretch>
        </p:blipFill>
        <p:spPr>
          <a:xfrm>
            <a:off x="8682818" y="1929808"/>
            <a:ext cx="3181019" cy="2942443"/>
          </a:xfrm>
          <a:prstGeom prst="rect">
            <a:avLst/>
          </a:prstGeom>
        </p:spPr>
      </p:pic>
      <p:sp>
        <p:nvSpPr>
          <p:cNvPr id="5" name="Rectangle 4"/>
          <p:cNvSpPr/>
          <p:nvPr/>
        </p:nvSpPr>
        <p:spPr>
          <a:xfrm>
            <a:off x="1132763" y="1471349"/>
            <a:ext cx="7360693" cy="41857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buFont typeface="Arial" pitchFamily="34" charset="0"/>
              <a:buChar char="•"/>
            </a:pPr>
            <a:r>
              <a:rPr lang="en-US" sz="1400" b="1">
                <a:solidFill>
                  <a:srgbClr val="444444"/>
                </a:solidFill>
                <a:latin typeface="+mj-lt"/>
              </a:rPr>
              <a:t>Case 1:</a:t>
            </a:r>
            <a:endParaRPr lang="en-US" sz="1400">
              <a:solidFill>
                <a:srgbClr val="444444"/>
              </a:solidFill>
              <a:latin typeface="+mj-lt"/>
            </a:endParaRPr>
          </a:p>
          <a:p>
            <a:pPr marL="742950" lvl="1" indent="-285750" fontAlgn="base">
              <a:buFont typeface="Arial" pitchFamily="34" charset="0"/>
              <a:buChar char="•"/>
            </a:pPr>
            <a:r>
              <a:rPr lang="en-US" sz="1400">
                <a:solidFill>
                  <a:srgbClr val="444444"/>
                </a:solidFill>
                <a:latin typeface="+mj-lt"/>
              </a:rPr>
              <a:t>In case 1 you can see that we are at the intepretation phase (Step 5 of the overall program execution). Lets assume we have 5 lines which are supposed to be interpretted to their corresponding machine code lines. So as you can see in the Case 1 there is no JIT involved. thus the interpreter converts each line into its corresponding machine code line. However if you notice the last 2 lines are the same (consider it a redundant line inserted by mistake). Clearly that line is redundant and does not have any effect on the actual output but yet since the interpreter works line by line it still creates 5 lines of machine code for 5 lines of the bytecode.</a:t>
            </a:r>
          </a:p>
          <a:p>
            <a:pPr marL="742950" lvl="1" indent="-285750" fontAlgn="base">
              <a:buFont typeface="Arial" pitchFamily="34" charset="0"/>
              <a:buChar char="•"/>
            </a:pPr>
            <a:r>
              <a:rPr lang="en-US" sz="1400">
                <a:solidFill>
                  <a:srgbClr val="444444"/>
                </a:solidFill>
                <a:latin typeface="+mj-lt"/>
              </a:rPr>
              <a:t>Now this is inefficient right? lets see case 2</a:t>
            </a:r>
          </a:p>
          <a:p>
            <a:pPr fontAlgn="base">
              <a:buFont typeface="Arial" pitchFamily="34" charset="0"/>
              <a:buChar char="•"/>
            </a:pPr>
            <a:r>
              <a:rPr lang="en-US" sz="1400" b="1">
                <a:solidFill>
                  <a:srgbClr val="444444"/>
                </a:solidFill>
                <a:latin typeface="+mj-lt"/>
              </a:rPr>
              <a:t>Case 2:</a:t>
            </a:r>
            <a:endParaRPr lang="en-US" sz="1400">
              <a:solidFill>
                <a:srgbClr val="444444"/>
              </a:solidFill>
              <a:latin typeface="+mj-lt"/>
            </a:endParaRPr>
          </a:p>
          <a:p>
            <a:pPr marL="742950" lvl="1" indent="-285750" fontAlgn="base">
              <a:buFont typeface="Arial" pitchFamily="34" charset="0"/>
              <a:buChar char="•"/>
            </a:pPr>
            <a:r>
              <a:rPr lang="en-US" sz="1400">
                <a:solidFill>
                  <a:srgbClr val="444444"/>
                </a:solidFill>
                <a:latin typeface="+mj-lt"/>
              </a:rPr>
              <a:t>In case 2 we have the JIT compiler. Now before the bytecode is passed onto the interpreter for conversion to machine code, the </a:t>
            </a:r>
            <a:r>
              <a:rPr lang="en-US" sz="1400" b="1">
                <a:solidFill>
                  <a:srgbClr val="444444"/>
                </a:solidFill>
                <a:latin typeface="+mj-lt"/>
              </a:rPr>
              <a:t>JIT compiler scans</a:t>
            </a:r>
            <a:r>
              <a:rPr lang="en-US" sz="1400">
                <a:solidFill>
                  <a:srgbClr val="444444"/>
                </a:solidFill>
                <a:latin typeface="+mj-lt"/>
              </a:rPr>
              <a:t> the full code to see if it can be </a:t>
            </a:r>
            <a:r>
              <a:rPr lang="en-US" sz="1400" b="1">
                <a:solidFill>
                  <a:srgbClr val="444444"/>
                </a:solidFill>
                <a:latin typeface="+mj-lt"/>
              </a:rPr>
              <a:t>optimized</a:t>
            </a:r>
            <a:r>
              <a:rPr lang="en-US" sz="1400">
                <a:solidFill>
                  <a:srgbClr val="444444"/>
                </a:solidFill>
                <a:latin typeface="+mj-lt"/>
              </a:rPr>
              <a:t>. As it finds the last line is redundant it removes it from the bytecode and passes only 4 lines to the interpreter thus making it more </a:t>
            </a:r>
            <a:r>
              <a:rPr lang="en-US" sz="1400" b="1">
                <a:solidFill>
                  <a:srgbClr val="444444"/>
                </a:solidFill>
                <a:latin typeface="+mj-lt"/>
              </a:rPr>
              <a:t>efficient</a:t>
            </a:r>
            <a:r>
              <a:rPr lang="en-US" sz="1400">
                <a:solidFill>
                  <a:srgbClr val="444444"/>
                </a:solidFill>
                <a:latin typeface="+mj-lt"/>
              </a:rPr>
              <a:t> and </a:t>
            </a:r>
            <a:r>
              <a:rPr lang="en-US" sz="1400" b="1">
                <a:solidFill>
                  <a:srgbClr val="444444"/>
                </a:solidFill>
                <a:latin typeface="+mj-lt"/>
              </a:rPr>
              <a:t>faster</a:t>
            </a:r>
            <a:r>
              <a:rPr lang="en-US" sz="1400">
                <a:solidFill>
                  <a:srgbClr val="444444"/>
                </a:solidFill>
                <a:latin typeface="+mj-lt"/>
              </a:rPr>
              <a:t> as the interpreter now has 1 line less to interpret.</a:t>
            </a:r>
          </a:p>
          <a:p>
            <a:pPr marL="742950" lvl="1" indent="-285750" fontAlgn="base">
              <a:buFont typeface="Arial" pitchFamily="34" charset="0"/>
              <a:buChar char="•"/>
            </a:pPr>
            <a:r>
              <a:rPr lang="en-US" sz="1400">
                <a:solidFill>
                  <a:srgbClr val="444444"/>
                </a:solidFill>
                <a:latin typeface="+mj-lt"/>
              </a:rPr>
              <a:t>So this is how JIT compiler speeds up the overall execution process.</a:t>
            </a:r>
            <a:endParaRPr lang="en-US" sz="1400" b="0" i="0">
              <a:solidFill>
                <a:srgbClr val="444444"/>
              </a:solidFill>
              <a:effectLst/>
              <a:latin typeface="+mj-lt"/>
            </a:endParaRPr>
          </a:p>
        </p:txBody>
      </p:sp>
    </p:spTree>
    <p:extLst>
      <p:ext uri="{BB962C8B-B14F-4D97-AF65-F5344CB8AC3E}">
        <p14:creationId xmlns:p14="http://schemas.microsoft.com/office/powerpoint/2010/main" val="1689902075"/>
      </p:ext>
    </p:extLst>
  </p:cSld>
  <p:clrMapOvr>
    <a:masterClrMapping/>
  </p:clrMapOvr>
  <p:transition/>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928670"/>
          </a:xfrm>
        </p:spPr>
        <p:txBody>
          <a:bodyPr>
            <a:normAutofit/>
          </a:bodyPr>
          <a:lstStyle>
            <a:defPPr/>
          </a:lstStyle>
          <a:p>
            <a:r>
              <a:rPr lang="en-IN" smtClean="0"/>
              <a:t>Remote Applets</a:t>
            </a:r>
            <a:endParaRPr lang="en-IN"/>
          </a:p>
        </p:txBody>
      </p:sp>
      <p:sp>
        <p:nvSpPr>
          <p:cNvPr id="3" name="Content Placeholder 2"/>
          <p:cNvSpPr>
            <a:spLocks noGrp="1"/>
          </p:cNvSpPr>
          <p:nvPr>
            <p:ph idx="1"/>
          </p:nvPr>
        </p:nvSpPr>
        <p:spPr>
          <a:xfrm>
            <a:off x="457200" y="928670"/>
            <a:ext cx="8229600" cy="5197493"/>
          </a:xfrm>
        </p:spPr>
        <p:txBody>
          <a:bodyPr/>
          <a:lstStyle>
            <a:defPPr/>
          </a:lstStyle>
          <a:p>
            <a:pPr algn="just"/>
            <a:r>
              <a:rPr lang="en-IN" smtClean="0"/>
              <a:t>Remote </a:t>
            </a:r>
            <a:r>
              <a:rPr lang="en-IN"/>
              <a:t>applets are applet types that are developed </a:t>
            </a:r>
            <a:r>
              <a:rPr lang="en-IN" smtClean="0"/>
              <a:t>by someone else and </a:t>
            </a:r>
            <a:r>
              <a:rPr lang="en-IN"/>
              <a:t>stored </a:t>
            </a:r>
            <a:r>
              <a:rPr lang="en-IN" smtClean="0"/>
              <a:t>on a remote system connected to the internet. Execution of remote applet requires internet connection.</a:t>
            </a:r>
            <a:endParaRPr lang="en-IN"/>
          </a:p>
          <a:p>
            <a:pPr algn="just"/>
            <a:endParaRPr lang="en-IN"/>
          </a:p>
        </p:txBody>
      </p:sp>
      <p:pic>
        <p:nvPicPr>
          <p:cNvPr id="10242" name="Picture 2" descr="Image result for local and remote applet in java"/>
          <p:cNvPicPr>
            <a:picLocks noChangeAspect="1" noChangeArrowheads="1"/>
          </p:cNvPicPr>
          <p:nvPr/>
        </p:nvPicPr>
        <p:blipFill>
          <a:blip r:embed="rId2"/>
          <a:stretch>
            <a:fillRect/>
          </a:stretch>
        </p:blipFill>
        <p:spPr bwMode="auto">
          <a:xfrm>
            <a:off x="1643042" y="3571876"/>
            <a:ext cx="6286544" cy="3286124"/>
          </a:xfrm>
          <a:prstGeom prst="rect">
            <a:avLst/>
          </a:prstGeom>
          <a:noFill/>
        </p:spPr>
      </p:pic>
    </p:spTree>
  </p:cSld>
  <p:clrMapOvr>
    <a:masterClrMapping/>
  </p:clrMapOvr>
  <p:transition/>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IN" smtClean="0"/>
              <a:t>Specifying a Remote Applet</a:t>
            </a:r>
            <a:br>
              <a:rPr lang="en-IN" smtClean="0"/>
            </a:br>
            <a:endParaRPr lang="en-IN"/>
          </a:p>
        </p:txBody>
      </p:sp>
      <p:sp>
        <p:nvSpPr>
          <p:cNvPr id="3" name="Content Placeholder 2"/>
          <p:cNvSpPr>
            <a:spLocks noGrp="1"/>
          </p:cNvSpPr>
          <p:nvPr>
            <p:ph idx="1"/>
          </p:nvPr>
        </p:nvSpPr>
        <p:spPr>
          <a:xfrm>
            <a:off x="285720" y="1600200"/>
            <a:ext cx="8858280" cy="4525963"/>
          </a:xfrm>
        </p:spPr>
        <p:txBody>
          <a:bodyPr/>
          <a:lstStyle>
            <a:defPPr/>
          </a:lstStyle>
          <a:p>
            <a:pPr>
              <a:buNone/>
            </a:pPr>
            <a:r>
              <a:rPr lang="en-IN" smtClean="0"/>
              <a:t>&lt;</a:t>
            </a:r>
            <a:r>
              <a:rPr lang="en-IN"/>
              <a:t>applet codebase="http://www.myconnect.com/applets/" </a:t>
            </a:r>
            <a:endParaRPr lang="en-IN" smtClean="0"/>
          </a:p>
          <a:p>
            <a:pPr>
              <a:buNone/>
            </a:pPr>
            <a:r>
              <a:rPr lang="en-IN"/>
              <a:t>	</a:t>
            </a:r>
            <a:r>
              <a:rPr lang="en-IN" smtClean="0"/>
              <a:t>code</a:t>
            </a:r>
            <a:r>
              <a:rPr lang="en-IN"/>
              <a:t>="NewApplet.class" </a:t>
            </a:r>
            <a:endParaRPr lang="en-IN" smtClean="0"/>
          </a:p>
          <a:p>
            <a:pPr>
              <a:buNone/>
            </a:pPr>
            <a:r>
              <a:rPr lang="en-IN"/>
              <a:t>	</a:t>
            </a:r>
            <a:r>
              <a:rPr lang="en-IN" smtClean="0"/>
              <a:t>width=120 </a:t>
            </a:r>
          </a:p>
          <a:p>
            <a:pPr>
              <a:buNone/>
            </a:pPr>
            <a:r>
              <a:rPr lang="en-IN"/>
              <a:t>	</a:t>
            </a:r>
            <a:r>
              <a:rPr lang="en-IN" smtClean="0"/>
              <a:t>height=120 </a:t>
            </a:r>
            <a:r>
              <a:rPr lang="en-IN"/>
              <a:t>&gt; </a:t>
            </a:r>
            <a:endParaRPr lang="en-IN" smtClean="0"/>
          </a:p>
          <a:p>
            <a:pPr>
              <a:buNone/>
            </a:pPr>
            <a:r>
              <a:rPr lang="en-IN" smtClean="0"/>
              <a:t>&lt;/</a:t>
            </a:r>
            <a:r>
              <a:rPr lang="en-IN"/>
              <a:t>applet&gt;</a:t>
            </a:r>
          </a:p>
        </p:txBody>
      </p:sp>
    </p:spTree>
  </p:cSld>
  <p:clrMapOvr>
    <a:masterClrMapping/>
  </p:clrMapOvr>
  <p:transition/>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785794"/>
          </a:xfrm>
        </p:spPr>
        <p:txBody>
          <a:bodyPr/>
          <a:lstStyle>
            <a:defPPr/>
          </a:lstStyle>
          <a:p>
            <a:pPr/>
            <a:r>
              <a:rPr lang="en-IN" b="1" smtClean="0"/>
              <a:t>Life Cycle of an Applet</a:t>
            </a:r>
            <a:endParaRPr lang="en-IN" b="1"/>
          </a:p>
        </p:txBody>
      </p:sp>
      <p:sp>
        <p:nvSpPr>
          <p:cNvPr id="20482" name="AutoShape 2" descr="Image result for life cycle of applet in jav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IN"/>
          </a:p>
        </p:txBody>
      </p:sp>
      <p:pic>
        <p:nvPicPr>
          <p:cNvPr id="20484" name="Picture 4" descr="Image result for life cycle of applet in java"/>
          <p:cNvPicPr>
            <a:picLocks noChangeAspect="1" noChangeArrowheads="1"/>
          </p:cNvPicPr>
          <p:nvPr/>
        </p:nvPicPr>
        <p:blipFill>
          <a:blip r:embed="rId2">
            <a:lum bright="-39000" contrast="66000"/>
          </a:blip>
          <a:stretch>
            <a:fillRect/>
          </a:stretch>
        </p:blipFill>
        <p:spPr bwMode="auto">
          <a:xfrm>
            <a:off x="500034" y="928670"/>
            <a:ext cx="8215370" cy="5715040"/>
          </a:xfrm>
          <a:prstGeom prst="rect">
            <a:avLst/>
          </a:prstGeom>
          <a:noFill/>
        </p:spPr>
      </p:pic>
    </p:spTree>
  </p:cSld>
  <p:clrMapOvr>
    <a:masterClrMapping/>
  </p:clrMapOvr>
  <p:transition/>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defPPr/>
          </a:lstStyle>
          <a:p>
            <a:r>
              <a:rPr lang="en-IN" smtClean="0"/>
              <a:t>Lifecycle of Java Applet</a:t>
            </a:r>
            <a:endParaRPr lang="en-IN"/>
          </a:p>
        </p:txBody>
      </p:sp>
      <p:sp>
        <p:nvSpPr>
          <p:cNvPr id="3" name="Content Placeholder 2"/>
          <p:cNvSpPr>
            <a:spLocks noGrp="1"/>
          </p:cNvSpPr>
          <p:nvPr>
            <p:ph idx="1"/>
          </p:nvPr>
        </p:nvSpPr>
        <p:spPr/>
        <p:txBody>
          <a:bodyPr/>
          <a:lstStyle>
            <a:defPPr/>
          </a:lstStyle>
          <a:p>
            <a:pPr/>
            <a:r>
              <a:rPr lang="en-IN" smtClean="0"/>
              <a:t>Applet </a:t>
            </a:r>
            <a:r>
              <a:rPr lang="en-IN"/>
              <a:t>is initialized.</a:t>
            </a:r>
          </a:p>
          <a:p>
            <a:pPr/>
            <a:r>
              <a:rPr lang="en-IN"/>
              <a:t>Applet is started.</a:t>
            </a:r>
          </a:p>
          <a:p>
            <a:pPr/>
            <a:r>
              <a:rPr lang="en-IN"/>
              <a:t>Applet is painted.</a:t>
            </a:r>
          </a:p>
          <a:p>
            <a:pPr/>
            <a:r>
              <a:rPr lang="en-IN"/>
              <a:t>Applet is stopped.</a:t>
            </a:r>
          </a:p>
          <a:p>
            <a:pPr/>
            <a:r>
              <a:rPr lang="en-IN"/>
              <a:t>Applet is destroyed.</a:t>
            </a:r>
          </a:p>
          <a:p>
            <a:pPr/>
            <a:endParaRPr lang="en-IN"/>
          </a:p>
        </p:txBody>
      </p:sp>
    </p:spTree>
  </p:cSld>
  <p:clrMapOvr>
    <a:masterClrMapping/>
  </p:clrMapOvr>
  <p:transition/>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Initialization State</a:t>
            </a:r>
            <a:endParaRPr lang="en-IN"/>
          </a:p>
        </p:txBody>
      </p:sp>
      <p:sp>
        <p:nvSpPr>
          <p:cNvPr id="3" name="Content Placeholder 2"/>
          <p:cNvSpPr>
            <a:spLocks noGrp="1"/>
          </p:cNvSpPr>
          <p:nvPr>
            <p:ph idx="1"/>
          </p:nvPr>
        </p:nvSpPr>
        <p:spPr/>
        <p:txBody>
          <a:bodyPr>
            <a:normAutofit/>
          </a:bodyPr>
          <a:lstStyle>
            <a:defPPr/>
          </a:lstStyle>
          <a:p>
            <a:pPr algn="just"/>
            <a:r>
              <a:rPr lang="en-IN" b="1"/>
              <a:t>init:</a:t>
            </a:r>
            <a:r>
              <a:rPr lang="en-IN"/>
              <a:t> This method is intended for whatever initialization is needed for your </a:t>
            </a:r>
            <a:r>
              <a:rPr lang="en-IN" smtClean="0"/>
              <a:t>applet.</a:t>
            </a:r>
            <a:r>
              <a:rPr lang="en-US" smtClean="0"/>
              <a:t> </a:t>
            </a:r>
            <a:r>
              <a:rPr lang="en-US"/>
              <a:t>It is invoked only once.</a:t>
            </a:r>
            <a:endParaRPr lang="en-IN" smtClean="0"/>
          </a:p>
          <a:p>
            <a:pPr lvl="2" algn="just">
              <a:buNone/>
            </a:pPr>
            <a:r>
              <a:rPr lang="en-IN" b="1" smtClean="0"/>
              <a:t>public </a:t>
            </a:r>
            <a:r>
              <a:rPr lang="en-IN" b="1"/>
              <a:t>void init</a:t>
            </a:r>
            <a:r>
              <a:rPr lang="en-IN"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endParaRPr lang="en-IN" b="1"/>
          </a:p>
        </p:txBody>
      </p:sp>
    </p:spTree>
  </p:cSld>
  <p:clrMapOvr>
    <a:masterClrMapping/>
  </p:clrMapOvr>
  <p:transition/>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Running State</a:t>
            </a:r>
            <a:endParaRPr lang="en-IN"/>
          </a:p>
        </p:txBody>
      </p:sp>
      <p:sp>
        <p:nvSpPr>
          <p:cNvPr id="3" name="Content Placeholder 2"/>
          <p:cNvSpPr>
            <a:spLocks noGrp="1"/>
          </p:cNvSpPr>
          <p:nvPr>
            <p:ph idx="1"/>
          </p:nvPr>
        </p:nvSpPr>
        <p:spPr/>
        <p:txBody>
          <a:bodyPr>
            <a:normAutofit fontScale="92500" lnSpcReduction="10000"/>
          </a:bodyPr>
          <a:lstStyle>
            <a:defPPr/>
          </a:lstStyle>
          <a:p>
            <a:pPr algn="just"/>
            <a:r>
              <a:rPr lang="en-IN" b="1" smtClean="0"/>
              <a:t>start:</a:t>
            </a:r>
            <a:r>
              <a:rPr lang="en-IN" smtClean="0"/>
              <a:t> This method is automatically called after the browser calls the init method. It is also called whenever the user returns to the page containing the applet after having gone off to other pages.</a:t>
            </a:r>
          </a:p>
          <a:p>
            <a:pPr algn="just"/>
            <a:endParaRPr lang="en-IN" smtClean="0"/>
          </a:p>
          <a:p>
            <a:pPr lvl="2" algn="just">
              <a:buNone/>
            </a:pPr>
            <a:r>
              <a:rPr lang="en-IN" b="1"/>
              <a:t>public void start()</a:t>
            </a:r>
            <a:endParaRPr lang="en-IN" smtClean="0"/>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endParaRPr lang="en-IN" b="1" smtClean="0"/>
          </a:p>
          <a:p>
            <a:pPr algn="just"/>
            <a:endParaRPr lang="en-IN"/>
          </a:p>
        </p:txBody>
      </p:sp>
    </p:spTree>
  </p:cSld>
  <p:clrMapOvr>
    <a:masterClrMapping/>
  </p:clrMapOvr>
  <p:transition/>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Idle or Stopped State</a:t>
            </a:r>
            <a:endParaRPr lang="en-IN"/>
          </a:p>
        </p:txBody>
      </p:sp>
      <p:sp>
        <p:nvSpPr>
          <p:cNvPr id="3" name="Content Placeholder 2"/>
          <p:cNvSpPr>
            <a:spLocks noGrp="1"/>
          </p:cNvSpPr>
          <p:nvPr>
            <p:ph idx="1"/>
          </p:nvPr>
        </p:nvSpPr>
        <p:spPr/>
        <p:txBody>
          <a:bodyPr>
            <a:normAutofit fontScale="92500" lnSpcReduction="10000"/>
          </a:bodyPr>
          <a:lstStyle>
            <a:defPPr/>
          </a:lstStyle>
          <a:p>
            <a:pPr algn="just"/>
            <a:r>
              <a:rPr lang="en-IN" b="1" smtClean="0"/>
              <a:t>stop:</a:t>
            </a:r>
            <a:r>
              <a:rPr lang="en-IN" smtClean="0"/>
              <a:t> This method is automatically called when the user moves off the page on which the applet sits. It can, therefore, be called repeatedly in the same applet.</a:t>
            </a:r>
          </a:p>
          <a:p>
            <a:pPr algn="just"/>
            <a:endParaRPr lang="en-IN" smtClean="0"/>
          </a:p>
          <a:p>
            <a:pPr lvl="2" algn="just">
              <a:buNone/>
            </a:pPr>
            <a:r>
              <a:rPr lang="en-IN" b="1" smtClean="0"/>
              <a:t>public void stop()</a:t>
            </a:r>
            <a:endParaRPr lang="en-IN" smtClean="0"/>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endParaRPr lang="en-IN" b="1" smtClean="0"/>
          </a:p>
          <a:p>
            <a:pPr algn="just"/>
            <a:endParaRPr lang="en-IN"/>
          </a:p>
        </p:txBody>
      </p:sp>
    </p:spTree>
  </p:cSld>
  <p:clrMapOvr>
    <a:masterClrMapping/>
  </p:clrMapOvr>
  <p:transition/>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Dead State</a:t>
            </a:r>
            <a:endParaRPr lang="en-IN"/>
          </a:p>
        </p:txBody>
      </p:sp>
      <p:sp>
        <p:nvSpPr>
          <p:cNvPr id="3" name="Content Placeholder 2"/>
          <p:cNvSpPr>
            <a:spLocks noGrp="1"/>
          </p:cNvSpPr>
          <p:nvPr>
            <p:ph idx="1"/>
          </p:nvPr>
        </p:nvSpPr>
        <p:spPr/>
        <p:txBody>
          <a:bodyPr>
            <a:normAutofit fontScale="92500" lnSpcReduction="20000"/>
          </a:bodyPr>
          <a:lstStyle>
            <a:defPPr/>
          </a:lstStyle>
          <a:p>
            <a:pPr algn="just"/>
            <a:r>
              <a:rPr lang="en-IN" b="1" smtClean="0"/>
              <a:t>destroy:</a:t>
            </a:r>
            <a:r>
              <a:rPr lang="en-IN" smtClean="0"/>
              <a:t> This method is only called when the browser shuts down normally. Because applets are meant to live on an HTML page, you should not normally leave resources behind after a user leaves the page that contains the applet.</a:t>
            </a:r>
          </a:p>
          <a:p>
            <a:pPr algn="just"/>
            <a:endParaRPr lang="en-IN" smtClean="0"/>
          </a:p>
          <a:p>
            <a:pPr lvl="2" algn="just">
              <a:buNone/>
            </a:pPr>
            <a:r>
              <a:rPr lang="en-IN" b="1" smtClean="0"/>
              <a:t>public void destroy()</a:t>
            </a:r>
            <a:endParaRPr lang="en-IN" smtClean="0"/>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endParaRPr lang="en-IN" b="1" smtClean="0"/>
          </a:p>
          <a:p>
            <a:pPr algn="just"/>
            <a:endParaRPr lang="en-IN"/>
          </a:p>
        </p:txBody>
      </p:sp>
    </p:spTree>
  </p:cSld>
  <p:clrMapOvr>
    <a:masterClrMapping/>
  </p:clrMapOvr>
  <p:transition/>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Display State</a:t>
            </a:r>
            <a:endParaRPr lang="en-IN"/>
          </a:p>
        </p:txBody>
      </p:sp>
      <p:sp>
        <p:nvSpPr>
          <p:cNvPr id="3" name="Content Placeholder 2"/>
          <p:cNvSpPr>
            <a:spLocks noGrp="1"/>
          </p:cNvSpPr>
          <p:nvPr>
            <p:ph idx="1"/>
          </p:nvPr>
        </p:nvSpPr>
        <p:spPr>
          <a:xfrm>
            <a:off x="457200" y="1600200"/>
            <a:ext cx="8229600" cy="4829196"/>
          </a:xfrm>
        </p:spPr>
        <p:txBody>
          <a:bodyPr>
            <a:normAutofit/>
          </a:bodyPr>
          <a:lstStyle>
            <a:defPPr/>
          </a:lstStyle>
          <a:p>
            <a:pPr algn="just"/>
            <a:r>
              <a:rPr lang="en-IN" b="1" smtClean="0"/>
              <a:t>paint:</a:t>
            </a:r>
            <a:r>
              <a:rPr lang="en-IN" smtClean="0"/>
              <a:t> Invoked immediately after the start() method, and also any time the applet needs to repaint itself in the browser. </a:t>
            </a:r>
          </a:p>
          <a:p>
            <a:pPr lvl="2" algn="just">
              <a:buNone/>
            </a:pPr>
            <a:r>
              <a:rPr lang="en-IN" b="1" smtClean="0"/>
              <a:t>public void paint(Graphics g)</a:t>
            </a:r>
            <a:endParaRPr lang="en-IN" smtClean="0"/>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p>
          <a:p>
            <a:pPr lvl="2" algn="just">
              <a:buNone/>
            </a:pPr>
            <a:r>
              <a:rPr lang="en-US" b="1" smtClean="0"/>
              <a:t>}</a:t>
            </a:r>
            <a:endParaRPr lang="en-IN" b="1" smtClean="0"/>
          </a:p>
          <a:p>
            <a:pPr algn="just"/>
            <a:endParaRPr lang="en-IN"/>
          </a:p>
        </p:txBody>
      </p:sp>
    </p:spTree>
  </p:cSld>
  <p:clrMapOvr>
    <a:masterClrMapping/>
  </p:clrMapOvr>
  <p:transition/>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p:cNvPicPr>
            <a:picLocks noChangeAspect="1" noChangeArrowheads="1"/>
          </p:cNvPicPr>
          <p:nvPr/>
        </p:nvPicPr>
        <p:blipFill>
          <a:blip r:embed="rId2">
            <a:lum bright="7000" contrast="46000"/>
          </a:blip>
          <a:stretch>
            <a:fillRect/>
          </a:stretch>
        </p:blipFill>
        <p:spPr bwMode="auto">
          <a:xfrm>
            <a:off x="357159" y="357166"/>
            <a:ext cx="8429684" cy="6215105"/>
          </a:xfrm>
          <a:prstGeom prst="rect">
            <a:avLst/>
          </a:prstGeom>
          <a:noFill/>
          <a:ln w="9525">
            <a:noFill/>
            <a:miter lim="800000"/>
          </a:ln>
          <a:effectLst/>
        </p:spPr>
      </p:pic>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1819702" y="908545"/>
            <a:ext cx="6096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Can you have multiple classes in a java source file?</a:t>
            </a:r>
          </a:p>
          <a:p>
            <a:pPr/>
            <a:endParaRPr lang="en-US" b="1"/>
          </a:p>
          <a:p>
            <a:pPr/>
            <a:r>
              <a:rPr lang="en-US"/>
              <a:t>Yes, like the figure given below illustrates:</a:t>
            </a:r>
          </a:p>
        </p:txBody>
      </p:sp>
      <p:pic>
        <p:nvPicPr>
          <p:cNvPr id="8195" name="Picture 3" descr="how to contain multiple class in simple java progra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80661" y="1775915"/>
            <a:ext cx="6324600" cy="3095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880875045"/>
      </p:ext>
    </p:extLst>
  </p:cSld>
  <p:clrMapOvr>
    <a:masterClrMapping/>
  </p:clrMapOvr>
  <p:transition/>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785794"/>
          </a:xfrm>
        </p:spPr>
        <p:txBody>
          <a:bodyPr>
            <a:normAutofit/>
          </a:bodyPr>
          <a:lstStyle>
            <a:defPPr/>
          </a:lstStyle>
          <a:p>
            <a:r>
              <a:rPr lang="en-US" sz="4000" smtClean="0"/>
              <a:t>The &lt;applet&gt; Tag</a:t>
            </a:r>
            <a:endParaRPr lang="en-IN" sz="4000"/>
          </a:p>
        </p:txBody>
      </p:sp>
      <p:sp>
        <p:nvSpPr>
          <p:cNvPr id="3" name="Content Placeholder 2"/>
          <p:cNvSpPr>
            <a:spLocks noGrp="1"/>
          </p:cNvSpPr>
          <p:nvPr>
            <p:ph idx="1"/>
          </p:nvPr>
        </p:nvSpPr>
        <p:spPr>
          <a:xfrm>
            <a:off x="457200" y="857232"/>
            <a:ext cx="8229600" cy="5857892"/>
          </a:xfrm>
          <a:solidFill>
            <a:srgbClr val="B6EBFC"/>
          </a:solidFill>
        </p:spPr>
        <p:txBody>
          <a:bodyPr>
            <a:noAutofit/>
          </a:bodyPr>
          <a:lstStyle>
            <a:defPPr/>
          </a:lstStyle>
          <a:p>
            <a:pPr>
              <a:lnSpc>
                <a:spcPct val="120000"/>
              </a:lnSpc>
              <a:spcBef>
                <a:spcPts val="600"/>
              </a:spcBef>
              <a:buNone/>
            </a:pPr>
            <a:r>
              <a:rPr lang="en-IN" sz="2000" b="1" smtClean="0"/>
              <a:t>&lt; APPLET</a:t>
            </a:r>
            <a:r>
              <a:rPr lang="en-IN" sz="2000" smtClean="0"/>
              <a:t> </a:t>
            </a:r>
          </a:p>
          <a:p>
            <a:pPr>
              <a:lnSpc>
                <a:spcPct val="120000"/>
              </a:lnSpc>
              <a:spcBef>
                <a:spcPts val="600"/>
              </a:spcBef>
              <a:buNone/>
            </a:pPr>
            <a:r>
              <a:rPr lang="en-IN" sz="2000" smtClean="0"/>
              <a:t>[</a:t>
            </a:r>
            <a:r>
              <a:rPr lang="en-IN" sz="2000" b="1" smtClean="0"/>
              <a:t>CODEBASE =</a:t>
            </a:r>
            <a:r>
              <a:rPr lang="en-IN" sz="2000" smtClean="0"/>
              <a:t> </a:t>
            </a:r>
            <a:r>
              <a:rPr lang="en-IN" sz="2000" i="1" err="1" smtClean="0"/>
              <a:t>codebaseURL</a:t>
            </a:r>
            <a:r>
              <a:rPr lang="en-IN" sz="2000" smtClean="0"/>
              <a:t>] </a:t>
            </a:r>
          </a:p>
          <a:p>
            <a:pPr>
              <a:lnSpc>
                <a:spcPct val="120000"/>
              </a:lnSpc>
              <a:spcBef>
                <a:spcPts val="600"/>
              </a:spcBef>
              <a:buNone/>
            </a:pPr>
            <a:r>
              <a:rPr lang="en-IN" sz="2000" b="1" smtClean="0"/>
              <a:t>CODE =</a:t>
            </a:r>
            <a:r>
              <a:rPr lang="en-IN" sz="2000" smtClean="0"/>
              <a:t> </a:t>
            </a:r>
            <a:r>
              <a:rPr lang="en-IN" sz="2000" i="1" err="1" smtClean="0"/>
              <a:t>appletFile</a:t>
            </a:r>
            <a:r>
              <a:rPr lang="en-IN" sz="2000" smtClean="0"/>
              <a:t> </a:t>
            </a:r>
          </a:p>
          <a:p>
            <a:pPr>
              <a:lnSpc>
                <a:spcPct val="120000"/>
              </a:lnSpc>
              <a:spcBef>
                <a:spcPts val="600"/>
              </a:spcBef>
              <a:buNone/>
            </a:pPr>
            <a:r>
              <a:rPr lang="en-IN" sz="2000" smtClean="0"/>
              <a:t>[</a:t>
            </a:r>
            <a:r>
              <a:rPr lang="en-IN" sz="2000" b="1" smtClean="0"/>
              <a:t>ALT =</a:t>
            </a:r>
            <a:r>
              <a:rPr lang="en-IN" sz="2000" smtClean="0"/>
              <a:t> </a:t>
            </a:r>
            <a:r>
              <a:rPr lang="en-IN" sz="2000" i="1" err="1" smtClean="0"/>
              <a:t>alternateText</a:t>
            </a:r>
            <a:r>
              <a:rPr lang="en-IN" sz="2000" smtClean="0"/>
              <a:t>] </a:t>
            </a:r>
          </a:p>
          <a:p>
            <a:pPr>
              <a:lnSpc>
                <a:spcPct val="120000"/>
              </a:lnSpc>
              <a:spcBef>
                <a:spcPts val="600"/>
              </a:spcBef>
              <a:buNone/>
            </a:pPr>
            <a:r>
              <a:rPr lang="en-IN" sz="2000" smtClean="0"/>
              <a:t>[</a:t>
            </a:r>
            <a:r>
              <a:rPr lang="en-IN" sz="2000" b="1" smtClean="0"/>
              <a:t>NAME =</a:t>
            </a:r>
            <a:r>
              <a:rPr lang="en-IN" sz="2000" smtClean="0"/>
              <a:t> </a:t>
            </a:r>
            <a:r>
              <a:rPr lang="en-IN" sz="2000" i="1" err="1" smtClean="0"/>
              <a:t>appletInstanceName</a:t>
            </a:r>
            <a:r>
              <a:rPr lang="en-IN" sz="2000" smtClean="0"/>
              <a:t>] </a:t>
            </a:r>
          </a:p>
          <a:p>
            <a:pPr>
              <a:lnSpc>
                <a:spcPct val="120000"/>
              </a:lnSpc>
              <a:spcBef>
                <a:spcPts val="600"/>
              </a:spcBef>
              <a:buNone/>
            </a:pPr>
            <a:r>
              <a:rPr lang="en-IN" sz="2000" b="1" smtClean="0"/>
              <a:t>WIDTH =</a:t>
            </a:r>
            <a:r>
              <a:rPr lang="en-IN" sz="2000" smtClean="0"/>
              <a:t> </a:t>
            </a:r>
            <a:r>
              <a:rPr lang="en-IN" sz="2000" i="1" smtClean="0"/>
              <a:t>pixels</a:t>
            </a:r>
            <a:r>
              <a:rPr lang="en-IN" sz="2000" smtClean="0"/>
              <a:t> </a:t>
            </a:r>
          </a:p>
          <a:p>
            <a:pPr>
              <a:lnSpc>
                <a:spcPct val="120000"/>
              </a:lnSpc>
              <a:spcBef>
                <a:spcPts val="600"/>
              </a:spcBef>
              <a:buNone/>
            </a:pPr>
            <a:r>
              <a:rPr lang="en-IN" sz="2000" b="1" smtClean="0"/>
              <a:t>HEIGHT =</a:t>
            </a:r>
            <a:r>
              <a:rPr lang="en-IN" sz="2000" smtClean="0"/>
              <a:t> </a:t>
            </a:r>
            <a:r>
              <a:rPr lang="en-IN" sz="2000" i="1" smtClean="0"/>
              <a:t>pixels</a:t>
            </a:r>
            <a:r>
              <a:rPr lang="en-IN" sz="2000" smtClean="0"/>
              <a:t> </a:t>
            </a:r>
          </a:p>
          <a:p>
            <a:pPr>
              <a:lnSpc>
                <a:spcPct val="120000"/>
              </a:lnSpc>
              <a:spcBef>
                <a:spcPts val="600"/>
              </a:spcBef>
              <a:buNone/>
            </a:pPr>
            <a:r>
              <a:rPr lang="en-IN" sz="2000" smtClean="0"/>
              <a:t>[</a:t>
            </a:r>
            <a:r>
              <a:rPr lang="en-IN" sz="2000" b="1" smtClean="0"/>
              <a:t>ALIGN =</a:t>
            </a:r>
            <a:r>
              <a:rPr lang="en-IN" sz="2000" smtClean="0"/>
              <a:t> </a:t>
            </a:r>
            <a:r>
              <a:rPr lang="en-IN" sz="2000" i="1" smtClean="0"/>
              <a:t>alignment</a:t>
            </a:r>
            <a:r>
              <a:rPr lang="en-IN" sz="2000" smtClean="0"/>
              <a:t>] </a:t>
            </a:r>
          </a:p>
          <a:p>
            <a:pPr>
              <a:lnSpc>
                <a:spcPct val="120000"/>
              </a:lnSpc>
              <a:spcBef>
                <a:spcPts val="600"/>
              </a:spcBef>
              <a:buNone/>
            </a:pPr>
            <a:r>
              <a:rPr lang="en-IN" sz="2000" smtClean="0"/>
              <a:t>[</a:t>
            </a:r>
            <a:r>
              <a:rPr lang="en-IN" sz="2000" b="1" smtClean="0"/>
              <a:t>VSPACE =</a:t>
            </a:r>
            <a:r>
              <a:rPr lang="en-IN" sz="2000" smtClean="0"/>
              <a:t> </a:t>
            </a:r>
            <a:r>
              <a:rPr lang="en-IN" sz="2000" i="1" smtClean="0"/>
              <a:t>pixels</a:t>
            </a:r>
            <a:r>
              <a:rPr lang="en-IN" sz="2000" smtClean="0"/>
              <a:t>] </a:t>
            </a:r>
          </a:p>
          <a:p>
            <a:pPr>
              <a:lnSpc>
                <a:spcPct val="120000"/>
              </a:lnSpc>
              <a:spcBef>
                <a:spcPts val="600"/>
              </a:spcBef>
              <a:buNone/>
            </a:pPr>
            <a:r>
              <a:rPr lang="en-IN" sz="2000" smtClean="0"/>
              <a:t>[</a:t>
            </a:r>
            <a:r>
              <a:rPr lang="en-IN" sz="2000" b="1" smtClean="0"/>
              <a:t>HSPACE =</a:t>
            </a:r>
            <a:r>
              <a:rPr lang="en-IN" sz="2000" smtClean="0"/>
              <a:t> </a:t>
            </a:r>
            <a:r>
              <a:rPr lang="en-IN" sz="2000" i="1" smtClean="0"/>
              <a:t>pixels</a:t>
            </a:r>
            <a:r>
              <a:rPr lang="en-IN" sz="2000" smtClean="0"/>
              <a:t>] </a:t>
            </a:r>
            <a:r>
              <a:rPr lang="en-IN" sz="2000" b="1" smtClean="0"/>
              <a:t>&gt;</a:t>
            </a:r>
            <a:r>
              <a:rPr lang="en-IN" sz="2000" smtClean="0"/>
              <a:t> </a:t>
            </a:r>
          </a:p>
          <a:p>
            <a:pPr>
              <a:lnSpc>
                <a:spcPct val="120000"/>
              </a:lnSpc>
              <a:spcBef>
                <a:spcPts val="600"/>
              </a:spcBef>
              <a:buNone/>
            </a:pPr>
            <a:r>
              <a:rPr lang="en-IN" sz="2000" smtClean="0"/>
              <a:t>[</a:t>
            </a:r>
            <a:r>
              <a:rPr lang="en-IN" sz="2000" b="1" smtClean="0"/>
              <a:t>&lt; PARAM NAME =</a:t>
            </a:r>
            <a:r>
              <a:rPr lang="en-IN" sz="2000" smtClean="0"/>
              <a:t> </a:t>
            </a:r>
            <a:r>
              <a:rPr lang="en-IN" sz="2000" i="1" smtClean="0"/>
              <a:t>appletParameter1</a:t>
            </a:r>
            <a:r>
              <a:rPr lang="en-IN" sz="2000" smtClean="0"/>
              <a:t> </a:t>
            </a:r>
            <a:r>
              <a:rPr lang="en-IN" sz="2000" b="1" smtClean="0"/>
              <a:t>VALUE =</a:t>
            </a:r>
            <a:r>
              <a:rPr lang="en-IN" sz="2000" smtClean="0"/>
              <a:t> </a:t>
            </a:r>
            <a:r>
              <a:rPr lang="en-IN" sz="2000" i="1" smtClean="0"/>
              <a:t>value</a:t>
            </a:r>
            <a:r>
              <a:rPr lang="en-IN" sz="2000" smtClean="0"/>
              <a:t> </a:t>
            </a:r>
            <a:r>
              <a:rPr lang="en-IN" sz="2000" b="1" smtClean="0"/>
              <a:t>&gt;</a:t>
            </a:r>
            <a:r>
              <a:rPr lang="en-IN" sz="2000" smtClean="0"/>
              <a:t>] </a:t>
            </a:r>
          </a:p>
          <a:p>
            <a:pPr>
              <a:lnSpc>
                <a:spcPct val="120000"/>
              </a:lnSpc>
              <a:spcBef>
                <a:spcPts val="600"/>
              </a:spcBef>
              <a:buNone/>
            </a:pPr>
            <a:r>
              <a:rPr lang="en-IN" sz="2000" smtClean="0"/>
              <a:t>[</a:t>
            </a:r>
            <a:r>
              <a:rPr lang="en-IN" sz="2000" b="1" smtClean="0"/>
              <a:t>&lt; PARAM NAME =</a:t>
            </a:r>
            <a:r>
              <a:rPr lang="en-IN" sz="2000" smtClean="0"/>
              <a:t> </a:t>
            </a:r>
            <a:r>
              <a:rPr lang="en-IN" sz="2000" i="1" smtClean="0"/>
              <a:t>appletParameter2</a:t>
            </a:r>
            <a:r>
              <a:rPr lang="en-IN" sz="2000" smtClean="0"/>
              <a:t> </a:t>
            </a:r>
            <a:r>
              <a:rPr lang="en-IN" sz="2000" b="1" smtClean="0"/>
              <a:t>VALUE =</a:t>
            </a:r>
            <a:r>
              <a:rPr lang="en-IN" sz="2000" smtClean="0"/>
              <a:t> </a:t>
            </a:r>
            <a:r>
              <a:rPr lang="en-IN" sz="2000" i="1" smtClean="0"/>
              <a:t>value</a:t>
            </a:r>
            <a:r>
              <a:rPr lang="en-IN" sz="2000" smtClean="0"/>
              <a:t> </a:t>
            </a:r>
            <a:r>
              <a:rPr lang="en-IN" sz="2000" b="1" smtClean="0"/>
              <a:t>&gt;</a:t>
            </a:r>
            <a:r>
              <a:rPr lang="en-IN" sz="2000" smtClean="0"/>
              <a:t>]</a:t>
            </a:r>
          </a:p>
          <a:p>
            <a:pPr>
              <a:lnSpc>
                <a:spcPct val="120000"/>
              </a:lnSpc>
              <a:spcBef>
                <a:spcPts val="600"/>
              </a:spcBef>
              <a:buNone/>
            </a:pPr>
            <a:r>
              <a:rPr lang="en-IN" sz="2000" b="1" smtClean="0"/>
              <a:t>&lt;/APPLET&gt;</a:t>
            </a:r>
            <a:endParaRPr lang="en-IN" sz="2000"/>
          </a:p>
        </p:txBody>
      </p:sp>
    </p:spTree>
  </p:cSld>
  <p:clrMapOvr>
    <a:masterClrMapping/>
  </p:clrMapOvr>
  <p:transition/>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0"/>
            <a:ext cx="8229600" cy="1143000"/>
          </a:xfrm>
        </p:spPr>
        <p:txBody>
          <a:bodyPr/>
          <a:lstStyle>
            <a:defPPr/>
          </a:lstStyle>
          <a:p>
            <a:pPr/>
            <a:r>
              <a:rPr lang="en-US" b="1" smtClean="0"/>
              <a:t>&lt;applet&gt; Tag</a:t>
            </a:r>
            <a:endParaRPr lang="en-IN" b="1"/>
          </a:p>
        </p:txBody>
      </p:sp>
      <p:graphicFrame>
        <p:nvGraphicFramePr>
          <p:cNvPr id="5" name="Table 4"/>
          <p:cNvGraphicFramePr>
            <a:graphicFrameLocks noGrp="1"/>
          </p:cNvGraphicFramePr>
          <p:nvPr/>
        </p:nvGraphicFramePr>
        <p:xfrm>
          <a:off x="428597" y="2643181"/>
          <a:ext cx="8286807" cy="2286017"/>
        </p:xfrm>
        <a:graphic>
          <a:graphicData uri="http://schemas.openxmlformats.org/drawingml/2006/table">
            <a:tbl>
              <a:tblPr firstRow="1">
                <a:tableStyleId>{35758FB7-9AC5-4552-8A53-C91805E547FA}</a:tableStyleId>
              </a:tblPr>
              <a:tblGrid>
                <a:gridCol w="1662842"/>
                <a:gridCol w="1653707"/>
                <a:gridCol w="4970258"/>
              </a:tblGrid>
              <a:tr h="546208">
                <a:tc>
                  <a:txBody>
                    <a:bodyPr vert="horz" wrap="square"/>
                    <a:lstStyle>
                      <a:defPPr/>
                    </a:lstStyle>
                    <a:p>
                      <a:pPr algn="ctr" fontAlgn="t"/>
                      <a:r>
                        <a:rPr lang="en-IN" sz="2000"/>
                        <a:t>Attribute</a:t>
                      </a:r>
                      <a:endParaRPr lang="en-IN" sz="2000" b="1"/>
                    </a:p>
                  </a:txBody>
                  <a:tcPr marL="53709" marR="53709" marT="53709" marB="53709" anchor="ctr"/>
                </a:tc>
                <a:tc>
                  <a:txBody>
                    <a:bodyPr vert="horz" wrap="square"/>
                    <a:lstStyle>
                      <a:defPPr/>
                    </a:lstStyle>
                    <a:p>
                      <a:pPr algn="ctr" fontAlgn="t"/>
                      <a:r>
                        <a:rPr lang="en-IN" sz="2000"/>
                        <a:t>Value</a:t>
                      </a:r>
                      <a:endParaRPr lang="en-IN" sz="2000" b="1"/>
                    </a:p>
                  </a:txBody>
                  <a:tcPr marL="53709" marR="53709" marT="53709" marB="53709" anchor="ctr"/>
                </a:tc>
                <a:tc>
                  <a:txBody>
                    <a:bodyPr vert="horz" wrap="square"/>
                    <a:lstStyle>
                      <a:defPPr/>
                    </a:lstStyle>
                    <a:p>
                      <a:pPr algn="ctr" fontAlgn="t"/>
                      <a:r>
                        <a:rPr lang="en-IN" sz="2000"/>
                        <a:t>Description</a:t>
                      </a:r>
                      <a:endParaRPr lang="en-IN" sz="2000" b="1"/>
                    </a:p>
                  </a:txBody>
                  <a:tcPr marL="53709" marR="53709" marT="53709" marB="53709" anchor="ctr"/>
                </a:tc>
              </a:tr>
              <a:tr h="546208">
                <a:tc>
                  <a:txBody>
                    <a:bodyPr vert="horz" wrap="square"/>
                    <a:lstStyle>
                      <a:defPPr/>
                    </a:lstStyle>
                    <a:p>
                      <a:pPr algn="l" fontAlgn="t"/>
                      <a:r>
                        <a:rPr lang="en-IN" sz="2000"/>
                        <a:t>code</a:t>
                      </a:r>
                    </a:p>
                  </a:txBody>
                  <a:tcPr marL="53709" marR="53709" marT="53709" marB="53709" anchor="ctr"/>
                </a:tc>
                <a:tc>
                  <a:txBody>
                    <a:bodyPr vert="horz" wrap="square"/>
                    <a:lstStyle>
                      <a:defPPr/>
                    </a:lstStyle>
                    <a:p>
                      <a:pPr algn="l" fontAlgn="t"/>
                      <a:r>
                        <a:rPr lang="en-IN" sz="2000"/>
                        <a:t>URL</a:t>
                      </a:r>
                    </a:p>
                  </a:txBody>
                  <a:tcPr marL="53709" marR="53709" marT="53709" marB="53709" anchor="ctr"/>
                </a:tc>
                <a:tc>
                  <a:txBody>
                    <a:bodyPr vert="horz" wrap="square"/>
                    <a:lstStyle>
                      <a:defPPr/>
                    </a:lstStyle>
                    <a:p>
                      <a:pPr algn="l" fontAlgn="t"/>
                      <a:r>
                        <a:rPr lang="en-IN" sz="2000"/>
                        <a:t>Specifies the file name of a Java applet</a:t>
                      </a:r>
                    </a:p>
                  </a:txBody>
                  <a:tcPr marL="53709" marR="53709" marT="53709" marB="53709" anchor="ctr"/>
                </a:tc>
              </a:tr>
              <a:tr h="578967">
                <a:tc>
                  <a:txBody>
                    <a:bodyPr vert="horz" wrap="square"/>
                    <a:lstStyle>
                      <a:defPPr/>
                    </a:lstStyle>
                    <a:p>
                      <a:pPr algn="l" fontAlgn="t"/>
                      <a:r>
                        <a:rPr lang="en-IN" sz="1800" smtClean="0"/>
                        <a:t>width</a:t>
                      </a:r>
                      <a:endParaRPr lang="en-IN" sz="1800"/>
                    </a:p>
                  </a:txBody>
                  <a:tcPr marL="58324" marR="58324" marT="58324" marB="58324" anchor="ctr"/>
                </a:tc>
                <a:tc>
                  <a:txBody>
                    <a:bodyPr vert="horz" wrap="square"/>
                    <a:lstStyle>
                      <a:defPPr/>
                    </a:lstStyle>
                    <a:p>
                      <a:pPr algn="l" fontAlgn="t"/>
                      <a:r>
                        <a:rPr lang="en-IN" sz="1800"/>
                        <a:t>pixels</a:t>
                      </a:r>
                    </a:p>
                  </a:txBody>
                  <a:tcPr marL="58324" marR="58324" marT="58324" marB="58324" anchor="ctr"/>
                </a:tc>
                <a:tc>
                  <a:txBody>
                    <a:bodyPr vert="horz" wrap="square"/>
                    <a:lstStyle>
                      <a:defPPr/>
                    </a:lstStyle>
                    <a:p>
                      <a:pPr algn="l" fontAlgn="t"/>
                      <a:r>
                        <a:rPr lang="en-IN" sz="1800"/>
                        <a:t>Specifies the width of an </a:t>
                      </a:r>
                      <a:r>
                        <a:rPr lang="en-IN" sz="1800" smtClean="0"/>
                        <a:t>applet</a:t>
                      </a:r>
                    </a:p>
                  </a:txBody>
                  <a:tcPr marL="58324" marR="58324" marT="58324" marB="58324" anchor="ctr"/>
                </a:tc>
              </a:tr>
              <a:tr h="614634">
                <a:tc>
                  <a:txBody>
                    <a:bodyPr vert="horz" wrap="square"/>
                    <a:lstStyle>
                      <a:defPPr/>
                    </a:lstStyle>
                    <a:p>
                      <a:pPr algn="l" fontAlgn="t"/>
                      <a:r>
                        <a:rPr lang="en-IN" sz="1800"/>
                        <a:t>height</a:t>
                      </a:r>
                    </a:p>
                  </a:txBody>
                  <a:tcPr marL="58324" marR="58324" marT="58324" marB="58324" anchor="ctr"/>
                </a:tc>
                <a:tc>
                  <a:txBody>
                    <a:bodyPr vert="horz" wrap="square"/>
                    <a:lstStyle>
                      <a:defPPr/>
                    </a:lstStyle>
                    <a:p>
                      <a:pPr algn="l" fontAlgn="t"/>
                      <a:r>
                        <a:rPr lang="en-IN" sz="1800"/>
                        <a:t>pixels</a:t>
                      </a:r>
                    </a:p>
                  </a:txBody>
                  <a:tcPr marL="58324" marR="58324" marT="58324" marB="58324" anchor="ctr"/>
                </a:tc>
                <a:tc>
                  <a:txBody>
                    <a:bodyPr vert="horz" wrap="square"/>
                    <a:lstStyle>
                      <a:defPPr/>
                    </a:lstStyle>
                    <a:p>
                      <a:pPr algn="l" fontAlgn="t"/>
                      <a:r>
                        <a:rPr lang="en-IN" sz="1800"/>
                        <a:t>Specifies the height of an applet</a:t>
                      </a:r>
                    </a:p>
                  </a:txBody>
                  <a:tcPr marL="58324" marR="58324" marT="58324" marB="58324" anchor="ctr"/>
                </a:tc>
              </a:tr>
            </a:tbl>
          </a:graphicData>
        </a:graphic>
      </p:graphicFrame>
      <p:sp>
        <p:nvSpPr>
          <p:cNvPr id="7" name="TextBox 6"/>
          <p:cNvSpPr txBox="1"/>
          <p:nvPr/>
        </p:nvSpPr>
        <p:spPr>
          <a:xfrm>
            <a:off x="928662" y="1500174"/>
            <a:ext cx="478634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IN" sz="3200" b="1" smtClean="0"/>
              <a:t>Required Attributes</a:t>
            </a:r>
          </a:p>
        </p:txBody>
      </p:sp>
    </p:spTree>
  </p:cSld>
  <p:clrMapOvr>
    <a:masterClrMapping/>
  </p:clrMapOvr>
  <p:transition/>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214314"/>
            <a:ext cx="8229600" cy="785794"/>
          </a:xfrm>
        </p:spPr>
        <p:txBody>
          <a:bodyPr>
            <a:normAutofit/>
          </a:bodyPr>
          <a:lstStyle>
            <a:defPPr/>
          </a:lstStyle>
          <a:p>
            <a:pPr algn="l"/>
            <a:r>
              <a:rPr lang="en-IN" sz="3200" b="1" smtClean="0"/>
              <a:t>Optional Attributes</a:t>
            </a:r>
            <a:endParaRPr lang="en-IN" sz="3200" b="1"/>
          </a:p>
        </p:txBody>
      </p:sp>
      <p:graphicFrame>
        <p:nvGraphicFramePr>
          <p:cNvPr id="4" name="Content Placeholder 3"/>
          <p:cNvGraphicFramePr>
            <a:graphicFrameLocks noGrp="1"/>
          </p:cNvGraphicFramePr>
          <p:nvPr>
            <p:ph idx="1"/>
          </p:nvPr>
        </p:nvGraphicFramePr>
        <p:xfrm>
          <a:off x="357157" y="1237841"/>
          <a:ext cx="8358245" cy="4822655"/>
        </p:xfrm>
        <a:graphic>
          <a:graphicData uri="http://schemas.openxmlformats.org/drawingml/2006/table">
            <a:tbl>
              <a:tblPr firstRow="1">
                <a:tableStyleId>{35758FB7-9AC5-4552-8A53-C91805E547FA}</a:tableStyleId>
              </a:tblPr>
              <a:tblGrid>
                <a:gridCol w="1677178"/>
                <a:gridCol w="1667964"/>
                <a:gridCol w="5013103"/>
              </a:tblGrid>
              <a:tr h="416918">
                <a:tc>
                  <a:txBody>
                    <a:bodyPr vert="horz" wrap="square"/>
                    <a:lstStyle>
                      <a:defPPr/>
                    </a:lstStyle>
                    <a:p>
                      <a:pPr algn="ctr" fontAlgn="t"/>
                      <a:r>
                        <a:rPr lang="en-IN" sz="1800"/>
                        <a:t>Attribute</a:t>
                      </a:r>
                      <a:endParaRPr lang="en-IN" sz="1800" b="1"/>
                    </a:p>
                  </a:txBody>
                  <a:tcPr marL="58324" marR="58324" marT="58324" marB="58324" anchor="ctr"/>
                </a:tc>
                <a:tc>
                  <a:txBody>
                    <a:bodyPr vert="horz" wrap="square"/>
                    <a:lstStyle>
                      <a:defPPr/>
                    </a:lstStyle>
                    <a:p>
                      <a:pPr algn="ctr" fontAlgn="t"/>
                      <a:r>
                        <a:rPr lang="en-IN" sz="1800"/>
                        <a:t>Value</a:t>
                      </a:r>
                      <a:endParaRPr lang="en-IN" sz="1800" b="1"/>
                    </a:p>
                  </a:txBody>
                  <a:tcPr marL="58324" marR="58324" marT="58324" marB="58324" anchor="ctr"/>
                </a:tc>
                <a:tc>
                  <a:txBody>
                    <a:bodyPr vert="horz" wrap="square"/>
                    <a:lstStyle>
                      <a:defPPr/>
                    </a:lstStyle>
                    <a:p>
                      <a:pPr algn="ctr" fontAlgn="t"/>
                      <a:r>
                        <a:rPr lang="en-IN" sz="1800"/>
                        <a:t>Description</a:t>
                      </a:r>
                      <a:endParaRPr lang="en-IN" sz="1800" b="1"/>
                    </a:p>
                  </a:txBody>
                  <a:tcPr marL="58324" marR="58324" marT="58324" marB="58324" anchor="ctr"/>
                </a:tc>
              </a:tr>
              <a:tr h="726091">
                <a:tc>
                  <a:txBody>
                    <a:bodyPr vert="horz" wrap="square"/>
                    <a:lstStyle>
                      <a:defPPr/>
                    </a:lstStyle>
                    <a:p>
                      <a:pPr algn="l" fontAlgn="t"/>
                      <a:r>
                        <a:rPr lang="en-IN" sz="1800"/>
                        <a:t>codebase</a:t>
                      </a:r>
                    </a:p>
                  </a:txBody>
                  <a:tcPr marL="58324" marR="58324" marT="58324" marB="58324" anchor="ctr"/>
                </a:tc>
                <a:tc>
                  <a:txBody>
                    <a:bodyPr vert="horz" wrap="square"/>
                    <a:lstStyle>
                      <a:defPPr/>
                    </a:lstStyle>
                    <a:p>
                      <a:pPr algn="l" fontAlgn="t"/>
                      <a:r>
                        <a:rPr lang="en-IN" sz="1800"/>
                        <a:t>URL</a:t>
                      </a:r>
                    </a:p>
                  </a:txBody>
                  <a:tcPr marL="58324" marR="58324" marT="58324" marB="58324" anchor="ctr"/>
                </a:tc>
                <a:tc>
                  <a:txBody>
                    <a:bodyPr vert="horz" wrap="square"/>
                    <a:lstStyle>
                      <a:defPPr/>
                    </a:lstStyle>
                    <a:p>
                      <a:pPr algn="l" fontAlgn="t"/>
                      <a:r>
                        <a:rPr lang="en-IN" sz="1800"/>
                        <a:t>Specifies a relative base URL for applets specified in the code attribute</a:t>
                      </a:r>
                    </a:p>
                  </a:txBody>
                  <a:tcPr marL="58324" marR="58324" marT="58324" marB="58324" anchor="ctr"/>
                </a:tc>
              </a:tr>
              <a:tr h="476646">
                <a:tc>
                  <a:txBody>
                    <a:bodyPr vert="horz" wrap="square"/>
                    <a:lstStyle>
                      <a:defPPr/>
                    </a:lstStyle>
                    <a:p>
                      <a:pPr algn="l" fontAlgn="t"/>
                      <a:r>
                        <a:rPr lang="en-IN" sz="1800"/>
                        <a:t>alt</a:t>
                      </a:r>
                    </a:p>
                  </a:txBody>
                  <a:tcPr marL="58324" marR="58324" marT="58324" marB="58324" anchor="ctr"/>
                </a:tc>
                <a:tc>
                  <a:txBody>
                    <a:bodyPr vert="horz" wrap="square"/>
                    <a:lstStyle>
                      <a:defPPr/>
                    </a:lstStyle>
                    <a:p>
                      <a:pPr algn="l" fontAlgn="t"/>
                      <a:r>
                        <a:rPr lang="en-IN" sz="1800"/>
                        <a:t>text</a:t>
                      </a:r>
                    </a:p>
                  </a:txBody>
                  <a:tcPr marL="58324" marR="58324" marT="58324" marB="58324" anchor="ctr"/>
                </a:tc>
                <a:tc>
                  <a:txBody>
                    <a:bodyPr vert="horz" wrap="square"/>
                    <a:lstStyle>
                      <a:defPPr/>
                    </a:lstStyle>
                    <a:p>
                      <a:pPr algn="l" fontAlgn="t"/>
                      <a:r>
                        <a:rPr lang="en-IN" sz="1800"/>
                        <a:t>Specifies an alternate text for an applet</a:t>
                      </a:r>
                    </a:p>
                  </a:txBody>
                  <a:tcPr marL="58324" marR="58324" marT="58324" marB="58324" anchor="ctr"/>
                </a:tc>
              </a:tr>
              <a:tr h="476646">
                <a:tc>
                  <a:txBody>
                    <a:bodyPr vert="horz" wrap="square"/>
                    <a:lstStyle>
                      <a:defPPr/>
                    </a:lstStyle>
                    <a:p>
                      <a:pPr algn="l" fontAlgn="t"/>
                      <a:r>
                        <a:rPr lang="en-IN" sz="1800"/>
                        <a:t>name</a:t>
                      </a:r>
                    </a:p>
                  </a:txBody>
                  <a:tcPr marL="58324" marR="58324" marT="58324" marB="58324" anchor="ctr"/>
                </a:tc>
                <a:tc>
                  <a:txBody>
                    <a:bodyPr vert="horz" wrap="square"/>
                    <a:lstStyle>
                      <a:defPPr/>
                    </a:lstStyle>
                    <a:p>
                      <a:pPr algn="l" fontAlgn="t"/>
                      <a:r>
                        <a:rPr lang="en-IN" sz="1800"/>
                        <a:t>name</a:t>
                      </a:r>
                    </a:p>
                  </a:txBody>
                  <a:tcPr marL="58324" marR="58324" marT="58324" marB="58324" anchor="ctr"/>
                </a:tc>
                <a:tc>
                  <a:txBody>
                    <a:bodyPr vert="horz" wrap="square"/>
                    <a:lstStyle>
                      <a:defPPr/>
                    </a:lstStyle>
                    <a:p>
                      <a:pPr algn="l" fontAlgn="t"/>
                      <a:r>
                        <a:rPr lang="en-IN" sz="1800"/>
                        <a:t>Defines the name for an applet (to use in scripts)</a:t>
                      </a:r>
                    </a:p>
                  </a:txBody>
                  <a:tcPr marL="58324" marR="58324" marT="58324" marB="58324" anchor="ctr"/>
                </a:tc>
              </a:tr>
              <a:tr h="1809370">
                <a:tc>
                  <a:txBody>
                    <a:bodyPr vert="horz" wrap="square"/>
                    <a:lstStyle>
                      <a:defPPr/>
                    </a:lstStyle>
                    <a:p>
                      <a:pPr algn="l" fontAlgn="t"/>
                      <a:r>
                        <a:rPr lang="en-IN" sz="1800"/>
                        <a:t>align</a:t>
                      </a:r>
                    </a:p>
                  </a:txBody>
                  <a:tcPr marL="58324" marR="58324" marT="58324" marB="58324" anchor="ctr"/>
                </a:tc>
                <a:tc>
                  <a:txBody>
                    <a:bodyPr vert="horz" wrap="square"/>
                    <a:lstStyle>
                      <a:defPPr/>
                    </a:lstStyle>
                    <a:p>
                      <a:pPr algn="l" fontAlgn="t"/>
                      <a:r>
                        <a:rPr lang="en-IN" sz="1800"/>
                        <a:t>left</a:t>
                      </a:r>
                      <a:br>
                        <a:rPr lang="en-IN" sz="1800"/>
                      </a:br>
                      <a:r>
                        <a:rPr lang="en-IN" sz="1800"/>
                        <a:t>right</a:t>
                      </a:r>
                      <a:br>
                        <a:rPr lang="en-IN" sz="1800"/>
                      </a:br>
                      <a:r>
                        <a:rPr lang="en-IN" sz="1800"/>
                        <a:t>top</a:t>
                      </a:r>
                      <a:br>
                        <a:rPr lang="en-IN" sz="1800"/>
                      </a:br>
                      <a:r>
                        <a:rPr lang="en-IN" sz="1800"/>
                        <a:t>bottom</a:t>
                      </a:r>
                      <a:br>
                        <a:rPr lang="en-IN" sz="1800"/>
                      </a:br>
                      <a:r>
                        <a:rPr lang="en-IN" sz="1800"/>
                        <a:t>middle</a:t>
                      </a:r>
                      <a:br>
                        <a:rPr lang="en-IN" sz="1800"/>
                      </a:br>
                      <a:r>
                        <a:rPr lang="en-IN" sz="1800" smtClean="0"/>
                        <a:t>baseline</a:t>
                      </a:r>
                      <a:endParaRPr lang="en-IN" sz="1800"/>
                    </a:p>
                  </a:txBody>
                  <a:tcPr marL="58324" marR="58324" marT="58324" marB="58324" anchor="ctr"/>
                </a:tc>
                <a:tc>
                  <a:txBody>
                    <a:bodyPr vert="horz" wrap="square"/>
                    <a:lstStyle>
                      <a:defPPr/>
                    </a:lstStyle>
                    <a:p>
                      <a:pPr algn="l" fontAlgn="t"/>
                      <a:r>
                        <a:rPr lang="en-IN" sz="1800"/>
                        <a:t>Specifies the alignment of an applet according to surrounding elements</a:t>
                      </a:r>
                    </a:p>
                  </a:txBody>
                  <a:tcPr marL="58324" marR="58324" marT="58324" marB="58324" anchor="ctr"/>
                </a:tc>
              </a:tr>
              <a:tr h="500066">
                <a:tc>
                  <a:txBody>
                    <a:bodyPr vert="horz" wrap="square"/>
                    <a:lstStyle>
                      <a:defPPr/>
                    </a:lstStyle>
                    <a:p>
                      <a:pPr algn="l" fontAlgn="t"/>
                      <a:r>
                        <a:rPr lang="en-IN" sz="1800" err="1"/>
                        <a:t>hspace</a:t>
                      </a:r>
                      <a:endParaRPr lang="en-IN" sz="1800"/>
                    </a:p>
                  </a:txBody>
                  <a:tcPr marL="58324" marR="58324" marT="58324" marB="58324" anchor="ctr"/>
                </a:tc>
                <a:tc>
                  <a:txBody>
                    <a:bodyPr vert="horz" wrap="square"/>
                    <a:lstStyle>
                      <a:defPPr/>
                    </a:lstStyle>
                    <a:p>
                      <a:pPr algn="l" fontAlgn="t"/>
                      <a:r>
                        <a:rPr lang="en-IN" sz="1800"/>
                        <a:t>pixels</a:t>
                      </a:r>
                    </a:p>
                  </a:txBody>
                  <a:tcPr marL="58324" marR="58324" marT="58324" marB="58324" anchor="ctr"/>
                </a:tc>
                <a:tc>
                  <a:txBody>
                    <a:bodyPr vert="horz" wrap="square"/>
                    <a:lstStyle>
                      <a:defPPr/>
                    </a:lstStyle>
                    <a:p>
                      <a:pPr algn="l" fontAlgn="t"/>
                      <a:r>
                        <a:rPr lang="en-IN" sz="1800"/>
                        <a:t>Defines the horizontal spacing around an applet</a:t>
                      </a:r>
                    </a:p>
                  </a:txBody>
                  <a:tcPr marL="58324" marR="58324" marT="58324" marB="58324" anchor="ctr"/>
                </a:tc>
              </a:tr>
              <a:tr h="416918">
                <a:tc>
                  <a:txBody>
                    <a:bodyPr vert="horz" wrap="square"/>
                    <a:lstStyle>
                      <a:defPPr/>
                    </a:lstStyle>
                    <a:p>
                      <a:pPr algn="l" fontAlgn="t"/>
                      <a:r>
                        <a:rPr lang="en-IN" sz="1800" err="1"/>
                        <a:t>vspace</a:t>
                      </a:r>
                      <a:endParaRPr lang="en-IN" sz="1800"/>
                    </a:p>
                  </a:txBody>
                  <a:tcPr marL="58324" marR="58324" marT="58324" marB="58324" anchor="ctr"/>
                </a:tc>
                <a:tc>
                  <a:txBody>
                    <a:bodyPr vert="horz" wrap="square"/>
                    <a:lstStyle>
                      <a:defPPr/>
                    </a:lstStyle>
                    <a:p>
                      <a:pPr algn="l" fontAlgn="t"/>
                      <a:r>
                        <a:rPr lang="en-IN" sz="1800"/>
                        <a:t>pixels</a:t>
                      </a:r>
                    </a:p>
                  </a:txBody>
                  <a:tcPr marL="58324" marR="58324" marT="58324" marB="58324" anchor="ctr"/>
                </a:tc>
                <a:tc>
                  <a:txBody>
                    <a:bodyPr vert="horz" wrap="square"/>
                    <a:lstStyle>
                      <a:defPPr/>
                    </a:lstStyle>
                    <a:p>
                      <a:pPr algn="l" fontAlgn="t"/>
                      <a:r>
                        <a:rPr lang="en-IN" sz="1800"/>
                        <a:t>Defines the vertical spacing around an applet</a:t>
                      </a:r>
                    </a:p>
                  </a:txBody>
                  <a:tcPr marL="58324" marR="58324" marT="58324" marB="58324" anchor="ctr"/>
                </a:tc>
              </a:tr>
            </a:tbl>
          </a:graphicData>
        </a:graphic>
      </p:graphicFrame>
    </p:spTree>
  </p:cSld>
  <p:clrMapOvr>
    <a:masterClrMapping/>
  </p:clrMapOvr>
  <p:transition/>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0"/>
            <a:ext cx="8229600" cy="1143000"/>
          </a:xfrm>
        </p:spPr>
        <p:txBody>
          <a:bodyPr>
            <a:normAutofit/>
          </a:bodyPr>
          <a:lstStyle>
            <a:defPPr/>
          </a:lstStyle>
          <a:p>
            <a:r>
              <a:rPr lang="en-IN" b="1" smtClean="0"/>
              <a:t>Creating applet  </a:t>
            </a:r>
            <a:endParaRPr lang="en-IN" b="1"/>
          </a:p>
        </p:txBody>
      </p:sp>
      <p:sp>
        <p:nvSpPr>
          <p:cNvPr id="3" name="Content Placeholder 2"/>
          <p:cNvSpPr>
            <a:spLocks noGrp="1"/>
          </p:cNvSpPr>
          <p:nvPr>
            <p:ph idx="1"/>
          </p:nvPr>
        </p:nvSpPr>
        <p:spPr>
          <a:xfrm>
            <a:off x="357158" y="2143116"/>
            <a:ext cx="8229600" cy="4525963"/>
          </a:xfrm>
        </p:spPr>
        <p:txBody>
          <a:bodyPr>
            <a:noAutofit/>
          </a:bodyPr>
          <a:lstStyle>
            <a:defPPr/>
          </a:lstStyle>
          <a:p>
            <a:pPr>
              <a:buNone/>
            </a:pPr>
            <a:r>
              <a:rPr lang="en-IN" sz="2800" smtClean="0"/>
              <a:t>import java.applet.Applet;  </a:t>
            </a:r>
          </a:p>
          <a:p>
            <a:pPr>
              <a:buNone/>
            </a:pPr>
            <a:r>
              <a:rPr lang="en-IN" sz="2800" smtClean="0"/>
              <a:t>import java.awt.Graphics;  </a:t>
            </a:r>
          </a:p>
          <a:p>
            <a:pPr>
              <a:buNone/>
            </a:pPr>
            <a:r>
              <a:rPr lang="en-IN" sz="2800" smtClean="0"/>
              <a:t>public class First extends Applet</a:t>
            </a:r>
          </a:p>
          <a:p>
            <a:pPr>
              <a:buNone/>
            </a:pPr>
            <a:r>
              <a:rPr lang="en-IN" sz="2800" smtClean="0"/>
              <a:t>{  </a:t>
            </a:r>
          </a:p>
          <a:p>
            <a:pPr>
              <a:buNone/>
            </a:pPr>
            <a:r>
              <a:rPr lang="en-IN" sz="2800" smtClean="0"/>
              <a:t>  	public void paint(Graphics g)</a:t>
            </a:r>
          </a:p>
          <a:p>
            <a:pPr>
              <a:buNone/>
            </a:pPr>
            <a:r>
              <a:rPr lang="en-IN" sz="2800" smtClean="0"/>
              <a:t>	{  </a:t>
            </a:r>
          </a:p>
          <a:p>
            <a:pPr>
              <a:buNone/>
            </a:pPr>
            <a:r>
              <a:rPr lang="en-IN" sz="2800" smtClean="0"/>
              <a:t>		g.drawString("welcome",150,150);  </a:t>
            </a:r>
          </a:p>
          <a:p>
            <a:pPr>
              <a:buNone/>
            </a:pPr>
            <a:r>
              <a:rPr lang="en-IN" sz="2800" smtClean="0"/>
              <a:t>	}  </a:t>
            </a:r>
          </a:p>
          <a:p>
            <a:pPr>
              <a:buNone/>
            </a:pPr>
            <a:r>
              <a:rPr lang="en-IN" sz="2800" smtClean="0"/>
              <a:t>}  </a:t>
            </a:r>
          </a:p>
          <a:p>
            <a:pPr>
              <a:buNone/>
            </a:pPr>
            <a:endParaRPr lang="en-IN" sz="2800"/>
          </a:p>
        </p:txBody>
      </p:sp>
      <p:sp>
        <p:nvSpPr>
          <p:cNvPr id="4" name="Rectangle 3"/>
          <p:cNvSpPr/>
          <p:nvPr/>
        </p:nvSpPr>
        <p:spPr>
          <a:xfrm>
            <a:off x="500034" y="1428736"/>
            <a:ext cx="1564595"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IN" sz="2400" i="1" smtClean="0">
                <a:solidFill>
                  <a:srgbClr val="FF0000"/>
                </a:solidFill>
              </a:rPr>
              <a:t>//First.java</a:t>
            </a:r>
            <a:endParaRPr lang="en-IN" sz="2400" i="1">
              <a:solidFill>
                <a:srgbClr val="FF0000"/>
              </a:solidFill>
            </a:endParaRPr>
          </a:p>
        </p:txBody>
      </p:sp>
    </p:spTree>
  </p:cSld>
  <p:clrMapOvr>
    <a:masterClrMapping/>
  </p:clrMapOvr>
  <p:transition/>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1143000"/>
          </a:xfrm>
        </p:spPr>
        <p:txBody>
          <a:bodyPr>
            <a:normAutofit/>
          </a:bodyPr>
          <a:lstStyle>
            <a:defPPr/>
          </a:lstStyle>
          <a:p>
            <a:r>
              <a:rPr lang="en-IN" b="1" smtClean="0"/>
              <a:t>Adding Applet To HTML file</a:t>
            </a:r>
            <a:endParaRPr lang="en-IN" b="1"/>
          </a:p>
        </p:txBody>
      </p:sp>
      <p:sp>
        <p:nvSpPr>
          <p:cNvPr id="3" name="Content Placeholder 2"/>
          <p:cNvSpPr>
            <a:spLocks noGrp="1"/>
          </p:cNvSpPr>
          <p:nvPr>
            <p:ph idx="1"/>
          </p:nvPr>
        </p:nvSpPr>
        <p:spPr>
          <a:xfrm>
            <a:off x="428596" y="2428868"/>
            <a:ext cx="8229600" cy="4143404"/>
          </a:xfrm>
        </p:spPr>
        <p:txBody>
          <a:bodyPr>
            <a:normAutofit/>
          </a:bodyPr>
          <a:lstStyle>
            <a:defPPr/>
          </a:lstStyle>
          <a:p>
            <a:pPr>
              <a:buNone/>
            </a:pPr>
            <a:r>
              <a:rPr lang="en-IN" sz="2800" smtClean="0"/>
              <a:t>&lt;html&gt;  </a:t>
            </a:r>
          </a:p>
          <a:p>
            <a:pPr>
              <a:buNone/>
            </a:pPr>
            <a:r>
              <a:rPr lang="en-IN" sz="2800" smtClean="0"/>
              <a:t>&lt;body&gt;  </a:t>
            </a:r>
          </a:p>
          <a:p>
            <a:pPr>
              <a:buNone/>
            </a:pPr>
            <a:r>
              <a:rPr lang="en-IN" sz="2800" smtClean="0"/>
              <a:t>&lt;applet code="First.class" width="300" height="300"&gt;  </a:t>
            </a:r>
          </a:p>
          <a:p>
            <a:pPr>
              <a:buNone/>
            </a:pPr>
            <a:r>
              <a:rPr lang="en-IN" sz="2800" smtClean="0"/>
              <a:t>&lt;/applet&gt;  </a:t>
            </a:r>
          </a:p>
          <a:p>
            <a:pPr>
              <a:buNone/>
            </a:pPr>
            <a:r>
              <a:rPr lang="en-IN" sz="2800" smtClean="0"/>
              <a:t>&lt;/body&gt;  </a:t>
            </a:r>
          </a:p>
          <a:p>
            <a:pPr>
              <a:buNone/>
            </a:pPr>
            <a:r>
              <a:rPr lang="en-IN" sz="2800" smtClean="0"/>
              <a:t>&lt;/html&gt;  </a:t>
            </a:r>
          </a:p>
        </p:txBody>
      </p:sp>
      <p:sp>
        <p:nvSpPr>
          <p:cNvPr id="4" name="Rectangle 3"/>
          <p:cNvSpPr/>
          <p:nvPr/>
        </p:nvSpPr>
        <p:spPr>
          <a:xfrm>
            <a:off x="571472" y="1571612"/>
            <a:ext cx="2009974"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IN" sz="2400" i="1" smtClean="0">
                <a:solidFill>
                  <a:srgbClr val="FF0000"/>
                </a:solidFill>
              </a:rPr>
              <a:t>myapplet.html</a:t>
            </a:r>
            <a:endParaRPr lang="en-IN" sz="2400" i="1">
              <a:solidFill>
                <a:srgbClr val="FF0000"/>
              </a:solidFill>
            </a:endParaRPr>
          </a:p>
        </p:txBody>
      </p:sp>
    </p:spTree>
  </p:cSld>
  <p:clrMapOvr>
    <a:masterClrMapping/>
  </p:clrMapOvr>
  <p:transition/>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IN" smtClean="0"/>
              <a:t>How to run an Applet?</a:t>
            </a:r>
            <a:br>
              <a:rPr lang="en-IN" smtClean="0"/>
            </a:br>
            <a:endParaRPr lang="en-IN"/>
          </a:p>
        </p:txBody>
      </p:sp>
      <p:sp>
        <p:nvSpPr>
          <p:cNvPr id="3" name="Content Placeholder 2"/>
          <p:cNvSpPr>
            <a:spLocks noGrp="1"/>
          </p:cNvSpPr>
          <p:nvPr>
            <p:ph idx="1"/>
          </p:nvPr>
        </p:nvSpPr>
        <p:spPr/>
        <p:txBody>
          <a:bodyPr/>
          <a:lstStyle>
            <a:defPPr/>
          </a:lstStyle>
          <a:p>
            <a:pPr>
              <a:buNone/>
            </a:pPr>
            <a:r>
              <a:rPr lang="en-IN" smtClean="0"/>
              <a:t>There are two ways to run an applet</a:t>
            </a:r>
          </a:p>
          <a:p>
            <a:pPr/>
            <a:r>
              <a:rPr lang="en-IN" smtClean="0"/>
              <a:t>By html file.</a:t>
            </a:r>
          </a:p>
          <a:p>
            <a:pPr/>
            <a:r>
              <a:rPr lang="en-IN" smtClean="0"/>
              <a:t>By appletViewer tool (for testing purpose).</a:t>
            </a:r>
          </a:p>
          <a:p>
            <a:pPr>
              <a:buNone/>
            </a:pPr>
            <a:br>
              <a:rPr lang="en-IN" smtClean="0"/>
            </a:br>
            <a:endParaRPr lang="en-IN"/>
          </a:p>
        </p:txBody>
      </p:sp>
    </p:spTree>
  </p:cSld>
  <p:clrMapOvr>
    <a:masterClrMapping/>
  </p:clrMapOvr>
  <p:transition/>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0"/>
            <a:ext cx="8229600" cy="1143000"/>
          </a:xfrm>
        </p:spPr>
        <p:txBody>
          <a:bodyPr>
            <a:normAutofit fontScale="90000"/>
          </a:bodyPr>
          <a:lstStyle>
            <a:defPPr/>
          </a:lstStyle>
          <a:p>
            <a:r>
              <a:rPr lang="en-IN" b="1" smtClean="0"/>
              <a:t>Embedding &lt;applet&gt;tags in java code</a:t>
            </a:r>
            <a:endParaRPr lang="en-IN" b="1"/>
          </a:p>
        </p:txBody>
      </p:sp>
      <p:sp>
        <p:nvSpPr>
          <p:cNvPr id="3" name="Content Placeholder 2"/>
          <p:cNvSpPr>
            <a:spLocks noGrp="1"/>
          </p:cNvSpPr>
          <p:nvPr>
            <p:ph idx="1"/>
          </p:nvPr>
        </p:nvSpPr>
        <p:spPr>
          <a:xfrm>
            <a:off x="428596" y="1071546"/>
            <a:ext cx="8229600" cy="5786454"/>
          </a:xfrm>
        </p:spPr>
        <p:txBody>
          <a:bodyPr>
            <a:noAutofit/>
          </a:bodyPr>
          <a:lstStyle>
            <a:defPPr/>
          </a:lstStyle>
          <a:p>
            <a:pPr>
              <a:spcBef>
                <a:spcPct val="0"/>
              </a:spcBef>
              <a:buNone/>
            </a:pPr>
            <a:r>
              <a:rPr lang="en-IN" sz="2400" smtClean="0">
                <a:solidFill>
                  <a:srgbClr val="FF0000"/>
                </a:solidFill>
              </a:rPr>
              <a:t>//First.java</a:t>
            </a:r>
            <a:r>
              <a:rPr lang="en-IN" sz="2300" smtClean="0">
                <a:solidFill>
                  <a:srgbClr val="FF0000"/>
                </a:solidFill>
              </a:rPr>
              <a:t>  </a:t>
            </a:r>
          </a:p>
          <a:p>
            <a:pPr>
              <a:spcBef>
                <a:spcPct val="0"/>
              </a:spcBef>
              <a:buNone/>
            </a:pPr>
            <a:endParaRPr lang="en-IN" sz="900" smtClean="0">
              <a:solidFill>
                <a:srgbClr val="FF0000"/>
              </a:solidFill>
            </a:endParaRPr>
          </a:p>
          <a:p>
            <a:pPr>
              <a:spcBef>
                <a:spcPct val="0"/>
              </a:spcBef>
              <a:buNone/>
            </a:pPr>
            <a:r>
              <a:rPr lang="en-IN" sz="2400" smtClean="0"/>
              <a:t>import java.applet.Applet;  </a:t>
            </a:r>
          </a:p>
          <a:p>
            <a:pPr>
              <a:spcBef>
                <a:spcPct val="0"/>
              </a:spcBef>
              <a:buNone/>
            </a:pPr>
            <a:r>
              <a:rPr lang="en-IN" sz="2400" smtClean="0"/>
              <a:t>import java.awt.Graphics;  </a:t>
            </a:r>
          </a:p>
          <a:p>
            <a:pPr>
              <a:spcBef>
                <a:spcPct val="0"/>
              </a:spcBef>
              <a:buNone/>
            </a:pPr>
            <a:r>
              <a:rPr lang="en-IN" sz="2400" smtClean="0"/>
              <a:t>public class First extends Applet</a:t>
            </a:r>
          </a:p>
          <a:p>
            <a:pPr>
              <a:spcBef>
                <a:spcPct val="0"/>
              </a:spcBef>
              <a:buNone/>
            </a:pPr>
            <a:r>
              <a:rPr lang="en-IN" sz="2400" smtClean="0"/>
              <a:t>{  </a:t>
            </a:r>
          </a:p>
          <a:p>
            <a:pPr>
              <a:spcBef>
                <a:spcPct val="0"/>
              </a:spcBef>
              <a:buNone/>
            </a:pPr>
            <a:r>
              <a:rPr lang="en-IN" sz="2400" smtClean="0"/>
              <a:t>	public void paint(Graphics g)</a:t>
            </a:r>
          </a:p>
          <a:p>
            <a:pPr>
              <a:spcBef>
                <a:spcPct val="0"/>
              </a:spcBef>
              <a:buNone/>
            </a:pPr>
            <a:r>
              <a:rPr lang="en-IN" sz="2400" smtClean="0"/>
              <a:t>	{  </a:t>
            </a:r>
          </a:p>
          <a:p>
            <a:pPr>
              <a:spcBef>
                <a:spcPct val="0"/>
              </a:spcBef>
              <a:buNone/>
            </a:pPr>
            <a:r>
              <a:rPr lang="en-IN" sz="2400" smtClean="0"/>
              <a:t>		g.drawString("welcome to applet",150,150);  </a:t>
            </a:r>
          </a:p>
          <a:p>
            <a:pPr>
              <a:spcBef>
                <a:spcPct val="0"/>
              </a:spcBef>
              <a:buNone/>
            </a:pPr>
            <a:r>
              <a:rPr lang="en-IN" sz="2400" smtClean="0"/>
              <a:t>	}  </a:t>
            </a:r>
          </a:p>
          <a:p>
            <a:pPr>
              <a:spcBef>
                <a:spcPct val="0"/>
              </a:spcBef>
              <a:buNone/>
            </a:pPr>
            <a:r>
              <a:rPr lang="en-IN" sz="2400" smtClean="0"/>
              <a:t>}  </a:t>
            </a:r>
            <a:endParaRPr lang="en-IN" sz="2300" smtClean="0"/>
          </a:p>
          <a:p>
            <a:pPr>
              <a:spcBef>
                <a:spcPct val="0"/>
              </a:spcBef>
              <a:buNone/>
            </a:pPr>
            <a:endParaRPr lang="en-IN" sz="2400" smtClean="0"/>
          </a:p>
          <a:p>
            <a:pPr>
              <a:spcBef>
                <a:spcPct val="0"/>
              </a:spcBef>
              <a:buNone/>
            </a:pPr>
            <a:r>
              <a:rPr lang="en-IN" sz="2400" smtClean="0">
                <a:solidFill>
                  <a:srgbClr val="FF3399"/>
                </a:solidFill>
              </a:rPr>
              <a:t>/* </a:t>
            </a:r>
          </a:p>
          <a:p>
            <a:pPr>
              <a:spcBef>
                <a:spcPct val="0"/>
              </a:spcBef>
              <a:buNone/>
            </a:pPr>
            <a:r>
              <a:rPr lang="en-IN" sz="2400" smtClean="0">
                <a:solidFill>
                  <a:srgbClr val="FF3399"/>
                </a:solidFill>
              </a:rPr>
              <a:t>&lt;applet code="First.class" width="300" height="300"&gt; </a:t>
            </a:r>
          </a:p>
          <a:p>
            <a:pPr>
              <a:spcBef>
                <a:spcPct val="0"/>
              </a:spcBef>
              <a:buNone/>
            </a:pPr>
            <a:r>
              <a:rPr lang="en-IN" sz="2400" smtClean="0">
                <a:solidFill>
                  <a:srgbClr val="FF3399"/>
                </a:solidFill>
              </a:rPr>
              <a:t>&lt;/applet&gt; </a:t>
            </a:r>
          </a:p>
          <a:p>
            <a:pPr>
              <a:spcBef>
                <a:spcPct val="0"/>
              </a:spcBef>
              <a:buNone/>
            </a:pPr>
            <a:r>
              <a:rPr lang="en-IN" sz="2400" smtClean="0">
                <a:solidFill>
                  <a:srgbClr val="FF3399"/>
                </a:solidFill>
              </a:rPr>
              <a:t>*/  </a:t>
            </a:r>
          </a:p>
          <a:p>
            <a:pPr>
              <a:spcBef>
                <a:spcPct val="0"/>
              </a:spcBef>
              <a:buNone/>
            </a:pPr>
            <a:endParaRPr lang="en-IN" sz="2300"/>
          </a:p>
        </p:txBody>
      </p:sp>
    </p:spTree>
  </p:cSld>
  <p:clrMapOvr>
    <a:masterClrMapping/>
  </p:clrMapOvr>
  <p:transition/>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a:r>
              <a:rPr lang="en-IN" smtClean="0"/>
              <a:t>To execute the applet by appletviewer tool, write in command prompt:</a:t>
            </a:r>
          </a:p>
          <a:p>
            <a:pPr/>
            <a:endParaRPr lang="en-IN" smtClean="0"/>
          </a:p>
          <a:p>
            <a:pPr lvl="2">
              <a:buNone/>
            </a:pPr>
            <a:r>
              <a:rPr lang="en-IN" sz="3600" smtClean="0"/>
              <a:t>c:\&gt;javac First.java</a:t>
            </a:r>
          </a:p>
          <a:p>
            <a:pPr lvl="2">
              <a:buNone/>
            </a:pPr>
            <a:r>
              <a:rPr lang="en-IN" sz="3600" smtClean="0"/>
              <a:t>c:\&gt;appletviewer First.java</a:t>
            </a:r>
          </a:p>
          <a:p>
            <a:pPr/>
            <a:endParaRPr lang="en-IN"/>
          </a:p>
        </p:txBody>
      </p:sp>
    </p:spTree>
  </p:cSld>
  <p:clrMapOvr>
    <a:masterClrMapping/>
  </p:clrMapOvr>
  <p:transition/>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0"/>
            <a:ext cx="8229600" cy="857232"/>
          </a:xfrm>
        </p:spPr>
        <p:txBody>
          <a:bodyPr/>
          <a:lstStyle>
            <a:defPPr/>
          </a:lstStyle>
          <a:p>
            <a:pPr/>
            <a:r>
              <a:rPr lang="en-IN" b="1" smtClean="0"/>
              <a:t>passing parameter to applet</a:t>
            </a:r>
            <a:endParaRPr lang="en-IN" b="1"/>
          </a:p>
        </p:txBody>
      </p:sp>
      <p:sp>
        <p:nvSpPr>
          <p:cNvPr id="3" name="Content Placeholder 2"/>
          <p:cNvSpPr>
            <a:spLocks noGrp="1"/>
          </p:cNvSpPr>
          <p:nvPr>
            <p:ph idx="1"/>
          </p:nvPr>
        </p:nvSpPr>
        <p:spPr>
          <a:xfrm>
            <a:off x="357158" y="1000109"/>
            <a:ext cx="8229600" cy="1714511"/>
          </a:xfrm>
        </p:spPr>
        <p:txBody>
          <a:bodyPr>
            <a:normAutofit/>
          </a:bodyPr>
          <a:lstStyle>
            <a:defPPr/>
          </a:lstStyle>
          <a:p>
            <a:pPr algn="just">
              <a:buNone/>
            </a:pPr>
            <a:r>
              <a:rPr lang="en-IN" sz="2600" smtClean="0"/>
              <a:t>	&lt;PARAM&gt; tags are the only way to specify applet-specific parameters.</a:t>
            </a:r>
            <a:endParaRPr lang="en-IN" sz="2600" b="1" smtClean="0"/>
          </a:p>
          <a:p>
            <a:pPr>
              <a:buNone/>
            </a:pPr>
            <a:endParaRPr lang="en-IN" sz="1200" b="1" smtClean="0"/>
          </a:p>
          <a:p>
            <a:pPr algn="ctr">
              <a:buNone/>
            </a:pPr>
            <a:r>
              <a:rPr lang="en-IN" sz="2600" b="1" smtClean="0"/>
              <a:t>&lt; PARAM NAME =</a:t>
            </a:r>
            <a:r>
              <a:rPr lang="en-IN" sz="2600" smtClean="0"/>
              <a:t> </a:t>
            </a:r>
            <a:r>
              <a:rPr lang="en-IN" sz="2600" i="1" smtClean="0"/>
              <a:t>appletParameter1 </a:t>
            </a:r>
            <a:r>
              <a:rPr lang="en-IN" sz="2600" smtClean="0"/>
              <a:t> </a:t>
            </a:r>
            <a:r>
              <a:rPr lang="en-IN" sz="2600" b="1" smtClean="0"/>
              <a:t>VALUE =</a:t>
            </a:r>
            <a:r>
              <a:rPr lang="en-IN" sz="2600" smtClean="0"/>
              <a:t> </a:t>
            </a:r>
            <a:r>
              <a:rPr lang="en-IN" sz="2600" i="1" smtClean="0"/>
              <a:t>value</a:t>
            </a:r>
            <a:r>
              <a:rPr lang="en-IN" sz="2600" smtClean="0"/>
              <a:t> </a:t>
            </a:r>
            <a:r>
              <a:rPr lang="en-IN" sz="2600" b="1" smtClean="0"/>
              <a:t>&gt;</a:t>
            </a:r>
          </a:p>
        </p:txBody>
      </p:sp>
      <p:graphicFrame>
        <p:nvGraphicFramePr>
          <p:cNvPr id="4" name="Table 3"/>
          <p:cNvGraphicFramePr>
            <a:graphicFrameLocks noGrp="1"/>
          </p:cNvGraphicFramePr>
          <p:nvPr/>
        </p:nvGraphicFramePr>
        <p:xfrm>
          <a:off x="428596" y="2786058"/>
          <a:ext cx="8215370" cy="1514268"/>
        </p:xfrm>
        <a:graphic>
          <a:graphicData uri="http://schemas.openxmlformats.org/drawingml/2006/table">
            <a:tbl>
              <a:tblPr firstRow="1">
                <a:tableStyleId>{35758FB7-9AC5-4552-8A53-C91805E547FA}</a:tableStyleId>
              </a:tblPr>
              <a:tblGrid>
                <a:gridCol w="1648508"/>
                <a:gridCol w="1639452"/>
                <a:gridCol w="4927410"/>
              </a:tblGrid>
              <a:tr h="428628">
                <a:tc>
                  <a:txBody>
                    <a:bodyPr vert="horz" wrap="square"/>
                    <a:lstStyle>
                      <a:defPPr/>
                    </a:lstStyle>
                    <a:p>
                      <a:pPr algn="ctr" fontAlgn="t"/>
                      <a:r>
                        <a:rPr lang="en-IN" sz="2200"/>
                        <a:t>Attribute</a:t>
                      </a:r>
                    </a:p>
                  </a:txBody>
                  <a:tcPr marL="53709" marR="53709" marT="53709" marB="53709" anchor="ctr"/>
                </a:tc>
                <a:tc>
                  <a:txBody>
                    <a:bodyPr vert="horz" wrap="square"/>
                    <a:lstStyle>
                      <a:defPPr/>
                    </a:lstStyle>
                    <a:p>
                      <a:pPr algn="ctr" fontAlgn="t"/>
                      <a:r>
                        <a:rPr lang="en-IN" sz="2200"/>
                        <a:t>Value</a:t>
                      </a:r>
                    </a:p>
                  </a:txBody>
                  <a:tcPr marL="53709" marR="53709" marT="53709" marB="53709" anchor="ctr"/>
                </a:tc>
                <a:tc>
                  <a:txBody>
                    <a:bodyPr vert="horz" wrap="square"/>
                    <a:lstStyle>
                      <a:defPPr/>
                    </a:lstStyle>
                    <a:p>
                      <a:pPr algn="ctr" fontAlgn="t"/>
                      <a:r>
                        <a:rPr lang="en-IN" sz="2200"/>
                        <a:t>Description</a:t>
                      </a:r>
                    </a:p>
                  </a:txBody>
                  <a:tcPr marL="53709" marR="53709" marT="53709" marB="53709" anchor="ctr"/>
                </a:tc>
              </a:tr>
              <a:tr h="500066">
                <a:tc>
                  <a:txBody>
                    <a:bodyPr vert="horz" wrap="square"/>
                    <a:lstStyle>
                      <a:defPPr/>
                    </a:lstStyle>
                    <a:p>
                      <a:pPr algn="l" fontAlgn="t"/>
                      <a:r>
                        <a:rPr lang="en-IN" sz="2200" u="none"/>
                        <a:t>name</a:t>
                      </a:r>
                    </a:p>
                  </a:txBody>
                  <a:tcPr marL="53709" marR="53709" marT="53709" marB="53709" anchor="ctr"/>
                </a:tc>
                <a:tc>
                  <a:txBody>
                    <a:bodyPr vert="horz" wrap="square"/>
                    <a:lstStyle>
                      <a:defPPr/>
                    </a:lstStyle>
                    <a:p>
                      <a:pPr algn="l" fontAlgn="t"/>
                      <a:r>
                        <a:rPr lang="en-IN" sz="2200"/>
                        <a:t>name</a:t>
                      </a:r>
                    </a:p>
                  </a:txBody>
                  <a:tcPr marL="53709" marR="53709" marT="53709" marB="53709" anchor="ctr"/>
                </a:tc>
                <a:tc>
                  <a:txBody>
                    <a:bodyPr vert="horz" wrap="square"/>
                    <a:lstStyle>
                      <a:defPPr/>
                    </a:lstStyle>
                    <a:p>
                      <a:pPr algn="l" fontAlgn="t"/>
                      <a:r>
                        <a:rPr lang="en-IN" sz="2200"/>
                        <a:t>Specifies the name of a parameter</a:t>
                      </a:r>
                    </a:p>
                  </a:txBody>
                  <a:tcPr marL="53709" marR="53709" marT="53709" marB="53709" anchor="ctr"/>
                </a:tc>
              </a:tr>
              <a:tr h="571504">
                <a:tc>
                  <a:txBody>
                    <a:bodyPr vert="horz" wrap="square"/>
                    <a:lstStyle>
                      <a:defPPr/>
                    </a:lstStyle>
                    <a:p>
                      <a:pPr algn="l" fontAlgn="t"/>
                      <a:r>
                        <a:rPr lang="en-IN" sz="2200"/>
                        <a:t>value</a:t>
                      </a:r>
                    </a:p>
                  </a:txBody>
                  <a:tcPr marL="53709" marR="53709" marT="53709" marB="53709" anchor="ctr"/>
                </a:tc>
                <a:tc>
                  <a:txBody>
                    <a:bodyPr vert="horz" wrap="square"/>
                    <a:lstStyle>
                      <a:defPPr/>
                    </a:lstStyle>
                    <a:p>
                      <a:pPr algn="l" fontAlgn="t"/>
                      <a:r>
                        <a:rPr lang="en-IN" sz="2200"/>
                        <a:t>value</a:t>
                      </a:r>
                    </a:p>
                  </a:txBody>
                  <a:tcPr marL="53709" marR="53709" marT="53709" marB="53709" anchor="ctr"/>
                </a:tc>
                <a:tc>
                  <a:txBody>
                    <a:bodyPr vert="horz" wrap="square"/>
                    <a:lstStyle>
                      <a:defPPr/>
                    </a:lstStyle>
                    <a:p>
                      <a:pPr algn="l" fontAlgn="t"/>
                      <a:r>
                        <a:rPr lang="en-IN" sz="2200"/>
                        <a:t>Specifies the value of the parameter</a:t>
                      </a:r>
                    </a:p>
                  </a:txBody>
                  <a:tcPr marL="53709" marR="53709" marT="53709" marB="53709" anchor="ctr"/>
                </a:tc>
              </a:tr>
            </a:tbl>
          </a:graphicData>
        </a:graphic>
      </p:graphicFrame>
      <p:sp>
        <p:nvSpPr>
          <p:cNvPr id="5" name="Rectangle 4"/>
          <p:cNvSpPr/>
          <p:nvPr/>
        </p:nvSpPr>
        <p:spPr>
          <a:xfrm>
            <a:off x="428596" y="4429132"/>
            <a:ext cx="8286808" cy="196977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600" smtClean="0"/>
              <a:t>We can get any information from the HTML file as a parameter. For this purpose, Applet class provides a method named getParameter().</a:t>
            </a:r>
          </a:p>
          <a:p>
            <a:pPr algn="just"/>
            <a:endParaRPr lang="en-US" smtClean="0"/>
          </a:p>
          <a:p>
            <a:pPr algn="ctr"/>
            <a:r>
              <a:rPr lang="en-IN" sz="2600" b="1" smtClean="0"/>
              <a:t>public String getParameter(String  parameterName</a:t>
            </a:r>
            <a:r>
              <a:rPr lang="en-IN" sz="2400" b="1" smtClean="0"/>
              <a:t>)</a:t>
            </a:r>
            <a:endParaRPr lang="en-IN" sz="2400" b="1"/>
          </a:p>
        </p:txBody>
      </p:sp>
    </p:spTree>
  </p:cSld>
  <p:clrMapOvr>
    <a:masterClrMapping/>
  </p:clrMapOvr>
  <p:transition/>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28596" y="0"/>
            <a:ext cx="8229600" cy="1143000"/>
          </a:xfrm>
        </p:spPr>
        <p:txBody>
          <a:bodyPr>
            <a:normAutofit/>
          </a:bodyPr>
          <a:lstStyle>
            <a:defPPr/>
          </a:lstStyle>
          <a:p>
            <a:pPr algn="l"/>
            <a:r>
              <a:rPr lang="en-IN" sz="3600" b="1" smtClean="0"/>
              <a:t>Example of using parameter in Applet</a:t>
            </a:r>
            <a:endParaRPr lang="en-IN" sz="3600" b="1"/>
          </a:p>
        </p:txBody>
      </p:sp>
      <p:sp>
        <p:nvSpPr>
          <p:cNvPr id="3" name="Content Placeholder 2"/>
          <p:cNvSpPr>
            <a:spLocks noGrp="1"/>
          </p:cNvSpPr>
          <p:nvPr>
            <p:ph idx="1"/>
          </p:nvPr>
        </p:nvSpPr>
        <p:spPr>
          <a:xfrm>
            <a:off x="457200" y="1357298"/>
            <a:ext cx="8229600" cy="5500702"/>
          </a:xfrm>
        </p:spPr>
        <p:txBody>
          <a:bodyPr>
            <a:normAutofit fontScale="85000" lnSpcReduction="20000"/>
          </a:bodyPr>
          <a:lstStyle>
            <a:defPPr/>
          </a:lstStyle>
          <a:p>
            <a:pPr>
              <a:buNone/>
            </a:pPr>
            <a:r>
              <a:rPr lang="en-IN" smtClean="0">
                <a:solidFill>
                  <a:srgbClr val="FF0000"/>
                </a:solidFill>
              </a:rPr>
              <a:t>//UseParam.java</a:t>
            </a:r>
          </a:p>
          <a:p>
            <a:pPr>
              <a:buNone/>
            </a:pPr>
            <a:endParaRPr lang="en-IN" smtClean="0">
              <a:solidFill>
                <a:srgbClr val="FF0000"/>
              </a:solidFill>
            </a:endParaRPr>
          </a:p>
          <a:p>
            <a:pPr>
              <a:buNone/>
            </a:pPr>
            <a:r>
              <a:rPr lang="en-IN" smtClean="0"/>
              <a:t>import java.applet.Applet;  </a:t>
            </a:r>
          </a:p>
          <a:p>
            <a:pPr>
              <a:buNone/>
            </a:pPr>
            <a:r>
              <a:rPr lang="en-IN" smtClean="0"/>
              <a:t>import java.awt.Graphics;  </a:t>
            </a:r>
          </a:p>
          <a:p>
            <a:pPr>
              <a:buNone/>
            </a:pPr>
            <a:r>
              <a:rPr lang="en-IN" smtClean="0"/>
              <a:t>  </a:t>
            </a:r>
          </a:p>
          <a:p>
            <a:pPr>
              <a:buNone/>
            </a:pPr>
            <a:r>
              <a:rPr lang="en-IN" smtClean="0"/>
              <a:t>public class UseParam extends Applet</a:t>
            </a:r>
          </a:p>
          <a:p>
            <a:pPr>
              <a:buNone/>
            </a:pPr>
            <a:r>
              <a:rPr lang="en-IN" smtClean="0"/>
              <a:t>{  </a:t>
            </a:r>
          </a:p>
          <a:p>
            <a:pPr>
              <a:buNone/>
            </a:pPr>
            <a:r>
              <a:rPr lang="en-IN" smtClean="0"/>
              <a:t> 	public void paint(Graphics g)</a:t>
            </a:r>
          </a:p>
          <a:p>
            <a:pPr>
              <a:buNone/>
            </a:pPr>
            <a:r>
              <a:rPr lang="en-IN" smtClean="0"/>
              <a:t>	{  </a:t>
            </a:r>
          </a:p>
          <a:p>
            <a:pPr>
              <a:buNone/>
            </a:pPr>
            <a:r>
              <a:rPr lang="en-IN" smtClean="0"/>
              <a:t>		String str=getParameter("msg");  </a:t>
            </a:r>
          </a:p>
          <a:p>
            <a:pPr>
              <a:buNone/>
            </a:pPr>
            <a:r>
              <a:rPr lang="en-IN" smtClean="0"/>
              <a:t>		g.drawString(str,50, 50);  </a:t>
            </a:r>
          </a:p>
          <a:p>
            <a:pPr>
              <a:buNone/>
            </a:pPr>
            <a:r>
              <a:rPr lang="en-IN" smtClean="0"/>
              <a:t>	}  </a:t>
            </a:r>
          </a:p>
          <a:p>
            <a:pPr>
              <a:buNone/>
            </a:pPr>
            <a:r>
              <a:rPr lang="en-IN" smtClean="0"/>
              <a:t>}  </a:t>
            </a:r>
          </a:p>
          <a:p>
            <a:pPr>
              <a:buNone/>
            </a:pPr>
            <a:endParaRPr lang="en-IN"/>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Features of Java</a:t>
            </a:r>
          </a:p>
        </p:txBody>
      </p:sp>
      <p:sp>
        <p:nvSpPr>
          <p:cNvPr id="6" name="Content Placeholder 2"/>
          <p:cNvSpPr>
            <a:spLocks noGrp="1"/>
          </p:cNvSpPr>
          <p:nvPr>
            <p:ph idx="1"/>
          </p:nvPr>
        </p:nvSpPr>
        <p:spPr>
          <a:xfrm>
            <a:off x="2145070" y="1293223"/>
            <a:ext cx="8915400" cy="4976948"/>
          </a:xfrm>
          <a:gradFill flip="none" rotWithShape="1">
            <a:gsLst>
              <a:gs pos="1000">
                <a:srgbClr val="EEEEEE"/>
              </a:gs>
              <a:gs pos="0">
                <a:schemeClr val="bg1">
                  <a:lumMod val="85000"/>
                </a:schemeClr>
              </a:gs>
              <a:gs pos="100000">
                <a:schemeClr val="bg1"/>
              </a:gs>
            </a:gsLst>
            <a:lin ang="0" scaled="0"/>
          </a:gradFill>
        </p:spPr>
        <p:txBody>
          <a:bodyPr>
            <a:normAutofit/>
          </a:bodyPr>
          <a:lstStyle>
            <a:defPPr/>
          </a:lstStyle>
          <a:p>
            <a:r>
              <a:rPr lang="en-US"/>
              <a:t>Simple</a:t>
            </a:r>
          </a:p>
          <a:p>
            <a:r>
              <a:rPr lang="en-US"/>
              <a:t>Object-Oriented</a:t>
            </a:r>
          </a:p>
          <a:p>
            <a:r>
              <a:rPr lang="en-US"/>
              <a:t>Portable</a:t>
            </a:r>
          </a:p>
          <a:p>
            <a:r>
              <a:rPr lang="en-US"/>
              <a:t>Platform independent</a:t>
            </a:r>
          </a:p>
          <a:p>
            <a:r>
              <a:rPr lang="en-US"/>
              <a:t>Secured</a:t>
            </a:r>
          </a:p>
          <a:p>
            <a:r>
              <a:rPr lang="en-US"/>
              <a:t>Robust</a:t>
            </a:r>
          </a:p>
          <a:p>
            <a:r>
              <a:rPr lang="en-US"/>
              <a:t>Architecture neutral</a:t>
            </a:r>
          </a:p>
          <a:p>
            <a:r>
              <a:rPr lang="en-US"/>
              <a:t>Multithreaded</a:t>
            </a:r>
          </a:p>
          <a:p>
            <a:r>
              <a:rPr lang="en-US"/>
              <a:t>Distributed</a:t>
            </a:r>
          </a:p>
          <a:p>
            <a:pPr marL="0" indent="0">
              <a:buNone/>
            </a:pPr>
            <a:endParaRPr lang="en-US"/>
          </a:p>
        </p:txBody>
      </p:sp>
      <p:pic>
        <p:nvPicPr>
          <p:cNvPr id="1026" name="Picture 2" descr="Features of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28327" y="1455169"/>
            <a:ext cx="5961245" cy="38128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763712557"/>
      </p:ext>
    </p:extLst>
  </p:cSld>
  <p:clrMapOvr>
    <a:masterClrMapping/>
  </p:clrMapOvr>
  <p:transition/>
  <p:timing/>
</p:sld>
</file>

<file path=ppt/slides/slide3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500034" y="642918"/>
            <a:ext cx="8572560" cy="5043510"/>
          </a:xfrm>
        </p:spPr>
        <p:txBody>
          <a:bodyPr>
            <a:normAutofit/>
          </a:bodyPr>
          <a:lstStyle>
            <a:defPPr/>
          </a:lstStyle>
          <a:p>
            <a:pPr>
              <a:buNone/>
            </a:pPr>
            <a:r>
              <a:rPr lang="en-IN" smtClean="0">
                <a:solidFill>
                  <a:srgbClr val="FF0000"/>
                </a:solidFill>
              </a:rPr>
              <a:t>myapplet.html</a:t>
            </a:r>
          </a:p>
          <a:p>
            <a:pPr>
              <a:buNone/>
            </a:pPr>
            <a:endParaRPr lang="en-IN" smtClean="0">
              <a:solidFill>
                <a:srgbClr val="FF0000"/>
              </a:solidFill>
            </a:endParaRPr>
          </a:p>
          <a:p>
            <a:pPr>
              <a:buNone/>
            </a:pPr>
            <a:r>
              <a:rPr lang="en-IN" sz="2600" smtClean="0"/>
              <a:t>&lt;html&gt;  </a:t>
            </a:r>
          </a:p>
          <a:p>
            <a:pPr>
              <a:buNone/>
            </a:pPr>
            <a:r>
              <a:rPr lang="en-IN" sz="2600" smtClean="0"/>
              <a:t>&lt;body&gt;  </a:t>
            </a:r>
          </a:p>
          <a:p>
            <a:pPr>
              <a:buNone/>
            </a:pPr>
            <a:r>
              <a:rPr lang="en-IN" sz="2600" smtClean="0"/>
              <a:t>&lt;applet code="UseParam.class" width="300" height="300"&gt;  </a:t>
            </a:r>
          </a:p>
          <a:p>
            <a:pPr>
              <a:buNone/>
            </a:pPr>
            <a:r>
              <a:rPr lang="en-IN" sz="2600" smtClean="0"/>
              <a:t>&lt;param name="msg" value="Welcome to applet"&gt;  </a:t>
            </a:r>
          </a:p>
          <a:p>
            <a:pPr>
              <a:buNone/>
            </a:pPr>
            <a:r>
              <a:rPr lang="en-IN" sz="2600" smtClean="0"/>
              <a:t>&lt;/applet&gt;  </a:t>
            </a:r>
          </a:p>
          <a:p>
            <a:pPr>
              <a:buNone/>
            </a:pPr>
            <a:r>
              <a:rPr lang="en-IN" sz="2600" smtClean="0"/>
              <a:t>&lt;/body&gt;  </a:t>
            </a:r>
          </a:p>
          <a:p>
            <a:pPr>
              <a:buNone/>
            </a:pPr>
            <a:r>
              <a:rPr lang="en-IN" sz="2600" smtClean="0"/>
              <a:t>&lt;/html&gt;  </a:t>
            </a:r>
          </a:p>
          <a:p>
            <a:pPr>
              <a:buNone/>
            </a:pPr>
            <a:endParaRPr lang="en-IN"/>
          </a:p>
        </p:txBody>
      </p:sp>
    </p:spTree>
  </p:cSld>
  <p:clrMapOvr>
    <a:masterClrMapping/>
  </p:clrMapOvr>
  <p:transition/>
  <p:timing/>
</p:sld>
</file>

<file path=ppt/slides/slide3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642942"/>
          </a:xfrm>
        </p:spPr>
        <p:txBody>
          <a:bodyPr>
            <a:normAutofit/>
          </a:bodyPr>
          <a:lstStyle>
            <a:defPPr/>
          </a:lstStyle>
          <a:p>
            <a:r>
              <a:rPr lang="en-IN" sz="3600" smtClean="0"/>
              <a:t>Adding controls to applets</a:t>
            </a:r>
            <a:endParaRPr lang="en-IN" sz="3600"/>
          </a:p>
        </p:txBody>
      </p:sp>
      <p:sp>
        <p:nvSpPr>
          <p:cNvPr id="3" name="Content Placeholder 2"/>
          <p:cNvSpPr>
            <a:spLocks noGrp="1"/>
          </p:cNvSpPr>
          <p:nvPr>
            <p:ph idx="1"/>
          </p:nvPr>
        </p:nvSpPr>
        <p:spPr>
          <a:xfrm>
            <a:off x="214282" y="571480"/>
            <a:ext cx="8501122" cy="6286520"/>
          </a:xfrm>
        </p:spPr>
        <p:txBody>
          <a:bodyPr>
            <a:noAutofit/>
          </a:bodyPr>
          <a:lstStyle>
            <a:defPPr/>
          </a:lstStyle>
          <a:p>
            <a:pPr>
              <a:buNone/>
            </a:pPr>
            <a:r>
              <a:rPr lang="en-IN" sz="2300" i="1" smtClean="0">
                <a:solidFill>
                  <a:srgbClr val="FF0000"/>
                </a:solidFill>
              </a:rPr>
              <a:t>UserInput.java</a:t>
            </a:r>
          </a:p>
          <a:p>
            <a:pPr>
              <a:buNone/>
            </a:pPr>
            <a:r>
              <a:rPr lang="en-IN" sz="2300" smtClean="0"/>
              <a:t>import java.awt.*; </a:t>
            </a:r>
          </a:p>
          <a:p>
            <a:pPr>
              <a:buNone/>
            </a:pPr>
            <a:r>
              <a:rPr lang="en-IN" sz="2300" smtClean="0"/>
              <a:t>import java.applet.*;</a:t>
            </a:r>
          </a:p>
          <a:p>
            <a:pPr>
              <a:buNone/>
            </a:pPr>
            <a:r>
              <a:rPr lang="en-IN" sz="2300" smtClean="0"/>
              <a:t>public class UserInput extends Applet </a:t>
            </a:r>
          </a:p>
          <a:p>
            <a:pPr>
              <a:buNone/>
            </a:pPr>
            <a:r>
              <a:rPr lang="en-IN" sz="2300" smtClean="0"/>
              <a:t>{ </a:t>
            </a:r>
          </a:p>
          <a:p>
            <a:pPr>
              <a:buNone/>
            </a:pPr>
            <a:r>
              <a:rPr lang="en-IN" sz="2300" smtClean="0"/>
              <a:t>	</a:t>
            </a:r>
            <a:r>
              <a:rPr lang="en-IN" sz="2300" b="1" err="1" smtClean="0"/>
              <a:t>TextField  text1, text2; </a:t>
            </a:r>
          </a:p>
          <a:p>
            <a:pPr>
              <a:buNone/>
            </a:pPr>
            <a:r>
              <a:rPr lang="en-IN" sz="2300" smtClean="0"/>
              <a:t>	public void init() </a:t>
            </a:r>
          </a:p>
          <a:p>
            <a:pPr>
              <a:buNone/>
            </a:pPr>
            <a:r>
              <a:rPr lang="en-IN" sz="2300" smtClean="0"/>
              <a:t>	{ </a:t>
            </a:r>
          </a:p>
          <a:p>
            <a:pPr>
              <a:buNone/>
            </a:pPr>
            <a:r>
              <a:rPr lang="en-IN" sz="2300" smtClean="0"/>
              <a:t>		</a:t>
            </a:r>
            <a:r>
              <a:rPr lang="en-IN" sz="2300" b="1" smtClean="0"/>
              <a:t>text1 = new TextField(8); </a:t>
            </a:r>
          </a:p>
          <a:p>
            <a:pPr>
              <a:buNone/>
            </a:pPr>
            <a:r>
              <a:rPr lang="en-IN" sz="2300" b="1" smtClean="0"/>
              <a:t>		text2 = new TextField(8); </a:t>
            </a:r>
          </a:p>
          <a:p>
            <a:pPr>
              <a:buNone/>
            </a:pPr>
            <a:r>
              <a:rPr lang="en-IN" sz="2300" b="1" smtClean="0"/>
              <a:t>		add(text1); </a:t>
            </a:r>
          </a:p>
          <a:p>
            <a:pPr>
              <a:buNone/>
            </a:pPr>
            <a:r>
              <a:rPr lang="en-IN" sz="2300" b="1" smtClean="0"/>
              <a:t>		add(text2); </a:t>
            </a:r>
          </a:p>
          <a:p>
            <a:pPr>
              <a:buNone/>
            </a:pPr>
            <a:r>
              <a:rPr lang="en-IN" sz="2300" b="1" smtClean="0"/>
              <a:t>		text1.setText("0"); </a:t>
            </a:r>
          </a:p>
          <a:p>
            <a:pPr>
              <a:buNone/>
            </a:pPr>
            <a:r>
              <a:rPr lang="en-IN" sz="2300" b="1" smtClean="0"/>
              <a:t>		text2.setText("0");</a:t>
            </a:r>
          </a:p>
          <a:p>
            <a:pPr>
              <a:buNone/>
            </a:pPr>
            <a:r>
              <a:rPr lang="en-IN" sz="2300" smtClean="0"/>
              <a:t>	} </a:t>
            </a:r>
          </a:p>
        </p:txBody>
      </p:sp>
    </p:spTree>
  </p:cSld>
  <p:clrMapOvr>
    <a:masterClrMapping/>
  </p:clrMapOvr>
  <p:transition/>
  <p:timing/>
</p:sld>
</file>

<file path=ppt/slides/slide3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57158" y="267789"/>
            <a:ext cx="8501122" cy="666644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80000"/>
              </a:lnSpc>
              <a:spcBef>
                <a:spcPct val="20000"/>
              </a:spcBef>
            </a:pPr>
            <a:r>
              <a:rPr lang="en-IN" sz="2400" smtClean="0"/>
              <a:t>	public void paint(Graphics g) </a:t>
            </a:r>
          </a:p>
          <a:p>
            <a:pPr marL="342900" indent="-342900">
              <a:lnSpc>
                <a:spcPct val="80000"/>
              </a:lnSpc>
              <a:spcBef>
                <a:spcPct val="20000"/>
              </a:spcBef>
            </a:pPr>
            <a:r>
              <a:rPr lang="en-IN" sz="2400" smtClean="0"/>
              <a:t>	{ </a:t>
            </a:r>
          </a:p>
          <a:p>
            <a:pPr marL="342900" indent="-342900">
              <a:lnSpc>
                <a:spcPct val="80000"/>
              </a:lnSpc>
              <a:spcBef>
                <a:spcPct val="20000"/>
              </a:spcBef>
            </a:pPr>
            <a:r>
              <a:rPr lang="en-IN" sz="2400" smtClean="0"/>
              <a:t>		int x=0,y=0,z=0; </a:t>
            </a:r>
          </a:p>
          <a:p>
            <a:pPr marL="342900" indent="-342900">
              <a:lnSpc>
                <a:spcPct val="80000"/>
              </a:lnSpc>
              <a:spcBef>
                <a:spcPct val="20000"/>
              </a:spcBef>
            </a:pPr>
            <a:r>
              <a:rPr lang="en-IN" sz="2400" smtClean="0"/>
              <a:t>		String s1,s2,s;</a:t>
            </a:r>
          </a:p>
          <a:p>
            <a:pPr marL="342900" indent="-342900">
              <a:lnSpc>
                <a:spcPct val="80000"/>
              </a:lnSpc>
              <a:spcBef>
                <a:spcPct val="20000"/>
              </a:spcBef>
            </a:pPr>
            <a:r>
              <a:rPr lang="en-IN" sz="2400" smtClean="0"/>
              <a:t>		g.drawString("Input a number in each box ",10,50); </a:t>
            </a:r>
          </a:p>
          <a:p>
            <a:pPr marL="342900" indent="-342900">
              <a:lnSpc>
                <a:spcPct val="80000"/>
              </a:lnSpc>
              <a:spcBef>
                <a:spcPct val="20000"/>
              </a:spcBef>
            </a:pPr>
            <a:r>
              <a:rPr lang="en-IN" sz="2400" smtClean="0"/>
              <a:t>		try </a:t>
            </a:r>
          </a:p>
          <a:p>
            <a:pPr marL="342900" indent="-342900">
              <a:lnSpc>
                <a:spcPct val="80000"/>
              </a:lnSpc>
              <a:spcBef>
                <a:spcPct val="20000"/>
              </a:spcBef>
            </a:pPr>
            <a:r>
              <a:rPr lang="en-IN" sz="2400" smtClean="0"/>
              <a:t>		{ </a:t>
            </a:r>
          </a:p>
          <a:p>
            <a:pPr marL="342900" indent="-342900">
              <a:lnSpc>
                <a:spcPct val="80000"/>
              </a:lnSpc>
              <a:spcBef>
                <a:spcPct val="20000"/>
              </a:spcBef>
            </a:pPr>
            <a:r>
              <a:rPr lang="en-IN" sz="2400" smtClean="0"/>
              <a:t>			</a:t>
            </a:r>
            <a:r>
              <a:rPr lang="en-IN" sz="2400" b="1" smtClean="0"/>
              <a:t>s1 = text1.getText(); </a:t>
            </a:r>
          </a:p>
          <a:p>
            <a:pPr marL="342900" indent="-342900">
              <a:lnSpc>
                <a:spcPct val="80000"/>
              </a:lnSpc>
              <a:spcBef>
                <a:spcPct val="20000"/>
              </a:spcBef>
            </a:pPr>
            <a:r>
              <a:rPr lang="en-IN" sz="2400" smtClean="0"/>
              <a:t>			x = Integer.parseInt(s1); </a:t>
            </a:r>
          </a:p>
          <a:p>
            <a:pPr marL="342900" indent="-342900">
              <a:lnSpc>
                <a:spcPct val="80000"/>
              </a:lnSpc>
              <a:spcBef>
                <a:spcPct val="20000"/>
              </a:spcBef>
            </a:pPr>
            <a:r>
              <a:rPr lang="en-IN" sz="2400" smtClean="0"/>
              <a:t>			</a:t>
            </a:r>
            <a:r>
              <a:rPr lang="en-IN" sz="2400" b="1" smtClean="0"/>
              <a:t>s2 = text2.getText(); </a:t>
            </a:r>
          </a:p>
          <a:p>
            <a:pPr marL="342900" indent="-342900">
              <a:lnSpc>
                <a:spcPct val="80000"/>
              </a:lnSpc>
              <a:spcBef>
                <a:spcPct val="20000"/>
              </a:spcBef>
            </a:pPr>
            <a:r>
              <a:rPr lang="en-IN" sz="2400" smtClean="0"/>
              <a:t>			y = Integer.parseInt(s2); </a:t>
            </a:r>
          </a:p>
          <a:p>
            <a:pPr marL="342900" indent="-342900">
              <a:lnSpc>
                <a:spcPct val="80000"/>
              </a:lnSpc>
              <a:spcBef>
                <a:spcPct val="20000"/>
              </a:spcBef>
            </a:pPr>
            <a:r>
              <a:rPr lang="en-IN" sz="2400" smtClean="0"/>
              <a:t>		} </a:t>
            </a:r>
          </a:p>
          <a:p>
            <a:pPr marL="342900" indent="-342900">
              <a:lnSpc>
                <a:spcPct val="80000"/>
              </a:lnSpc>
              <a:spcBef>
                <a:spcPct val="20000"/>
              </a:spcBef>
            </a:pPr>
            <a:r>
              <a:rPr lang="en-IN" sz="2400" smtClean="0"/>
              <a:t>		catch(Exception e) {} </a:t>
            </a:r>
          </a:p>
          <a:p>
            <a:pPr marL="342900" indent="-342900">
              <a:lnSpc>
                <a:spcPct val="80000"/>
              </a:lnSpc>
              <a:spcBef>
                <a:spcPct val="20000"/>
              </a:spcBef>
            </a:pPr>
            <a:r>
              <a:rPr lang="en-IN" sz="2400" smtClean="0"/>
              <a:t>		z = x + y; </a:t>
            </a:r>
          </a:p>
          <a:p>
            <a:pPr marL="342900" indent="-342900">
              <a:lnSpc>
                <a:spcPct val="80000"/>
              </a:lnSpc>
              <a:spcBef>
                <a:spcPct val="20000"/>
              </a:spcBef>
            </a:pPr>
            <a:r>
              <a:rPr lang="en-IN" sz="2400" smtClean="0"/>
              <a:t>		s = String.valueOf(z); </a:t>
            </a:r>
          </a:p>
          <a:p>
            <a:pPr marL="342900" indent="-342900">
              <a:lnSpc>
                <a:spcPct val="80000"/>
              </a:lnSpc>
              <a:spcBef>
                <a:spcPct val="20000"/>
              </a:spcBef>
            </a:pPr>
            <a:r>
              <a:rPr lang="en-IN" sz="2400" smtClean="0"/>
              <a:t>		g.drawString("The Sum is : ",10,75); </a:t>
            </a:r>
          </a:p>
          <a:p>
            <a:pPr marL="342900" indent="-342900">
              <a:lnSpc>
                <a:spcPct val="80000"/>
              </a:lnSpc>
              <a:spcBef>
                <a:spcPct val="20000"/>
              </a:spcBef>
            </a:pPr>
            <a:r>
              <a:rPr lang="en-IN" sz="2400" smtClean="0"/>
              <a:t>		g.drawString(s,100,75); </a:t>
            </a:r>
          </a:p>
          <a:p>
            <a:pPr marL="342900" indent="-342900">
              <a:lnSpc>
                <a:spcPct val="80000"/>
              </a:lnSpc>
              <a:spcBef>
                <a:spcPct val="20000"/>
              </a:spcBef>
            </a:pPr>
            <a:r>
              <a:rPr lang="en-IN" sz="2400" smtClean="0"/>
              <a:t>	} </a:t>
            </a:r>
          </a:p>
        </p:txBody>
      </p:sp>
    </p:spTree>
  </p:cSld>
  <p:clrMapOvr>
    <a:masterClrMapping/>
  </p:clrMapOvr>
  <p:transition/>
  <p:timing/>
</p:sld>
</file>

<file path=ppt/slides/slide3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500034" y="71414"/>
            <a:ext cx="8229600" cy="2857520"/>
          </a:xfrm>
        </p:spPr>
        <p:txBody>
          <a:bodyPr>
            <a:normAutofit/>
          </a:bodyPr>
          <a:lstStyle>
            <a:defPPr/>
          </a:lstStyle>
          <a:p>
            <a:pPr>
              <a:buNone/>
            </a:pPr>
            <a:r>
              <a:rPr lang="en-IN" sz="2400" smtClean="0"/>
              <a:t>public boolean action(Event event, Object obj) </a:t>
            </a:r>
          </a:p>
          <a:p>
            <a:pPr>
              <a:buNone/>
            </a:pPr>
            <a:r>
              <a:rPr lang="en-IN" sz="2400" smtClean="0"/>
              <a:t>	{ </a:t>
            </a:r>
          </a:p>
          <a:p>
            <a:pPr>
              <a:buNone/>
            </a:pPr>
            <a:r>
              <a:rPr lang="en-IN" sz="2400" smtClean="0"/>
              <a:t>		repaint(); </a:t>
            </a:r>
          </a:p>
          <a:p>
            <a:pPr>
              <a:buNone/>
            </a:pPr>
            <a:r>
              <a:rPr lang="en-IN" sz="2400" smtClean="0"/>
              <a:t>		return true; </a:t>
            </a:r>
          </a:p>
          <a:p>
            <a:pPr>
              <a:buNone/>
            </a:pPr>
            <a:r>
              <a:rPr lang="en-IN" sz="2400" smtClean="0"/>
              <a:t>	} </a:t>
            </a:r>
          </a:p>
          <a:p>
            <a:pPr>
              <a:buNone/>
            </a:pPr>
            <a:r>
              <a:rPr lang="en-IN" sz="2400" smtClean="0"/>
              <a:t>}</a:t>
            </a:r>
            <a:endParaRPr lang="en-IN" sz="2400"/>
          </a:p>
        </p:txBody>
      </p:sp>
      <p:sp>
        <p:nvSpPr>
          <p:cNvPr id="4" name="Rectangle 3"/>
          <p:cNvSpPr/>
          <p:nvPr/>
        </p:nvSpPr>
        <p:spPr>
          <a:xfrm>
            <a:off x="285720" y="2786058"/>
            <a:ext cx="8358246"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i="1" smtClean="0">
                <a:solidFill>
                  <a:srgbClr val="FF0000"/>
                </a:solidFill>
              </a:rPr>
              <a:t>UserInput.html</a:t>
            </a:r>
            <a:endParaRPr lang="en-IN" sz="2400" i="1" smtClean="0">
              <a:solidFill>
                <a:srgbClr val="FF0000"/>
              </a:solidFill>
            </a:endParaRPr>
          </a:p>
          <a:p>
            <a:pPr/>
            <a:endParaRPr lang="en-IN" sz="1200" smtClean="0"/>
          </a:p>
          <a:p>
            <a:pPr/>
            <a:r>
              <a:rPr lang="en-IN" sz="2400" smtClean="0"/>
              <a:t>&lt;HTML&gt;</a:t>
            </a:r>
          </a:p>
          <a:p>
            <a:pPr/>
            <a:r>
              <a:rPr lang="en-IN" sz="2400" smtClean="0"/>
              <a:t>&lt;HEAD&gt;</a:t>
            </a:r>
          </a:p>
          <a:p>
            <a:pPr/>
            <a:r>
              <a:rPr lang="en-IN" sz="2400" smtClean="0"/>
              <a:t>	&lt;TITLE&gt;Getting Input from the User&lt;/TITLE&gt;</a:t>
            </a:r>
          </a:p>
          <a:p>
            <a:pPr/>
            <a:r>
              <a:rPr lang="en-IN" sz="2400" smtClean="0"/>
              <a:t>&lt;/HEAD&gt;</a:t>
            </a:r>
          </a:p>
          <a:p>
            <a:pPr/>
            <a:r>
              <a:rPr lang="en-IN" sz="2400" smtClean="0"/>
              <a:t>&lt;BODY&gt;</a:t>
            </a:r>
          </a:p>
          <a:p>
            <a:pPr/>
            <a:r>
              <a:rPr lang="en-IN" sz="2400" smtClean="0"/>
              <a:t>	&lt;APPLET Code=“UserInput.class" Width=400 Height=300&gt;</a:t>
            </a:r>
          </a:p>
          <a:p>
            <a:pPr/>
            <a:r>
              <a:rPr lang="en-IN" sz="2400" smtClean="0"/>
              <a:t>	&lt;/APPLET&gt;</a:t>
            </a:r>
          </a:p>
          <a:p>
            <a:pPr/>
            <a:r>
              <a:rPr lang="en-IN" sz="2400" smtClean="0"/>
              <a:t>&lt;/BODY&gt;    </a:t>
            </a:r>
          </a:p>
          <a:p>
            <a:pPr/>
            <a:r>
              <a:rPr lang="en-IN" sz="2400" smtClean="0"/>
              <a:t>&lt;/HTML&gt;</a:t>
            </a:r>
            <a:endParaRPr lang="en-IN" sz="2400"/>
          </a:p>
        </p:txBody>
      </p:sp>
    </p:spTree>
  </p:cSld>
  <p:clrMapOvr>
    <a:masterClrMapping/>
  </p:clrMapOvr>
  <p:transition/>
  <p:timing/>
</p:sld>
</file>

<file path=ppt/slides/slide3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1142976" y="571480"/>
            <a:ext cx="6572296" cy="5786478"/>
          </a:xfrm>
          <a:prstGeom prst="rect">
            <a:avLst/>
          </a:prstGeom>
          <a:noFill/>
          <a:ln w="9525">
            <a:noFill/>
            <a:miter lim="800000"/>
          </a:ln>
          <a:effectLst/>
        </p:spPr>
      </p:pic>
    </p:spTree>
  </p:cSld>
  <p:clrMapOvr>
    <a:masterClrMapping/>
  </p:clrMapOvr>
  <p:transition/>
  <p:timing/>
</p:sld>
</file>

<file path=ppt/slides/slide3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57158" y="-11114"/>
            <a:ext cx="8329642" cy="725470"/>
          </a:xfrm>
        </p:spPr>
        <p:txBody>
          <a:bodyPr>
            <a:noAutofit/>
          </a:bodyPr>
          <a:lstStyle>
            <a:defPPr/>
          </a:lstStyle>
          <a:p>
            <a:pPr/>
            <a:r>
              <a:rPr lang="en-IN" sz="3200" b="1" smtClean="0"/>
              <a:t>Handle Action Events for AWT Button Example</a:t>
            </a:r>
            <a:endParaRPr lang="en-IN" sz="3200"/>
          </a:p>
        </p:txBody>
      </p:sp>
      <p:sp>
        <p:nvSpPr>
          <p:cNvPr id="3" name="Content Placeholder 2"/>
          <p:cNvSpPr>
            <a:spLocks noGrp="1"/>
          </p:cNvSpPr>
          <p:nvPr>
            <p:ph idx="1"/>
          </p:nvPr>
        </p:nvSpPr>
        <p:spPr>
          <a:xfrm>
            <a:off x="457200" y="714356"/>
            <a:ext cx="8229600" cy="6143644"/>
          </a:xfrm>
        </p:spPr>
        <p:txBody>
          <a:bodyPr>
            <a:noAutofit/>
          </a:bodyPr>
          <a:lstStyle>
            <a:defPPr/>
          </a:lstStyle>
          <a:p>
            <a:pPr>
              <a:buNone/>
            </a:pPr>
            <a:r>
              <a:rPr lang="en-IN" sz="2400" smtClean="0"/>
              <a:t>import java.applet.*;</a:t>
            </a:r>
          </a:p>
          <a:p>
            <a:pPr>
              <a:buNone/>
            </a:pPr>
            <a:r>
              <a:rPr lang="en-IN" sz="2400" smtClean="0"/>
              <a:t>import java.awt.*;</a:t>
            </a:r>
          </a:p>
          <a:p>
            <a:pPr>
              <a:buNone/>
            </a:pPr>
            <a:r>
              <a:rPr lang="en-IN" sz="2400" smtClean="0"/>
              <a:t>import java.awt.event.ActionEvent;</a:t>
            </a:r>
          </a:p>
          <a:p>
            <a:pPr>
              <a:buNone/>
            </a:pPr>
            <a:r>
              <a:rPr lang="en-IN" sz="2400" smtClean="0"/>
              <a:t>import java.awt.event.ActionListener;</a:t>
            </a:r>
          </a:p>
          <a:p>
            <a:pPr>
              <a:buNone/>
            </a:pPr>
            <a:r>
              <a:rPr lang="en-IN" sz="2400" smtClean="0"/>
              <a:t> </a:t>
            </a:r>
          </a:p>
          <a:p>
            <a:pPr>
              <a:buNone/>
            </a:pPr>
            <a:r>
              <a:rPr lang="en-IN" sz="2400" i="1" smtClean="0"/>
              <a:t>/* &lt;applet code="HAEEx.class" width=200 height=200&gt;</a:t>
            </a:r>
            <a:endParaRPr lang="en-IN" sz="2400" smtClean="0"/>
          </a:p>
          <a:p>
            <a:pPr>
              <a:buNone/>
            </a:pPr>
            <a:r>
              <a:rPr lang="en-IN" sz="2400" i="1" smtClean="0"/>
              <a:t>&lt;/applet&gt;  */</a:t>
            </a:r>
            <a:endParaRPr lang="en-IN" sz="2400" smtClean="0"/>
          </a:p>
          <a:p>
            <a:pPr>
              <a:buNone/>
            </a:pPr>
            <a:r>
              <a:rPr lang="en-IN" sz="2400" smtClean="0"/>
              <a:t> </a:t>
            </a:r>
          </a:p>
          <a:p>
            <a:pPr>
              <a:buNone/>
            </a:pPr>
            <a:r>
              <a:rPr lang="en-IN" sz="2400" smtClean="0"/>
              <a:t>public class HAEEx extends Applet implements ActionListener</a:t>
            </a:r>
            <a:endParaRPr lang="en-IN" sz="2400" smtClean="0"/>
          </a:p>
          <a:p>
            <a:pPr>
              <a:buNone/>
            </a:pPr>
            <a:r>
              <a:rPr lang="en-IN" sz="2400" smtClean="0"/>
              <a:t>{</a:t>
            </a:r>
          </a:p>
          <a:p>
            <a:pPr>
              <a:buNone/>
            </a:pPr>
            <a:r>
              <a:rPr lang="en-IN" sz="2400" smtClean="0"/>
              <a:t>        String actionMessage="";</a:t>
            </a:r>
          </a:p>
          <a:p>
            <a:pPr>
              <a:buNone/>
            </a:pPr>
            <a:r>
              <a:rPr lang="en-IN" sz="2400" smtClean="0"/>
              <a:t>       </a:t>
            </a:r>
          </a:p>
          <a:p>
            <a:pPr>
              <a:buNone/>
            </a:pPr>
            <a:r>
              <a:rPr lang="en-IN" sz="2400" smtClean="0"/>
              <a:t>     </a:t>
            </a:r>
          </a:p>
        </p:txBody>
      </p:sp>
    </p:spTree>
  </p:cSld>
  <p:clrMapOvr>
    <a:masterClrMapping/>
  </p:clrMapOvr>
  <p:transition/>
  <p:timing/>
</p:sld>
</file>

<file path=ppt/slides/slide3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642910" y="142852"/>
            <a:ext cx="8143932"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IN" sz="2400" smtClean="0"/>
              <a:t>  public void init()</a:t>
            </a:r>
          </a:p>
          <a:p>
            <a:pPr>
              <a:buNone/>
            </a:pPr>
            <a:r>
              <a:rPr lang="en-IN" sz="2400" smtClean="0"/>
              <a:t>	{</a:t>
            </a:r>
          </a:p>
          <a:p>
            <a:pPr>
              <a:buNone/>
            </a:pPr>
            <a:r>
              <a:rPr lang="en-IN" sz="2400" smtClean="0"/>
              <a:t>                Button B1 = new Button("Ok");</a:t>
            </a:r>
          </a:p>
          <a:p>
            <a:pPr>
              <a:buNone/>
            </a:pPr>
            <a:r>
              <a:rPr lang="en-IN" sz="2400" smtClean="0"/>
              <a:t>                Button B2 = new Button("Cancel");</a:t>
            </a:r>
          </a:p>
          <a:p>
            <a:pPr>
              <a:buNone/>
            </a:pPr>
            <a:r>
              <a:rPr lang="en-IN" sz="2400" smtClean="0"/>
              <a:t>               </a:t>
            </a:r>
          </a:p>
          <a:p>
            <a:pPr>
              <a:buNone/>
            </a:pPr>
            <a:r>
              <a:rPr lang="en-IN" sz="2400" smtClean="0"/>
              <a:t>                add(B1);</a:t>
            </a:r>
          </a:p>
          <a:p>
            <a:pPr>
              <a:buNone/>
            </a:pPr>
            <a:r>
              <a:rPr lang="en-IN" sz="2400" smtClean="0"/>
              <a:t>                add(B2);</a:t>
            </a:r>
          </a:p>
          <a:p>
            <a:pPr>
              <a:buNone/>
            </a:pPr>
            <a:r>
              <a:rPr lang="en-IN" sz="2400" smtClean="0"/>
              <a:t>               </a:t>
            </a:r>
          </a:p>
          <a:p>
            <a:pPr>
              <a:buNone/>
            </a:pPr>
            <a:r>
              <a:rPr lang="en-IN" sz="2400" smtClean="0"/>
              <a:t>                </a:t>
            </a:r>
            <a:r>
              <a:rPr lang="en-IN" sz="2400" b="1" smtClean="0"/>
              <a:t>B1.addActionListener(this);</a:t>
            </a:r>
          </a:p>
          <a:p>
            <a:pPr>
              <a:buNone/>
            </a:pPr>
            <a:r>
              <a:rPr lang="en-IN" sz="2400" b="1" smtClean="0"/>
              <a:t>                B2.addActionListener(this);</a:t>
            </a:r>
          </a:p>
          <a:p>
            <a:pPr>
              <a:buNone/>
            </a:pPr>
            <a:r>
              <a:rPr lang="en-IN" sz="2400" smtClean="0"/>
              <a:t>        }</a:t>
            </a:r>
          </a:p>
          <a:p>
            <a:pPr>
              <a:buNone/>
            </a:pPr>
            <a:r>
              <a:rPr lang="en-IN" sz="2400" smtClean="0"/>
              <a:t>    public void paint(Graphics g)</a:t>
            </a:r>
          </a:p>
          <a:p>
            <a:pPr>
              <a:buNone/>
            </a:pPr>
            <a:r>
              <a:rPr lang="en-IN" sz="2400" smtClean="0"/>
              <a:t>        {</a:t>
            </a:r>
          </a:p>
          <a:p>
            <a:pPr>
              <a:buNone/>
            </a:pPr>
            <a:r>
              <a:rPr lang="en-IN" sz="2400" smtClean="0"/>
              <a:t>                g.drawString(actionMessage,10,50);</a:t>
            </a:r>
          </a:p>
          <a:p>
            <a:pPr>
              <a:buNone/>
            </a:pPr>
            <a:r>
              <a:rPr lang="en-IN" sz="2400" smtClean="0"/>
              <a:t>        }</a:t>
            </a:r>
          </a:p>
        </p:txBody>
      </p:sp>
    </p:spTree>
  </p:cSld>
  <p:clrMapOvr>
    <a:masterClrMapping/>
  </p:clrMapOvr>
  <p:transition/>
  <p:timing/>
</p:sld>
</file>

<file path=ppt/slides/slide3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357158" y="131272"/>
            <a:ext cx="8215370" cy="415498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IN" sz="2400" smtClean="0"/>
              <a:t>            public void actionPerformed(ActionEvent ae)</a:t>
            </a:r>
          </a:p>
          <a:p>
            <a:pPr>
              <a:buNone/>
            </a:pPr>
            <a:r>
              <a:rPr lang="en-IN" sz="2400" smtClean="0"/>
              <a:t>	{</a:t>
            </a:r>
          </a:p>
          <a:p>
            <a:pPr>
              <a:buNone/>
            </a:pPr>
            <a:r>
              <a:rPr lang="en-IN" sz="2400" smtClean="0"/>
              <a:t>                     String action = ae.getActionCommand();</a:t>
            </a:r>
          </a:p>
          <a:p>
            <a:pPr>
              <a:buNone/>
            </a:pPr>
            <a:r>
              <a:rPr lang="en-IN" sz="2400" smtClean="0"/>
              <a:t>                     if(action.equals("Ok"))</a:t>
            </a:r>
          </a:p>
          <a:p>
            <a:pPr>
              <a:buNone/>
            </a:pPr>
            <a:r>
              <a:rPr lang="en-IN" sz="2400" smtClean="0"/>
              <a:t>                        		actionMessage = "Ok Button Pressed";</a:t>
            </a:r>
          </a:p>
          <a:p>
            <a:pPr>
              <a:buNone/>
            </a:pPr>
            <a:r>
              <a:rPr lang="en-IN" sz="2400" smtClean="0"/>
              <a:t>                     else if(action.equals("Cancel"))</a:t>
            </a:r>
          </a:p>
          <a:p>
            <a:pPr>
              <a:buNone/>
            </a:pPr>
            <a:r>
              <a:rPr lang="en-IN" sz="2400" smtClean="0"/>
              <a:t>                        		actionMessage = "Cancel Button Pressed";</a:t>
            </a:r>
          </a:p>
          <a:p>
            <a:pPr>
              <a:buNone/>
            </a:pPr>
            <a:r>
              <a:rPr lang="en-IN" sz="2400" smtClean="0"/>
              <a:t>               </a:t>
            </a:r>
          </a:p>
          <a:p>
            <a:pPr>
              <a:buNone/>
            </a:pPr>
            <a:r>
              <a:rPr lang="en-IN" sz="2400" smtClean="0"/>
              <a:t>                    repaint();</a:t>
            </a:r>
          </a:p>
          <a:p>
            <a:pPr>
              <a:buNone/>
            </a:pPr>
            <a:r>
              <a:rPr lang="en-IN" sz="2400" smtClean="0"/>
              <a:t>              }</a:t>
            </a:r>
          </a:p>
          <a:p>
            <a:pPr>
              <a:buNone/>
            </a:pPr>
            <a:r>
              <a:rPr lang="en-IN" sz="2400" smtClean="0"/>
              <a:t>}</a:t>
            </a:r>
          </a:p>
        </p:txBody>
      </p:sp>
      <p:pic>
        <p:nvPicPr>
          <p:cNvPr id="2050" name="Picture 2" descr="http://c861135.r35.cf2.rackcdn.com/HandleActionEventExample.jpg"/>
          <p:cNvPicPr>
            <a:picLocks noChangeAspect="1" noChangeArrowheads="1"/>
          </p:cNvPicPr>
          <p:nvPr/>
        </p:nvPicPr>
        <p:blipFill>
          <a:blip r:embed="rId2"/>
          <a:stretch>
            <a:fillRect/>
          </a:stretch>
        </p:blipFill>
        <p:spPr bwMode="auto">
          <a:xfrm>
            <a:off x="4357686" y="2786058"/>
            <a:ext cx="3857652" cy="4071942"/>
          </a:xfrm>
          <a:prstGeom prst="rect">
            <a:avLst/>
          </a:prstGeom>
          <a:noFill/>
        </p:spPr>
      </p:pic>
    </p:spTree>
  </p:cSld>
  <p:clrMapOvr>
    <a:masterClrMapping/>
  </p:clrMapOvr>
  <p:transition/>
  <p:timing/>
</p:sld>
</file>

<file path=ppt/slides/slide3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a:xfrm>
            <a:off x="457200" y="2714628"/>
            <a:ext cx="8229600" cy="1143000"/>
          </a:xfrm>
        </p:spPr>
        <p:txBody>
          <a:bodyPr>
            <a:normAutofit/>
          </a:bodyPr>
          <a:lstStyle>
            <a:defPPr/>
          </a:lstStyle>
          <a:p>
            <a:r>
              <a:rPr lang="en-IN" sz="5400" b="1" smtClean="0"/>
              <a:t>Graphics Programming</a:t>
            </a:r>
            <a:endParaRPr lang="en-IN" sz="5400" b="1"/>
          </a:p>
        </p:txBody>
      </p:sp>
    </p:spTree>
  </p:cSld>
  <p:clrMapOvr>
    <a:masterClrMapping/>
  </p:clrMapOvr>
  <p:transition/>
  <p:timing/>
</p:sld>
</file>

<file path=ppt/slides/slide3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1143000"/>
          </a:xfrm>
        </p:spPr>
        <p:txBody>
          <a:bodyPr/>
          <a:lstStyle>
            <a:defPPr/>
          </a:lstStyle>
          <a:p>
            <a:pPr/>
            <a:r>
              <a:rPr lang="en-IN" i="1" smtClean="0"/>
              <a:t>The coordinate plane</a:t>
            </a:r>
            <a:endParaRPr lang="en-IN"/>
          </a:p>
        </p:txBody>
      </p:sp>
      <p:pic>
        <p:nvPicPr>
          <p:cNvPr id="2050" name="Picture 2" descr="http://images.techhive.com/images/idge/imported/article/jvw/1996/11/fig2-100158667-orig.gif"/>
          <p:cNvPicPr>
            <a:picLocks noChangeAspect="1" noChangeArrowheads="1"/>
          </p:cNvPicPr>
          <p:nvPr/>
        </p:nvPicPr>
        <p:blipFill>
          <a:blip r:embed="rId2"/>
          <a:stretch>
            <a:fillRect/>
          </a:stretch>
        </p:blipFill>
        <p:spPr bwMode="auto">
          <a:xfrm>
            <a:off x="2285984" y="4000504"/>
            <a:ext cx="5286412" cy="2857496"/>
          </a:xfrm>
          <a:prstGeom prst="rect">
            <a:avLst/>
          </a:prstGeom>
          <a:noFill/>
        </p:spPr>
      </p:pic>
      <p:sp>
        <p:nvSpPr>
          <p:cNvPr id="4" name="Rectangle 3"/>
          <p:cNvSpPr/>
          <p:nvPr/>
        </p:nvSpPr>
        <p:spPr>
          <a:xfrm>
            <a:off x="428596" y="1142985"/>
            <a:ext cx="8429684" cy="280076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200" smtClean="0"/>
              <a:t>A coordinate system </a:t>
            </a:r>
            <a:r>
              <a:rPr lang="en-IN" sz="2200" b="1" smtClean="0"/>
              <a:t>is</a:t>
            </a:r>
            <a:r>
              <a:rPr lang="en-IN" sz="2200" smtClean="0"/>
              <a:t> a method </a:t>
            </a:r>
            <a:r>
              <a:rPr lang="en-IN" sz="2200" b="1" smtClean="0"/>
              <a:t>for</a:t>
            </a:r>
            <a:r>
              <a:rPr lang="en-IN" sz="2200" smtClean="0"/>
              <a:t> specifying the location of points </a:t>
            </a:r>
            <a:r>
              <a:rPr lang="en-IN" sz="2200" b="1" smtClean="0"/>
              <a:t>in</a:t>
            </a:r>
            <a:r>
              <a:rPr lang="en-IN" sz="2200" smtClean="0"/>
              <a:t> space. </a:t>
            </a:r>
            <a:r>
              <a:rPr lang="en-IN" sz="2200" b="1" smtClean="0"/>
              <a:t>In</a:t>
            </a:r>
            <a:r>
              <a:rPr lang="en-IN" sz="2200" smtClean="0"/>
              <a:t> the </a:t>
            </a:r>
            <a:r>
              <a:rPr lang="en-IN" sz="2200" b="1" smtClean="0"/>
              <a:t>case</a:t>
            </a:r>
            <a:r>
              <a:rPr lang="en-IN" sz="2200" smtClean="0"/>
              <a:t> of the AWT, </a:t>
            </a:r>
            <a:r>
              <a:rPr lang="en-IN" sz="2200" b="1" smtClean="0"/>
              <a:t>this</a:t>
            </a:r>
            <a:r>
              <a:rPr lang="en-IN" sz="2200" smtClean="0"/>
              <a:t> space </a:t>
            </a:r>
            <a:r>
              <a:rPr lang="en-IN" sz="2200" b="1" smtClean="0"/>
              <a:t>is</a:t>
            </a:r>
            <a:r>
              <a:rPr lang="en-IN" sz="2200" smtClean="0"/>
              <a:t> a two-dimensional surface called a plane. </a:t>
            </a:r>
            <a:r>
              <a:rPr lang="en-IN" sz="2200" b="1" smtClean="0"/>
              <a:t>Each</a:t>
            </a:r>
            <a:r>
              <a:rPr lang="en-IN" sz="2200" smtClean="0"/>
              <a:t> location </a:t>
            </a:r>
            <a:r>
              <a:rPr lang="en-IN" sz="2200" b="1" smtClean="0"/>
              <a:t>in</a:t>
            </a:r>
            <a:r>
              <a:rPr lang="en-IN" sz="2200" smtClean="0"/>
              <a:t> a plane can be specified </a:t>
            </a:r>
            <a:r>
              <a:rPr lang="en-IN" sz="2200" b="1" smtClean="0"/>
              <a:t>by</a:t>
            </a:r>
            <a:r>
              <a:rPr lang="en-IN" sz="2200" smtClean="0"/>
              <a:t> two integers, called the </a:t>
            </a:r>
            <a:r>
              <a:rPr lang="en-IN" sz="2200" i="1" smtClean="0"/>
              <a:t>x</a:t>
            </a:r>
            <a:r>
              <a:rPr lang="en-IN" sz="2200" smtClean="0"/>
              <a:t> </a:t>
            </a:r>
            <a:r>
              <a:rPr lang="en-IN" sz="2200" b="1" smtClean="0"/>
              <a:t>and</a:t>
            </a:r>
            <a:r>
              <a:rPr lang="en-IN" sz="2200" smtClean="0"/>
              <a:t> </a:t>
            </a:r>
            <a:r>
              <a:rPr lang="en-IN" sz="2200" i="1" smtClean="0"/>
              <a:t>y</a:t>
            </a:r>
            <a:r>
              <a:rPr lang="en-IN" sz="2200" smtClean="0"/>
              <a:t> coordinates. </a:t>
            </a:r>
            <a:r>
              <a:rPr lang="en-IN" sz="2200" b="1" smtClean="0"/>
              <a:t>The</a:t>
            </a:r>
            <a:r>
              <a:rPr lang="en-IN" sz="2200" smtClean="0"/>
              <a:t> values of the </a:t>
            </a:r>
            <a:r>
              <a:rPr lang="en-IN" sz="2200" i="1" smtClean="0"/>
              <a:t>x</a:t>
            </a:r>
            <a:r>
              <a:rPr lang="en-IN" sz="2200" smtClean="0"/>
              <a:t> </a:t>
            </a:r>
            <a:r>
              <a:rPr lang="en-IN" sz="2200" b="1" smtClean="0"/>
              <a:t>and</a:t>
            </a:r>
            <a:r>
              <a:rPr lang="en-IN" sz="2200" smtClean="0"/>
              <a:t> </a:t>
            </a:r>
            <a:r>
              <a:rPr lang="en-IN" sz="2200" i="1" smtClean="0"/>
              <a:t>y</a:t>
            </a:r>
            <a:r>
              <a:rPr lang="en-IN" sz="2200" smtClean="0"/>
              <a:t> coordinates are calculated </a:t>
            </a:r>
            <a:r>
              <a:rPr lang="en-IN" sz="2200" b="1" smtClean="0"/>
              <a:t>in</a:t>
            </a:r>
            <a:r>
              <a:rPr lang="en-IN" sz="2200" smtClean="0"/>
              <a:t> terms of the point's respective horizontal and vertical displacement from the origin. In the case of the AWT, the origin is always the point in the upper-left corner of the plane. It has the coordinate values 0 (for </a:t>
            </a:r>
            <a:r>
              <a:rPr lang="en-IN" sz="2200" i="1" smtClean="0"/>
              <a:t>x</a:t>
            </a:r>
            <a:r>
              <a:rPr lang="en-IN" sz="2200" smtClean="0"/>
              <a:t>) and 0 (for </a:t>
            </a:r>
            <a:r>
              <a:rPr lang="en-IN" sz="2200" i="1" smtClean="0"/>
              <a:t>y</a:t>
            </a:r>
            <a:r>
              <a:rPr lang="en-IN" sz="2200" smtClean="0"/>
              <a:t>).</a:t>
            </a:r>
            <a:endParaRPr lang="en-IN" sz="2200"/>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Content Placeholder 3"/>
          <p:cNvPicPr>
            <a:picLocks noGrp="1" noChangeAspect="1"/>
          </p:cNvPicPr>
          <p:nvPr>
            <p:ph idx="1"/>
          </p:nvPr>
        </p:nvPicPr>
        <p:blipFill>
          <a:blip r:embed="rId2"/>
          <a:srcRect l="13781" r="12904"/>
          <a:stretch>
            <a:fillRect/>
          </a:stretch>
        </p:blipFill>
        <p:spPr>
          <a:xfrm>
            <a:off x="1678674" y="853005"/>
            <a:ext cx="8106771" cy="5581914"/>
          </a:xfrm>
          <a:prstGeom prst="rect">
            <a:avLst/>
          </a:prstGeom>
        </p:spPr>
      </p:pic>
      <p:pic>
        <p:nvPicPr>
          <p:cNvPr id="5" name="Picture 4"/>
          <p:cNvPicPr>
            <a:picLocks noChangeAspect="1"/>
          </p:cNvPicPr>
          <p:nvPr/>
        </p:nvPicPr>
        <p:blipFill>
          <a:blip r:embed="rId3"/>
          <a:srcRect l="5038" t="12120" r="51418" b="19389"/>
          <a:stretch>
            <a:fillRect/>
          </a:stretch>
        </p:blipFill>
        <p:spPr>
          <a:xfrm>
            <a:off x="8761864" y="3207662"/>
            <a:ext cx="3248168" cy="2872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6392087"/>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Features of Java</a:t>
            </a:r>
          </a:p>
        </p:txBody>
      </p:sp>
      <p:sp>
        <p:nvSpPr>
          <p:cNvPr id="8" name="Content Placeholder 2"/>
          <p:cNvSpPr>
            <a:spLocks noGrp="1"/>
          </p:cNvSpPr>
          <p:nvPr>
            <p:ph idx="1"/>
          </p:nvPr>
        </p:nvSpPr>
        <p:spPr>
          <a:xfrm>
            <a:off x="1875330" y="1283425"/>
            <a:ext cx="9615494" cy="2099855"/>
          </a:xfrm>
        </p:spPr>
        <p:txBody>
          <a:bodyPr anchor="t">
            <a:normAutofit fontScale="85000" lnSpcReduction="20000"/>
          </a:bodyPr>
          <a:lstStyle>
            <a:defPPr/>
          </a:lstStyle>
          <a:p>
            <a:r>
              <a:rPr lang="en-US" sz="1900" b="1"/>
              <a:t>Simple</a:t>
            </a:r>
            <a:endParaRPr lang="en-US"/>
          </a:p>
          <a:p>
            <a:pPr marL="0" indent="0">
              <a:buNone/>
            </a:pPr>
            <a:r>
              <a:rPr lang="en-US" sz="1900"/>
              <a:t>According to Sun, Java language is simple because:      </a:t>
            </a:r>
          </a:p>
          <a:p>
            <a:pPr marL="0" indent="0">
              <a:buFont typeface="Vrinda" pitchFamily="34" charset="0"/>
              <a:buChar char="-"/>
            </a:pPr>
            <a:r>
              <a:rPr lang="en-US" sz="1900"/>
              <a:t>syntax is based on C++ (so easier for programmers to learn it after C++).     </a:t>
            </a:r>
          </a:p>
          <a:p>
            <a:pPr marL="0" indent="0">
              <a:buFont typeface="Vrinda" pitchFamily="34" charset="0"/>
              <a:buChar char="-"/>
            </a:pPr>
            <a:r>
              <a:rPr lang="en-US" sz="1900"/>
              <a:t> removed many confusing and/or rarely-used features e.g., explicit pointers, operator overloading etc.      </a:t>
            </a:r>
          </a:p>
          <a:p>
            <a:pPr marL="0" indent="0">
              <a:buFont typeface="Vrinda" pitchFamily="34" charset="0"/>
              <a:buChar char="-"/>
            </a:pPr>
            <a:r>
              <a:rPr lang="en-US" sz="1900"/>
              <a:t>No need to remove unreferenced objects because there is Automatic Garbage Collection in java.</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b="1"/>
          </a:p>
          <a:p>
            <a:endParaRPr lang="en-US" b="1"/>
          </a:p>
        </p:txBody>
      </p:sp>
      <p:sp>
        <p:nvSpPr>
          <p:cNvPr id="9" name="Content Placeholder 2"/>
          <p:cNvSpPr txBox="1"/>
          <p:nvPr/>
        </p:nvSpPr>
        <p:spPr>
          <a:xfrm>
            <a:off x="1870974" y="3630410"/>
            <a:ext cx="9615494" cy="1385728"/>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457200">
              <a:lnSpc>
                <a:spcPct val="80000"/>
              </a:lnSpc>
              <a:spcBef>
                <a:spcPts val="1000"/>
              </a:spcBef>
              <a:buClr>
                <a:schemeClr val="accent1"/>
              </a:buClr>
              <a:buFont typeface="Wingdings 3" charset="2"/>
              <a:buChar char=""/>
            </a:pPr>
            <a:r>
              <a:rPr lang="en-US" sz="1600" b="1">
                <a:solidFill>
                  <a:schemeClr val="tx1">
                    <a:lumMod val="75000"/>
                    <a:lumOff val="25000"/>
                  </a:schemeClr>
                </a:solidFill>
              </a:rPr>
              <a:t>Object-oriented</a:t>
            </a:r>
          </a:p>
          <a:p>
            <a:pPr marR="0" lvl="0" defTabSz="457200" fontAlgn="auto">
              <a:lnSpc>
                <a:spcPct val="80000"/>
              </a:lnSpc>
              <a:spcBef>
                <a:spcPts val="1000"/>
              </a:spcBef>
              <a:buClr>
                <a:schemeClr val="accent1"/>
              </a:buClr>
              <a:buSzTx/>
              <a:defRPr/>
            </a:pPr>
            <a:endParaRPr lang="en-US" sz="1600">
              <a:solidFill>
                <a:schemeClr val="tx1">
                  <a:lumMod val="75000"/>
                  <a:lumOff val="25000"/>
                </a:schemeClr>
              </a:solidFill>
            </a:endParaRPr>
          </a:p>
          <a:p>
            <a:pPr defTabSz="457200">
              <a:lnSpc>
                <a:spcPct val="80000"/>
              </a:lnSpc>
              <a:spcBef>
                <a:spcPts val="1000"/>
              </a:spcBef>
              <a:buClr>
                <a:schemeClr val="accent1"/>
              </a:buClr>
              <a:buFont typeface="Vrinda" pitchFamily="34" charset="0"/>
              <a:buChar char="-"/>
            </a:pPr>
            <a:r>
              <a:rPr lang="en-US" sz="1600">
                <a:solidFill>
                  <a:schemeClr val="tx1">
                    <a:lumMod val="75000"/>
                    <a:lumOff val="25000"/>
                  </a:schemeClr>
                </a:solidFill>
              </a:rPr>
              <a:t> Object-oriented means we organize our software as a combination of different types of objects that incorporates both data and behaviour.</a:t>
            </a: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8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8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8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8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endParaRPr kumimoji="0" lang="en-US" sz="18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endParaRPr kumimoji="0" lang="en-US" sz="18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753148165"/>
      </p:ext>
    </p:extLst>
  </p:cSld>
  <p:clrMapOvr>
    <a:masterClrMapping/>
  </p:clrMapOvr>
  <p:transition/>
  <p:timing/>
</p:sld>
</file>

<file path=ppt/slides/slide4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600200"/>
            <a:ext cx="8429684" cy="4829196"/>
          </a:xfrm>
        </p:spPr>
        <p:txBody>
          <a:bodyPr>
            <a:normAutofit/>
          </a:bodyPr>
          <a:lstStyle>
            <a:defPPr/>
          </a:lstStyle>
          <a:p>
            <a:r>
              <a:rPr lang="en-IN" b="1" smtClean="0"/>
              <a:t>Drawing Lines</a:t>
            </a:r>
          </a:p>
          <a:p>
            <a:pPr>
              <a:buNone/>
            </a:pPr>
            <a:endParaRPr lang="en-IN" sz="1100" b="1" smtClean="0"/>
          </a:p>
          <a:p>
            <a:pPr>
              <a:buNone/>
            </a:pPr>
            <a:r>
              <a:rPr lang="en-IN" sz="2800" smtClean="0"/>
              <a:t>		void drawLine(</a:t>
            </a:r>
            <a:r>
              <a:rPr lang="en-IN" sz="2800" b="1" err="1" smtClean="0"/>
              <a:t>int</a:t>
            </a:r>
            <a:r>
              <a:rPr lang="en-IN" sz="2800" smtClean="0"/>
              <a:t> x1, </a:t>
            </a:r>
            <a:r>
              <a:rPr lang="en-IN" sz="2800" b="1" err="1" smtClean="0"/>
              <a:t>int</a:t>
            </a:r>
            <a:r>
              <a:rPr lang="en-IN" sz="2800" smtClean="0"/>
              <a:t> y1, </a:t>
            </a:r>
            <a:r>
              <a:rPr lang="en-IN" sz="2800" b="1" err="1" smtClean="0"/>
              <a:t>int</a:t>
            </a:r>
            <a:r>
              <a:rPr lang="en-IN" sz="2800" smtClean="0"/>
              <a:t> x2, </a:t>
            </a:r>
            <a:r>
              <a:rPr lang="en-IN" sz="2800" b="1" err="1" smtClean="0"/>
              <a:t>int</a:t>
            </a:r>
            <a:r>
              <a:rPr lang="en-IN" sz="2800" smtClean="0"/>
              <a:t> y2)</a:t>
            </a:r>
          </a:p>
          <a:p>
            <a:pPr>
              <a:buNone/>
            </a:pPr>
            <a:endParaRPr lang="en-US" sz="2800" smtClean="0"/>
          </a:p>
          <a:p>
            <a:pPr algn="just">
              <a:buNone/>
            </a:pPr>
            <a:r>
              <a:rPr lang="en-IN" sz="2800" b="1" smtClean="0"/>
              <a:t>	</a:t>
            </a:r>
            <a:r>
              <a:rPr lang="en-IN" sz="2800" smtClean="0"/>
              <a:t>It draws a straight line, a single pixel wide, between the specified beginning and ending points. The line will be drawn in the current foreground color.</a:t>
            </a:r>
          </a:p>
          <a:p>
            <a:pPr>
              <a:buNone/>
            </a:pPr>
            <a:endParaRPr lang="en-IN" sz="1100" smtClean="0"/>
          </a:p>
          <a:p>
            <a:pPr>
              <a:buNone/>
            </a:pPr>
            <a:r>
              <a:rPr lang="en-US" sz="2800" smtClean="0"/>
              <a:t>Example:</a:t>
            </a:r>
          </a:p>
          <a:p>
            <a:pPr>
              <a:buNone/>
            </a:pPr>
            <a:r>
              <a:rPr lang="en-US" sz="2800" smtClean="0"/>
              <a:t>			g.drawLine(</a:t>
            </a:r>
            <a:r>
              <a:rPr lang="en-IN" sz="2800" smtClean="0"/>
              <a:t>30,300,200,10);</a:t>
            </a:r>
            <a:endParaRPr lang="en-US" sz="2800" smtClean="0"/>
          </a:p>
          <a:p>
            <a:pPr>
              <a:buNone/>
            </a:pPr>
            <a:endParaRPr lang="en-IN" sz="2800" smtClean="0"/>
          </a:p>
          <a:p>
            <a:pPr>
              <a:buNone/>
            </a:pPr>
            <a:endParaRPr lang="en-IN" sz="2800"/>
          </a:p>
        </p:txBody>
      </p:sp>
    </p:spTree>
  </p:cSld>
  <p:clrMapOvr>
    <a:masterClrMapping/>
  </p:clrMapOvr>
  <p:transition/>
  <p:timing/>
</p:sld>
</file>

<file path=ppt/slides/slide4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429684" cy="5000660"/>
          </a:xfrm>
        </p:spPr>
        <p:txBody>
          <a:bodyPr>
            <a:normAutofit fontScale="92500"/>
          </a:bodyPr>
          <a:lstStyle>
            <a:defPPr/>
          </a:lstStyle>
          <a:p>
            <a:r>
              <a:rPr lang="en-IN" b="1" smtClean="0"/>
              <a:t>Drawing Rectangles</a:t>
            </a:r>
          </a:p>
          <a:p>
            <a:pPr>
              <a:buNone/>
            </a:pPr>
            <a:endParaRPr lang="en-IN" sz="1300" b="1" smtClean="0"/>
          </a:p>
          <a:p>
            <a:pPr>
              <a:buNone/>
            </a:pPr>
            <a:endParaRPr lang="en-IN" sz="1200" b="1" smtClean="0"/>
          </a:p>
          <a:p>
            <a:pPr>
              <a:buNone/>
            </a:pPr>
            <a:r>
              <a:rPr lang="en-IN" sz="2800" smtClean="0"/>
              <a:t>		void drawRect(</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width, </a:t>
            </a:r>
            <a:r>
              <a:rPr lang="en-IN" sz="2800" b="1" err="1" smtClean="0"/>
              <a:t>int</a:t>
            </a:r>
            <a:r>
              <a:rPr lang="en-IN" sz="2800" smtClean="0"/>
              <a:t> height)</a:t>
            </a:r>
            <a:endParaRPr lang="en-US" sz="2800" smtClean="0"/>
          </a:p>
          <a:p>
            <a:pPr>
              <a:buNone/>
            </a:pPr>
            <a:endParaRPr lang="en-US" sz="2800" b="1" smtClean="0"/>
          </a:p>
          <a:p>
            <a:pPr algn="just">
              <a:buNone/>
            </a:pPr>
            <a:r>
              <a:rPr lang="en-US" sz="2800" b="1" smtClean="0"/>
              <a:t>	</a:t>
            </a:r>
            <a:r>
              <a:rPr lang="en-IN" sz="3000" smtClean="0"/>
              <a:t>It draws a rectangle. It require, as parameters, the x and y coordinates at which to begin the rectangle, and the width and the height of the rectangle. Both the width and the height must be positive integers.</a:t>
            </a:r>
          </a:p>
          <a:p>
            <a:pPr>
              <a:buNone/>
            </a:pPr>
            <a:endParaRPr lang="en-IN" sz="1200" smtClean="0"/>
          </a:p>
          <a:p>
            <a:pPr>
              <a:buNone/>
            </a:pPr>
            <a:r>
              <a:rPr lang="en-US" sz="2800" smtClean="0"/>
              <a:t>Example:</a:t>
            </a:r>
          </a:p>
          <a:p>
            <a:pPr>
              <a:buNone/>
            </a:pPr>
            <a:r>
              <a:rPr lang="en-US" sz="2800" smtClean="0"/>
              <a:t>			</a:t>
            </a:r>
            <a:r>
              <a:rPr lang="en-IN" sz="2800" smtClean="0"/>
              <a:t> g.drawRect(400,50,200,100);</a:t>
            </a:r>
            <a:endParaRPr lang="en-US" sz="2800" smtClean="0"/>
          </a:p>
          <a:p>
            <a:pPr>
              <a:buNone/>
            </a:pPr>
            <a:endParaRPr lang="en-IN" sz="2800" smtClean="0"/>
          </a:p>
          <a:p>
            <a:pPr>
              <a:buNone/>
            </a:pPr>
            <a:endParaRPr lang="en-IN" sz="2800"/>
          </a:p>
        </p:txBody>
      </p:sp>
    </p:spTree>
  </p:cSld>
  <p:clrMapOvr>
    <a:masterClrMapping/>
  </p:clrMapOvr>
  <p:transition/>
  <p:timing/>
</p:sld>
</file>

<file path=ppt/slides/slide4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lstStyle>
            <a:defPPr/>
          </a:lstStyle>
          <a:p>
            <a:pPr/>
            <a:r>
              <a:rPr lang="en-IN" b="1" smtClean="0"/>
              <a:t>Drawing Rounded Rectangles</a:t>
            </a:r>
          </a:p>
          <a:p>
            <a:pPr/>
            <a:endParaRPr lang="en-IN" sz="1100" b="1" smtClean="0"/>
          </a:p>
          <a:p>
            <a:pPr>
              <a:buNone/>
            </a:pPr>
            <a:r>
              <a:rPr lang="en-IN" sz="2600" smtClean="0"/>
              <a:t>void drawRoundRect(</a:t>
            </a:r>
            <a:r>
              <a:rPr lang="en-IN" sz="2600" b="1" err="1" smtClean="0"/>
              <a:t>int</a:t>
            </a:r>
            <a:r>
              <a:rPr lang="en-IN" sz="2600" smtClean="0"/>
              <a:t> x, </a:t>
            </a:r>
            <a:r>
              <a:rPr lang="en-IN" sz="2600" b="1" err="1" smtClean="0"/>
              <a:t>int</a:t>
            </a:r>
            <a:r>
              <a:rPr lang="en-IN" sz="2600" smtClean="0"/>
              <a:t> y, </a:t>
            </a:r>
            <a:r>
              <a:rPr lang="en-IN" sz="2600" b="1" err="1" smtClean="0"/>
              <a:t>int</a:t>
            </a:r>
            <a:r>
              <a:rPr lang="en-IN" sz="2600" smtClean="0"/>
              <a:t> width, </a:t>
            </a:r>
            <a:r>
              <a:rPr lang="en-IN" sz="2600" b="1" err="1" smtClean="0"/>
              <a:t>int</a:t>
            </a:r>
            <a:r>
              <a:rPr lang="en-IN" sz="2600" smtClean="0"/>
              <a:t> height, </a:t>
            </a:r>
            <a:r>
              <a:rPr lang="en-IN" sz="2600" b="1" err="1" smtClean="0"/>
              <a:t>int</a:t>
            </a:r>
            <a:r>
              <a:rPr lang="en-IN" sz="2600" smtClean="0"/>
              <a:t> arcWidth, </a:t>
            </a:r>
            <a:r>
              <a:rPr lang="en-IN" sz="2600" b="1" err="1" smtClean="0"/>
              <a:t>int</a:t>
            </a:r>
            <a:r>
              <a:rPr lang="en-IN" sz="2600" smtClean="0"/>
              <a:t> arcHeight)</a:t>
            </a:r>
          </a:p>
          <a:p>
            <a:pPr>
              <a:buNone/>
            </a:pPr>
            <a:endParaRPr lang="en-US" sz="2200" smtClean="0"/>
          </a:p>
          <a:p>
            <a:pPr algn="just">
              <a:buNone/>
            </a:pPr>
            <a:r>
              <a:rPr lang="en-IN" sz="2800" b="1" smtClean="0"/>
              <a:t>	</a:t>
            </a:r>
            <a:r>
              <a:rPr lang="en-IN" sz="2800" smtClean="0"/>
              <a:t>The rounded-rectangle graphics methods require two additional parameters, an arc width and an arc height, both of which control the rounding of the corners.</a:t>
            </a:r>
          </a:p>
          <a:p>
            <a:pPr>
              <a:buNone/>
            </a:pPr>
            <a:endParaRPr lang="en-IN" sz="1100" smtClean="0"/>
          </a:p>
          <a:p>
            <a:pPr>
              <a:buNone/>
            </a:pPr>
            <a:r>
              <a:rPr lang="en-US" sz="2800" smtClean="0"/>
              <a:t>Example:</a:t>
            </a:r>
          </a:p>
          <a:p>
            <a:pPr>
              <a:buNone/>
            </a:pPr>
            <a:r>
              <a:rPr lang="en-US" sz="2800" smtClean="0"/>
              <a:t>			</a:t>
            </a:r>
            <a:r>
              <a:rPr lang="en-IN" sz="2800" smtClean="0"/>
              <a:t> g.drawRoundRect(10,100,80,50,10,10);</a:t>
            </a:r>
            <a:endParaRPr lang="en-US" sz="2800" smtClean="0"/>
          </a:p>
          <a:p>
            <a:pPr>
              <a:buNone/>
            </a:pPr>
            <a:endParaRPr lang="en-IN" sz="2800" smtClean="0"/>
          </a:p>
          <a:p>
            <a:pPr>
              <a:buNone/>
            </a:pPr>
            <a:endParaRPr lang="en-IN" sz="2800"/>
          </a:p>
        </p:txBody>
      </p:sp>
    </p:spTree>
  </p:cSld>
  <p:clrMapOvr>
    <a:masterClrMapping/>
  </p:clrMapOvr>
  <p:transition/>
  <p:timing/>
</p:sld>
</file>

<file path=ppt/slides/slide4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a:bodyPr>
          <a:lstStyle>
            <a:defPPr/>
          </a:lstStyle>
          <a:p>
            <a:r>
              <a:rPr lang="en-IN" b="1" smtClean="0"/>
              <a:t>Drawing Filled/ Solid Rectangles</a:t>
            </a:r>
          </a:p>
          <a:p>
            <a:endParaRPr lang="en-IN" sz="1100" b="1" smtClean="0"/>
          </a:p>
          <a:p>
            <a:pPr>
              <a:buNone/>
            </a:pPr>
            <a:r>
              <a:rPr lang="en-IN" sz="2800" b="1" smtClean="0"/>
              <a:t>		void</a:t>
            </a:r>
            <a:r>
              <a:rPr lang="en-IN" sz="2800" smtClean="0"/>
              <a:t> fillRect(</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a:t>
            </a:r>
          </a:p>
          <a:p>
            <a:pPr>
              <a:buNone/>
            </a:pPr>
            <a:endParaRPr lang="en-US" sz="2200" smtClean="0"/>
          </a:p>
          <a:p>
            <a:pPr algn="just">
              <a:buNone/>
            </a:pPr>
            <a:r>
              <a:rPr lang="en-IN" sz="2800" b="1" smtClean="0"/>
              <a:t>	</a:t>
            </a:r>
            <a:r>
              <a:rPr lang="en-IN" sz="2800" smtClean="0"/>
              <a:t>It draws a solid rectangle. It also requires 4 parameters like drawRect() method. </a:t>
            </a:r>
          </a:p>
          <a:p>
            <a:pPr>
              <a:buNone/>
            </a:pPr>
            <a:endParaRPr lang="en-IN" sz="1100" smtClean="0"/>
          </a:p>
          <a:p>
            <a:pPr>
              <a:buNone/>
            </a:pPr>
            <a:r>
              <a:rPr lang="en-US" sz="2800" smtClean="0"/>
              <a:t>Example:</a:t>
            </a:r>
          </a:p>
          <a:p>
            <a:pPr>
              <a:buNone/>
            </a:pPr>
            <a:r>
              <a:rPr lang="en-US" sz="2800" smtClean="0"/>
              <a:t>			</a:t>
            </a:r>
            <a:r>
              <a:rPr lang="en-IN" sz="2800" smtClean="0"/>
              <a:t> g.fillRect(400,50,200,100);</a:t>
            </a:r>
            <a:endParaRPr lang="en-US" sz="2800" smtClean="0"/>
          </a:p>
          <a:p>
            <a:pPr>
              <a:buNone/>
            </a:pPr>
            <a:endParaRPr lang="en-IN" sz="2800" smtClean="0"/>
          </a:p>
          <a:p>
            <a:pPr>
              <a:buNone/>
            </a:pPr>
            <a:endParaRPr lang="en-IN" sz="2800"/>
          </a:p>
        </p:txBody>
      </p:sp>
    </p:spTree>
  </p:cSld>
  <p:clrMapOvr>
    <a:masterClrMapping/>
  </p:clrMapOvr>
  <p:transition/>
  <p:timing/>
</p:sld>
</file>

<file path=ppt/slides/slide4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a:bodyPr>
          <a:lstStyle>
            <a:defPPr/>
          </a:lstStyle>
          <a:p>
            <a:r>
              <a:rPr lang="en-IN" b="1" smtClean="0"/>
              <a:t>Drawing Rounded Rectangles</a:t>
            </a:r>
          </a:p>
          <a:p>
            <a:endParaRPr lang="en-IN" sz="1100" b="1" smtClean="0"/>
          </a:p>
          <a:p>
            <a:pPr>
              <a:buNone/>
            </a:pPr>
            <a:r>
              <a:rPr lang="en-IN" sz="2800" b="1" smtClean="0"/>
              <a:t>void</a:t>
            </a:r>
            <a:r>
              <a:rPr lang="en-IN" sz="2800" smtClean="0"/>
              <a:t> fillRoundRect(</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 </a:t>
            </a:r>
            <a:r>
              <a:rPr lang="en-IN" sz="2800" b="1" err="1" smtClean="0"/>
              <a:t>int</a:t>
            </a:r>
            <a:r>
              <a:rPr lang="en-IN" sz="2800" smtClean="0"/>
              <a:t> arcWidth, </a:t>
            </a:r>
            <a:r>
              <a:rPr lang="en-IN" sz="2800" b="1" err="1" smtClean="0"/>
              <a:t>int</a:t>
            </a:r>
            <a:r>
              <a:rPr lang="en-IN" sz="2800" smtClean="0"/>
              <a:t> arcHeight)</a:t>
            </a:r>
            <a:endParaRPr lang="en-IN" sz="2600" smtClean="0"/>
          </a:p>
          <a:p>
            <a:pPr>
              <a:buNone/>
            </a:pPr>
            <a:endParaRPr lang="en-US" sz="2200" smtClean="0"/>
          </a:p>
          <a:p>
            <a:pPr algn="just">
              <a:buNone/>
            </a:pPr>
            <a:r>
              <a:rPr lang="en-IN" sz="2800" b="1" smtClean="0"/>
              <a:t>	</a:t>
            </a:r>
            <a:r>
              <a:rPr lang="en-IN" sz="2800" smtClean="0"/>
              <a:t>It draws solid rounded-rectangle. It also takes 6  parameters like drawRoundRect() method.</a:t>
            </a:r>
          </a:p>
          <a:p>
            <a:pPr>
              <a:buNone/>
            </a:pPr>
            <a:endParaRPr lang="en-IN" sz="1100" smtClean="0"/>
          </a:p>
          <a:p>
            <a:pPr>
              <a:buNone/>
            </a:pPr>
            <a:r>
              <a:rPr lang="en-US" sz="2800" smtClean="0"/>
              <a:t>Example:</a:t>
            </a:r>
          </a:p>
          <a:p>
            <a:pPr>
              <a:buNone/>
            </a:pPr>
            <a:r>
              <a:rPr lang="en-US" sz="2800" smtClean="0"/>
              <a:t>			</a:t>
            </a:r>
            <a:r>
              <a:rPr lang="en-IN" sz="2800" smtClean="0"/>
              <a:t> g.fillRoundRect(10,100,80,50,10,10);</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a:bodyPr>
          <a:lstStyle>
            <a:defPPr/>
          </a:lstStyle>
          <a:p>
            <a:r>
              <a:rPr lang="en-IN" b="1" smtClean="0"/>
              <a:t>Drawing Ellipses &amp; Circles</a:t>
            </a:r>
          </a:p>
          <a:p>
            <a:endParaRPr lang="en-IN" sz="1100" b="1" smtClean="0"/>
          </a:p>
          <a:p>
            <a:pPr>
              <a:buNone/>
            </a:pPr>
            <a:r>
              <a:rPr lang="en-IN" sz="2800" smtClean="0"/>
              <a:t>		void drawOval(</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a:t>
            </a:r>
          </a:p>
          <a:p>
            <a:pPr>
              <a:buNone/>
            </a:pPr>
            <a:endParaRPr lang="en-US" sz="1100" smtClean="0"/>
          </a:p>
          <a:p>
            <a:pPr algn="just">
              <a:buNone/>
            </a:pPr>
            <a:r>
              <a:rPr lang="en-IN" sz="2800" b="1" smtClean="0"/>
              <a:t>	</a:t>
            </a:r>
            <a:r>
              <a:rPr lang="en-IN" sz="2800" smtClean="0"/>
              <a:t>It draws outline of an oval. It takes parameters, the x and y coordinates of the center of the oval and the width and height of the oval. </a:t>
            </a:r>
          </a:p>
          <a:p>
            <a:pPr>
              <a:buNone/>
            </a:pPr>
            <a:endParaRPr lang="en-IN" sz="1100" smtClean="0"/>
          </a:p>
          <a:p>
            <a:pPr>
              <a:buNone/>
            </a:pPr>
            <a:r>
              <a:rPr lang="en-US" sz="2800" smtClean="0"/>
              <a:t>Example:</a:t>
            </a:r>
          </a:p>
          <a:p>
            <a:pPr>
              <a:buNone/>
            </a:pPr>
            <a:r>
              <a:rPr lang="en-US" sz="2800" smtClean="0"/>
              <a:t>			</a:t>
            </a:r>
            <a:r>
              <a:rPr lang="en-IN" sz="2800" smtClean="0"/>
              <a:t> g.drawOval(10,10,100,120);</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a:bodyPr>
          <a:lstStyle>
            <a:defPPr/>
          </a:lstStyle>
          <a:p>
            <a:r>
              <a:rPr lang="en-IN" b="1" smtClean="0"/>
              <a:t>Drawing Solid Ellipses &amp; Circles</a:t>
            </a:r>
          </a:p>
          <a:p>
            <a:endParaRPr lang="en-IN" sz="1100" b="1" smtClean="0"/>
          </a:p>
          <a:p>
            <a:pPr>
              <a:buNone/>
            </a:pPr>
            <a:r>
              <a:rPr lang="en-IN" sz="2800" smtClean="0"/>
              <a:t>		</a:t>
            </a:r>
            <a:r>
              <a:rPr lang="en-IN" sz="2800" b="1" smtClean="0"/>
              <a:t>void</a:t>
            </a:r>
            <a:r>
              <a:rPr lang="en-IN" sz="2800" smtClean="0"/>
              <a:t> fillOval(</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a:t>
            </a:r>
          </a:p>
          <a:p>
            <a:pPr>
              <a:buNone/>
            </a:pPr>
            <a:endParaRPr lang="en-US" sz="1100" smtClean="0"/>
          </a:p>
          <a:p>
            <a:pPr algn="just">
              <a:buNone/>
            </a:pPr>
            <a:r>
              <a:rPr lang="en-IN" sz="2800" b="1" smtClean="0"/>
              <a:t>	</a:t>
            </a:r>
            <a:r>
              <a:rPr lang="en-IN" sz="2800" smtClean="0"/>
              <a:t>It draws a solid oval. It also takes 4 parameters like drawOval() method. </a:t>
            </a:r>
          </a:p>
          <a:p>
            <a:pPr>
              <a:buNone/>
            </a:pPr>
            <a:endParaRPr lang="en-IN" sz="1100" smtClean="0"/>
          </a:p>
          <a:p>
            <a:pPr>
              <a:buNone/>
            </a:pPr>
            <a:r>
              <a:rPr lang="en-US" sz="2800" smtClean="0"/>
              <a:t>Example:</a:t>
            </a:r>
          </a:p>
          <a:p>
            <a:pPr>
              <a:buNone/>
            </a:pPr>
            <a:r>
              <a:rPr lang="en-US" sz="2800" smtClean="0"/>
              <a:t>			</a:t>
            </a:r>
            <a:r>
              <a:rPr lang="en-IN" sz="2800" smtClean="0"/>
              <a:t> g.fillOval(10,10,100,120);</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lnSpcReduction="10000"/>
          </a:bodyPr>
          <a:lstStyle>
            <a:defPPr/>
          </a:lstStyle>
          <a:p>
            <a:r>
              <a:rPr lang="en-IN" b="1" smtClean="0"/>
              <a:t>Drawing Arcs</a:t>
            </a:r>
          </a:p>
          <a:p>
            <a:endParaRPr lang="en-IN" sz="1100" b="1" smtClean="0"/>
          </a:p>
          <a:p>
            <a:pPr>
              <a:buNone/>
            </a:pPr>
            <a:r>
              <a:rPr lang="en-IN" sz="2800" smtClean="0"/>
              <a:t>		</a:t>
            </a:r>
            <a:r>
              <a:rPr lang="en-IN" sz="2800" b="1" smtClean="0"/>
              <a:t>void</a:t>
            </a:r>
            <a:r>
              <a:rPr lang="en-IN" sz="2800" smtClean="0"/>
              <a:t> drawArc(</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 </a:t>
            </a:r>
            <a:r>
              <a:rPr lang="en-IN" sz="2800" b="1" err="1" smtClean="0"/>
              <a:t>int</a:t>
            </a:r>
            <a:r>
              <a:rPr lang="en-IN" sz="2800" smtClean="0"/>
              <a:t> startAngle, </a:t>
            </a:r>
            <a:r>
              <a:rPr lang="en-IN" sz="2800" b="1" err="1" smtClean="0"/>
              <a:t>int</a:t>
            </a:r>
            <a:r>
              <a:rPr lang="en-IN" sz="2800" smtClean="0"/>
              <a:t> arcAngle)</a:t>
            </a:r>
          </a:p>
          <a:p>
            <a:pPr>
              <a:buNone/>
            </a:pPr>
            <a:endParaRPr lang="en-US" sz="1100" smtClean="0"/>
          </a:p>
          <a:p>
            <a:pPr algn="just">
              <a:buNone/>
            </a:pPr>
            <a:r>
              <a:rPr lang="en-IN" sz="2800" b="1" smtClean="0"/>
              <a:t>	</a:t>
            </a:r>
            <a:r>
              <a:rPr lang="en-IN" sz="2800" smtClean="0"/>
              <a:t>It draws an arc. It requires 6 parameters. First 4 parameters are same as drawOval() method and two additional parameters, a start angle and an arc angle, to specify the beginning of the arc and the size of the arc in degrees.</a:t>
            </a:r>
          </a:p>
          <a:p>
            <a:pPr>
              <a:buNone/>
            </a:pPr>
            <a:endParaRPr lang="en-IN" sz="1100" smtClean="0"/>
          </a:p>
          <a:p>
            <a:pPr>
              <a:buNone/>
            </a:pPr>
            <a:r>
              <a:rPr lang="en-US" sz="2800" smtClean="0"/>
              <a:t>Example:</a:t>
            </a:r>
          </a:p>
          <a:p>
            <a:pPr>
              <a:buNone/>
            </a:pPr>
            <a:r>
              <a:rPr lang="en-US" sz="2800" smtClean="0"/>
              <a:t>			</a:t>
            </a:r>
            <a:r>
              <a:rPr lang="en-IN" sz="2800" smtClean="0"/>
              <a:t> g.drawArc(60,125,80,40,180,180);</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428736"/>
            <a:ext cx="8358246" cy="5000660"/>
          </a:xfrm>
        </p:spPr>
        <p:txBody>
          <a:bodyPr>
            <a:normAutofit/>
          </a:bodyPr>
          <a:lstStyle>
            <a:defPPr/>
          </a:lstStyle>
          <a:p>
            <a:r>
              <a:rPr lang="en-IN" b="1" smtClean="0"/>
              <a:t>Drawing Solid Arcs</a:t>
            </a:r>
          </a:p>
          <a:p>
            <a:endParaRPr lang="en-IN" sz="1100" b="1" smtClean="0"/>
          </a:p>
          <a:p>
            <a:pPr>
              <a:buNone/>
            </a:pPr>
            <a:r>
              <a:rPr lang="en-IN" sz="2800" smtClean="0"/>
              <a:t>		</a:t>
            </a:r>
            <a:r>
              <a:rPr lang="en-IN" sz="2800" b="1" smtClean="0"/>
              <a:t>void</a:t>
            </a:r>
            <a:r>
              <a:rPr lang="en-IN" sz="2800" smtClean="0"/>
              <a:t> fillArc(</a:t>
            </a:r>
            <a:r>
              <a:rPr lang="en-IN" sz="2800" b="1" err="1" smtClean="0"/>
              <a:t>int</a:t>
            </a:r>
            <a:r>
              <a:rPr lang="en-IN" sz="2800" smtClean="0"/>
              <a:t> x, </a:t>
            </a:r>
            <a:r>
              <a:rPr lang="en-IN" sz="2800" b="1" err="1" smtClean="0"/>
              <a:t>int</a:t>
            </a:r>
            <a:r>
              <a:rPr lang="en-IN" sz="2800" smtClean="0"/>
              <a:t> y, </a:t>
            </a:r>
            <a:r>
              <a:rPr lang="en-IN" sz="2800" b="1" err="1" smtClean="0"/>
              <a:t>int</a:t>
            </a:r>
            <a:r>
              <a:rPr lang="en-IN" sz="2800" smtClean="0"/>
              <a:t> w, </a:t>
            </a:r>
            <a:r>
              <a:rPr lang="en-IN" sz="2800" b="1" err="1" smtClean="0"/>
              <a:t>int</a:t>
            </a:r>
            <a:r>
              <a:rPr lang="en-IN" sz="2800" smtClean="0"/>
              <a:t> h, </a:t>
            </a:r>
            <a:r>
              <a:rPr lang="en-IN" sz="2800" b="1" err="1" smtClean="0"/>
              <a:t>int</a:t>
            </a:r>
            <a:r>
              <a:rPr lang="en-IN" sz="2800" smtClean="0"/>
              <a:t> startAngle, </a:t>
            </a:r>
            <a:r>
              <a:rPr lang="en-IN" sz="2800" b="1" err="1" smtClean="0"/>
              <a:t>int</a:t>
            </a:r>
            <a:r>
              <a:rPr lang="en-IN" sz="2800" smtClean="0"/>
              <a:t> arcAngle)</a:t>
            </a:r>
          </a:p>
          <a:p>
            <a:pPr>
              <a:buNone/>
            </a:pPr>
            <a:endParaRPr lang="en-US" sz="1100" smtClean="0"/>
          </a:p>
          <a:p>
            <a:pPr algn="just">
              <a:buNone/>
            </a:pPr>
            <a:r>
              <a:rPr lang="en-IN" sz="2800" b="1" smtClean="0"/>
              <a:t>	</a:t>
            </a:r>
            <a:r>
              <a:rPr lang="en-IN" sz="2800" smtClean="0"/>
              <a:t>It draws solid arc. It also requires 6 parameters like drawArc() method. </a:t>
            </a:r>
          </a:p>
          <a:p>
            <a:pPr>
              <a:buNone/>
            </a:pPr>
            <a:endParaRPr lang="en-IN" sz="1100" smtClean="0"/>
          </a:p>
          <a:p>
            <a:pPr>
              <a:buNone/>
            </a:pPr>
            <a:r>
              <a:rPr lang="en-US" sz="2800" smtClean="0"/>
              <a:t>Example:</a:t>
            </a:r>
          </a:p>
          <a:p>
            <a:pPr>
              <a:buNone/>
            </a:pPr>
            <a:r>
              <a:rPr lang="en-US" sz="2800" smtClean="0"/>
              <a:t>			</a:t>
            </a:r>
            <a:r>
              <a:rPr lang="en-IN" sz="2800" smtClean="0"/>
              <a:t> g.fillArc(60,125,80,40,180,180);</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928694"/>
          </a:xfrm>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000108"/>
            <a:ext cx="8358246" cy="5857892"/>
          </a:xfrm>
        </p:spPr>
        <p:txBody>
          <a:bodyPr>
            <a:normAutofit fontScale="92500" lnSpcReduction="10000"/>
          </a:bodyPr>
          <a:lstStyle>
            <a:defPPr/>
          </a:lstStyle>
          <a:p>
            <a:r>
              <a:rPr lang="en-IN" b="1" smtClean="0"/>
              <a:t>Drawing Polygons</a:t>
            </a:r>
          </a:p>
          <a:p>
            <a:endParaRPr lang="en-IN" sz="1100" b="1" smtClean="0"/>
          </a:p>
          <a:p>
            <a:pPr>
              <a:buNone/>
            </a:pPr>
            <a:r>
              <a:rPr lang="en-IN" sz="2800" smtClean="0"/>
              <a:t>	void drawPolygon(</a:t>
            </a:r>
            <a:r>
              <a:rPr lang="en-IN" sz="2800" b="1" err="1" smtClean="0"/>
              <a:t>int</a:t>
            </a:r>
            <a:r>
              <a:rPr lang="en-IN" sz="2800" smtClean="0"/>
              <a:t> xPoints[], </a:t>
            </a:r>
            <a:r>
              <a:rPr lang="en-IN" sz="2800" b="1" err="1" smtClean="0"/>
              <a:t>int</a:t>
            </a:r>
            <a:r>
              <a:rPr lang="en-IN" sz="2800" smtClean="0"/>
              <a:t> yPoints[], </a:t>
            </a:r>
            <a:r>
              <a:rPr lang="en-IN" sz="2800" b="1" err="1" smtClean="0"/>
              <a:t>int</a:t>
            </a:r>
            <a:r>
              <a:rPr lang="en-IN" sz="2800" smtClean="0"/>
              <a:t> nPoints)</a:t>
            </a:r>
          </a:p>
          <a:p>
            <a:pPr>
              <a:buNone/>
            </a:pPr>
            <a:endParaRPr lang="en-US" sz="1100" smtClean="0"/>
          </a:p>
          <a:p>
            <a:pPr algn="just">
              <a:buNone/>
            </a:pPr>
            <a:r>
              <a:rPr lang="en-IN" sz="2800" b="1" smtClean="0"/>
              <a:t>	</a:t>
            </a:r>
            <a:r>
              <a:rPr lang="en-IN" sz="2800" smtClean="0"/>
              <a:t>It draws outline of polygon. It requires 3 parameters. Two arrays of integers, one representing the successive </a:t>
            </a:r>
            <a:r>
              <a:rPr lang="en-IN" sz="2800" i="1" smtClean="0"/>
              <a:t>x</a:t>
            </a:r>
            <a:r>
              <a:rPr lang="en-IN" sz="2800" smtClean="0"/>
              <a:t> coordinates </a:t>
            </a:r>
            <a:r>
              <a:rPr lang="en-IN" sz="2800" b="1" smtClean="0"/>
              <a:t>and</a:t>
            </a:r>
            <a:r>
              <a:rPr lang="en-IN" sz="2800" smtClean="0"/>
              <a:t> the other representing the successive </a:t>
            </a:r>
            <a:r>
              <a:rPr lang="en-IN" sz="2800" i="1" smtClean="0"/>
              <a:t>y</a:t>
            </a:r>
            <a:r>
              <a:rPr lang="en-IN" sz="2800" smtClean="0"/>
              <a:t> coordinates. And an integer for the total number of points.</a:t>
            </a:r>
          </a:p>
          <a:p>
            <a:pPr>
              <a:buNone/>
            </a:pPr>
            <a:endParaRPr lang="en-IN" sz="1100" smtClean="0"/>
          </a:p>
          <a:p>
            <a:pPr>
              <a:buNone/>
            </a:pPr>
            <a:r>
              <a:rPr lang="en-US" sz="2800" smtClean="0"/>
              <a:t>Example:</a:t>
            </a:r>
          </a:p>
          <a:p>
            <a:pPr>
              <a:buNone/>
            </a:pPr>
            <a:r>
              <a:rPr lang="en-US" sz="2800" smtClean="0"/>
              <a:t>		int xPoints[]={10,170,80,10};</a:t>
            </a:r>
          </a:p>
          <a:p>
            <a:pPr>
              <a:buNone/>
            </a:pPr>
            <a:r>
              <a:rPr lang="en-US" sz="2800" smtClean="0"/>
              <a:t>		int yPoints[]={20,40,140,20};</a:t>
            </a:r>
          </a:p>
          <a:p>
            <a:pPr>
              <a:buNone/>
            </a:pPr>
            <a:r>
              <a:rPr lang="en-US" sz="2800" smtClean="0"/>
              <a:t>		int </a:t>
            </a:r>
            <a:r>
              <a:rPr lang="en-IN" sz="2800" err="1" smtClean="0"/>
              <a:t>nPoints= xPoints.length;</a:t>
            </a:r>
          </a:p>
          <a:p>
            <a:pPr>
              <a:buNone/>
            </a:pPr>
            <a:r>
              <a:rPr lang="en-IN" sz="2800" smtClean="0"/>
              <a:t>		g.drawPolygon(xPoints, yPoints, nPoints);</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Features of Java</a:t>
            </a:r>
          </a:p>
        </p:txBody>
      </p:sp>
      <p:sp>
        <p:nvSpPr>
          <p:cNvPr id="8" name="Content Placeholder 2"/>
          <p:cNvSpPr>
            <a:spLocks noGrp="1"/>
          </p:cNvSpPr>
          <p:nvPr>
            <p:ph idx="1"/>
          </p:nvPr>
        </p:nvSpPr>
        <p:spPr>
          <a:xfrm>
            <a:off x="1875330" y="1283425"/>
            <a:ext cx="9615494" cy="2099855"/>
          </a:xfrm>
        </p:spPr>
        <p:txBody>
          <a:bodyPr anchor="t">
            <a:normAutofit/>
          </a:bodyPr>
          <a:lstStyle>
            <a:defPPr/>
          </a:lstStyle>
          <a:p>
            <a:r>
              <a:rPr lang="en-US" sz="1600" b="1"/>
              <a:t>Platform Independent</a:t>
            </a:r>
          </a:p>
          <a:p>
            <a:pPr>
              <a:buFont typeface="Century Gothic" panose="020b0502020202020204" pitchFamily="34" charset="0"/>
              <a:buChar char="―"/>
            </a:pPr>
            <a:r>
              <a:rPr lang="en-US" sz="1600"/>
              <a:t>	Unlike other programming languages such as C, C++ etc which are compiled into platform specific machines. Java is guaranteed to be </a:t>
            </a:r>
            <a:r>
              <a:rPr lang="en-US" sz="1600" b="1"/>
              <a:t>write-once, run-anywhere  (WORA) </a:t>
            </a:r>
            <a:r>
              <a:rPr lang="en-US" sz="1600"/>
              <a:t>language.</a:t>
            </a:r>
          </a:p>
          <a:p>
            <a:pPr>
              <a:buFont typeface="Century Gothic" panose="020b0502020202020204" pitchFamily="34" charset="0"/>
              <a:buChar char="―"/>
            </a:pPr>
            <a:r>
              <a:rPr lang="en-US" sz="1600"/>
              <a:t>	On compilation Java program is compiled into </a:t>
            </a:r>
            <a:r>
              <a:rPr lang="en-US" sz="1600" b="1" err="1"/>
              <a:t>bytecode</a:t>
            </a:r>
            <a:r>
              <a:rPr lang="en-US" sz="1600"/>
              <a:t>. This bytecode is platform independent and can be run on any machine, plus this bytecode format also provide security. Any machine with Java Runtime Environment can run Java Programs.</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3" name="Footer Placeholder 2"/>
          <p:cNvSpPr>
            <a:spLocks noGrp="1"/>
          </p:cNvSpPr>
          <p:nvPr>
            <p:ph type="ftr" sz="quarter" idx="11"/>
          </p:nvPr>
        </p:nvSpPr>
        <p:spPr/>
        <p:txBody>
          <a:bodyPr/>
          <a:lstStyle>
            <a:defPPr/>
          </a:lstStyle>
          <a:p>
            <a:pPr/>
            <a:r>
              <a:rPr lang="en-US"/>
              <a:t>WhatsApp NO. : 9564842816</a:t>
            </a:r>
          </a:p>
        </p:txBody>
      </p:sp>
      <p:pic>
        <p:nvPicPr>
          <p:cNvPr id="1026" name="Picture 2" descr="Image result for different java platfor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3241" y="3551830"/>
            <a:ext cx="619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375085"/>
      </p:ext>
    </p:extLst>
  </p:cSld>
  <p:clrMapOvr>
    <a:masterClrMapping/>
  </p:clrMapOvr>
  <p:transition/>
  <p:timing/>
</p:sld>
</file>

<file path=ppt/slides/slide4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928694"/>
          </a:xfrm>
        </p:spPr>
        <p:txBody>
          <a:bodyPr/>
          <a:lstStyle>
            <a:defPPr/>
          </a:lstStyle>
          <a:p>
            <a:pPr/>
            <a:r>
              <a:rPr lang="en-IN" smtClean="0"/>
              <a:t>Graphics class Methods</a:t>
            </a:r>
            <a:endParaRPr lang="en-IN"/>
          </a:p>
        </p:txBody>
      </p:sp>
      <p:sp>
        <p:nvSpPr>
          <p:cNvPr id="3" name="Content Placeholder 2"/>
          <p:cNvSpPr>
            <a:spLocks noGrp="1"/>
          </p:cNvSpPr>
          <p:nvPr>
            <p:ph idx="1"/>
          </p:nvPr>
        </p:nvSpPr>
        <p:spPr>
          <a:xfrm>
            <a:off x="357158" y="1000108"/>
            <a:ext cx="8358246" cy="5857892"/>
          </a:xfrm>
        </p:spPr>
        <p:txBody>
          <a:bodyPr>
            <a:normAutofit/>
          </a:bodyPr>
          <a:lstStyle>
            <a:defPPr/>
          </a:lstStyle>
          <a:p>
            <a:r>
              <a:rPr lang="en-IN" b="1" smtClean="0"/>
              <a:t>Drawing Solid Polygons</a:t>
            </a:r>
          </a:p>
          <a:p>
            <a:endParaRPr lang="en-IN" sz="1100" b="1" smtClean="0"/>
          </a:p>
          <a:p>
            <a:pPr>
              <a:buNone/>
            </a:pPr>
            <a:r>
              <a:rPr lang="en-IN" sz="2800" smtClean="0"/>
              <a:t>	</a:t>
            </a:r>
            <a:r>
              <a:rPr lang="en-IN" sz="2800" b="1" smtClean="0"/>
              <a:t>void</a:t>
            </a:r>
            <a:r>
              <a:rPr lang="en-IN" sz="2800" smtClean="0"/>
              <a:t> fillPolygon(</a:t>
            </a:r>
            <a:r>
              <a:rPr lang="en-IN" sz="2800" b="1" err="1" smtClean="0"/>
              <a:t>int</a:t>
            </a:r>
            <a:r>
              <a:rPr lang="en-IN" sz="2800" smtClean="0"/>
              <a:t> xPoints[], </a:t>
            </a:r>
            <a:r>
              <a:rPr lang="en-IN" sz="2800" b="1" err="1" smtClean="0"/>
              <a:t>int</a:t>
            </a:r>
            <a:r>
              <a:rPr lang="en-IN" sz="2800" smtClean="0"/>
              <a:t> yPoints[], </a:t>
            </a:r>
            <a:r>
              <a:rPr lang="en-IN" sz="2800" b="1" err="1" smtClean="0"/>
              <a:t>int</a:t>
            </a:r>
            <a:r>
              <a:rPr lang="en-IN" sz="2800" smtClean="0"/>
              <a:t> nPoints)</a:t>
            </a:r>
          </a:p>
          <a:p>
            <a:pPr>
              <a:buNone/>
            </a:pPr>
            <a:endParaRPr lang="en-US" sz="1100" smtClean="0"/>
          </a:p>
          <a:p>
            <a:pPr algn="just">
              <a:buNone/>
            </a:pPr>
            <a:r>
              <a:rPr lang="en-IN" sz="2800" b="1" smtClean="0"/>
              <a:t>	</a:t>
            </a:r>
            <a:r>
              <a:rPr lang="en-IN" sz="2800" smtClean="0"/>
              <a:t>It draws solid polygon. It requires 3 parameters like drawPolygon() method.</a:t>
            </a:r>
          </a:p>
          <a:p>
            <a:pPr>
              <a:buNone/>
            </a:pPr>
            <a:endParaRPr lang="en-IN" sz="1100" smtClean="0"/>
          </a:p>
          <a:p>
            <a:pPr>
              <a:buNone/>
            </a:pPr>
            <a:r>
              <a:rPr lang="en-US" sz="2800" smtClean="0"/>
              <a:t>Example:</a:t>
            </a:r>
          </a:p>
          <a:p>
            <a:pPr>
              <a:buNone/>
            </a:pPr>
            <a:r>
              <a:rPr lang="en-US" sz="2800" smtClean="0"/>
              <a:t>		int xPoints[]={10,170,80,10};</a:t>
            </a:r>
          </a:p>
          <a:p>
            <a:pPr>
              <a:buNone/>
            </a:pPr>
            <a:r>
              <a:rPr lang="en-US" sz="2800" smtClean="0"/>
              <a:t>		int yPoints[]={20,40,140,20};</a:t>
            </a:r>
          </a:p>
          <a:p>
            <a:pPr>
              <a:buNone/>
            </a:pPr>
            <a:r>
              <a:rPr lang="en-US" sz="2800" smtClean="0"/>
              <a:t>		int </a:t>
            </a:r>
            <a:r>
              <a:rPr lang="en-IN" sz="2800" err="1" smtClean="0"/>
              <a:t>nPoints= xPoints.length;</a:t>
            </a:r>
          </a:p>
          <a:p>
            <a:pPr>
              <a:buNone/>
            </a:pPr>
            <a:r>
              <a:rPr lang="en-IN" sz="2800" smtClean="0"/>
              <a:t>		g.fillPolygon(xPoints, yPoints, nPoints);</a:t>
            </a:r>
            <a:endParaRPr lang="en-US" sz="2800" smtClean="0"/>
          </a:p>
          <a:p>
            <a:pPr>
              <a:buNone/>
            </a:pPr>
            <a:endParaRPr lang="en-US" sz="2800" smtClean="0"/>
          </a:p>
          <a:p>
            <a:pPr>
              <a:buNone/>
            </a:pPr>
            <a:endParaRPr lang="en-IN" sz="2800" smtClean="0"/>
          </a:p>
          <a:p>
            <a:pPr>
              <a:buNone/>
            </a:pPr>
            <a:endParaRPr lang="en-IN" sz="2800"/>
          </a:p>
        </p:txBody>
      </p:sp>
    </p:spTree>
  </p:cSld>
  <p:clrMapOvr>
    <a:masterClrMapping/>
  </p:clrMapOvr>
  <p:transition/>
  <p:timing/>
</p:sld>
</file>

<file path=ppt/slides/slide4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642910" y="428604"/>
            <a:ext cx="7643866" cy="63709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IN" sz="2400" smtClean="0"/>
              <a:t>import java.awt.*; </a:t>
            </a:r>
          </a:p>
          <a:p>
            <a:pPr/>
            <a:r>
              <a:rPr lang="en-IN" sz="2400" smtClean="0"/>
              <a:t>import java.applet.*; </a:t>
            </a:r>
          </a:p>
          <a:p>
            <a:pPr/>
            <a:r>
              <a:rPr lang="en-IN" sz="2400" smtClean="0"/>
              <a:t>public class Face extends Applet</a:t>
            </a:r>
          </a:p>
          <a:p>
            <a:pPr/>
            <a:r>
              <a:rPr lang="en-IN" sz="2400" smtClean="0"/>
              <a:t>{ </a:t>
            </a:r>
          </a:p>
          <a:p>
            <a:pPr/>
            <a:r>
              <a:rPr lang="en-IN" sz="2400" smtClean="0"/>
              <a:t>	public void paint(Graphics g) </a:t>
            </a:r>
          </a:p>
          <a:p>
            <a:pPr/>
            <a:r>
              <a:rPr lang="en-IN" sz="2400" smtClean="0"/>
              <a:t>	{ </a:t>
            </a:r>
          </a:p>
          <a:p>
            <a:pPr/>
            <a:r>
              <a:rPr lang="en-IN" sz="2400" smtClean="0"/>
              <a:t>		g.drawOval(40,40,120,150); //Head </a:t>
            </a:r>
          </a:p>
          <a:p>
            <a:pPr/>
            <a:r>
              <a:rPr lang="en-IN" sz="2400" smtClean="0"/>
              <a:t>		g.drawOval(57,75,30,20); //Left eye </a:t>
            </a:r>
          </a:p>
          <a:p>
            <a:pPr/>
            <a:r>
              <a:rPr lang="en-IN" sz="2400" smtClean="0"/>
              <a:t>		g.drawOval(110,75,30,20); //Right eye </a:t>
            </a:r>
          </a:p>
          <a:p>
            <a:pPr/>
            <a:r>
              <a:rPr lang="en-IN" sz="2400" smtClean="0"/>
              <a:t>		g.fillOval(68,81,10,10); //Pupil (left)</a:t>
            </a:r>
          </a:p>
          <a:p>
            <a:pPr/>
            <a:r>
              <a:rPr lang="en-IN" sz="2400" smtClean="0"/>
              <a:t>		g.fillOval(121,81,10,10); //Pupil (right) </a:t>
            </a:r>
          </a:p>
          <a:p>
            <a:pPr/>
            <a:r>
              <a:rPr lang="en-IN" sz="2400" smtClean="0"/>
              <a:t>		g.drawOval(85,100,30,30); //Nose </a:t>
            </a:r>
          </a:p>
          <a:p>
            <a:pPr/>
            <a:r>
              <a:rPr lang="en-IN" sz="2400" smtClean="0"/>
              <a:t>		g.fillArc(60,125,80,40,180,180); //Mouth </a:t>
            </a:r>
          </a:p>
          <a:p>
            <a:pPr/>
            <a:r>
              <a:rPr lang="en-IN" sz="2400" smtClean="0"/>
              <a:t>		g.drawOval(25,92,15,30); //Left ear </a:t>
            </a:r>
          </a:p>
          <a:p>
            <a:pPr/>
            <a:r>
              <a:rPr lang="en-IN" sz="2400" smtClean="0"/>
              <a:t>		g.drawOval(160,92,15,30); //Right ear</a:t>
            </a:r>
          </a:p>
          <a:p>
            <a:pPr/>
            <a:r>
              <a:rPr lang="en-US" sz="2400" smtClean="0"/>
              <a:t>	}</a:t>
            </a:r>
          </a:p>
          <a:p>
            <a:pPr/>
            <a:r>
              <a:rPr lang="en-US" sz="2400" smtClean="0"/>
              <a:t>}</a:t>
            </a:r>
            <a:endParaRPr lang="en-IN" sz="2400"/>
          </a:p>
        </p:txBody>
      </p:sp>
    </p:spTree>
  </p:cSld>
  <p:clrMapOvr>
    <a:masterClrMapping/>
  </p:clrMapOvr>
  <p:transition/>
  <p:timing/>
</p:sld>
</file>

<file path=ppt/slides/slide4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AutoShape 2" descr="Image result for java applet program to draw f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IN"/>
          </a:p>
        </p:txBody>
      </p:sp>
      <p:pic>
        <p:nvPicPr>
          <p:cNvPr id="60420" name="Picture 4" descr="Image result for java applet program to draw face"/>
          <p:cNvPicPr>
            <a:picLocks noChangeAspect="1" noChangeArrowheads="1"/>
          </p:cNvPicPr>
          <p:nvPr/>
        </p:nvPicPr>
        <p:blipFill>
          <a:blip r:embed="rId2"/>
          <a:stretch>
            <a:fillRect/>
          </a:stretch>
        </p:blipFill>
        <p:spPr bwMode="auto">
          <a:xfrm>
            <a:off x="1357290" y="285728"/>
            <a:ext cx="5929354" cy="6215106"/>
          </a:xfrm>
          <a:prstGeom prst="rect">
            <a:avLst/>
          </a:prstGeom>
          <a:noFill/>
        </p:spPr>
      </p:pic>
    </p:spTree>
  </p:cSld>
  <p:clrMapOvr>
    <a:masterClrMapping/>
  </p:clrMapOvr>
  <p:transition/>
  <p:timing/>
</p:sld>
</file>

<file path=ppt/slides/slide4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0034" y="0"/>
            <a:ext cx="8229600" cy="1000108"/>
          </a:xfrm>
        </p:spPr>
        <p:txBody>
          <a:bodyPr/>
          <a:lstStyle>
            <a:defPPr/>
          </a:lstStyle>
          <a:p>
            <a:pPr/>
            <a:r>
              <a:rPr lang="en-IN" smtClean="0"/>
              <a:t>Color &amp; Fonts</a:t>
            </a:r>
            <a:endParaRPr lang="en-IN"/>
          </a:p>
        </p:txBody>
      </p:sp>
      <p:sp>
        <p:nvSpPr>
          <p:cNvPr id="3" name="Content Placeholder 2"/>
          <p:cNvSpPr>
            <a:spLocks noGrp="1"/>
          </p:cNvSpPr>
          <p:nvPr>
            <p:ph idx="1"/>
          </p:nvPr>
        </p:nvSpPr>
        <p:spPr>
          <a:xfrm>
            <a:off x="457200" y="1285860"/>
            <a:ext cx="8229600" cy="4840303"/>
          </a:xfrm>
        </p:spPr>
        <p:txBody>
          <a:bodyPr>
            <a:normAutofit fontScale="85000" lnSpcReduction="10000"/>
          </a:bodyPr>
          <a:lstStyle>
            <a:defPPr/>
          </a:lstStyle>
          <a:p>
            <a:r>
              <a:rPr lang="en-IN" err="1" smtClean="0"/>
              <a:t>setColor()</a:t>
            </a:r>
          </a:p>
          <a:p>
            <a:endParaRPr lang="en-IN" sz="1200" smtClean="0"/>
          </a:p>
          <a:p>
            <a:pPr>
              <a:buNone/>
            </a:pPr>
            <a:r>
              <a:rPr lang="en-IN" smtClean="0"/>
              <a:t>		public abstract void setColor(Color c)</a:t>
            </a:r>
          </a:p>
          <a:p>
            <a:pPr>
              <a:buNone/>
            </a:pPr>
            <a:endParaRPr lang="en-IN" sz="1300" smtClean="0"/>
          </a:p>
          <a:p>
            <a:pPr algn="just">
              <a:buNone/>
            </a:pPr>
            <a:r>
              <a:rPr lang="en-IN" smtClean="0"/>
              <a:t>	Sets this graphics context's current color to the specified color. All subsequent graphics operations using this graphics context use this specified color.</a:t>
            </a:r>
          </a:p>
          <a:p>
            <a:pPr>
              <a:buNone/>
            </a:pPr>
            <a:endParaRPr lang="en-IN" smtClean="0"/>
          </a:p>
          <a:p>
            <a:r>
              <a:rPr lang="en-IN" err="1" smtClean="0"/>
              <a:t>getColor()</a:t>
            </a:r>
          </a:p>
          <a:p>
            <a:endParaRPr lang="en-IN" sz="1600" smtClean="0"/>
          </a:p>
          <a:p>
            <a:pPr>
              <a:buNone/>
            </a:pPr>
            <a:r>
              <a:rPr lang="en-IN" smtClean="0"/>
              <a:t>		public abstract Color getColor()</a:t>
            </a:r>
          </a:p>
          <a:p>
            <a:pPr>
              <a:buNone/>
            </a:pPr>
            <a:endParaRPr lang="en-IN" sz="1600" smtClean="0"/>
          </a:p>
          <a:p>
            <a:pPr>
              <a:buNone/>
            </a:pPr>
            <a:r>
              <a:rPr lang="en-IN" smtClean="0"/>
              <a:t>Gets this graphics context's current color.</a:t>
            </a:r>
          </a:p>
          <a:p>
            <a:pPr>
              <a:buNone/>
            </a:pPr>
            <a:endParaRPr lang="en-IN" smtClean="0"/>
          </a:p>
        </p:txBody>
      </p:sp>
    </p:spTree>
  </p:cSld>
  <p:clrMapOvr>
    <a:masterClrMapping/>
  </p:clrMapOvr>
  <p:transition/>
  <p:timing/>
</p:sld>
</file>

<file path=ppt/slides/slide4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457200" y="1071546"/>
            <a:ext cx="8229600" cy="5643602"/>
          </a:xfrm>
        </p:spPr>
        <p:txBody>
          <a:bodyPr>
            <a:normAutofit fontScale="92500" lnSpcReduction="10000"/>
          </a:bodyPr>
          <a:lstStyle>
            <a:defPPr/>
          </a:lstStyle>
          <a:p>
            <a:r>
              <a:rPr lang="en-IN" err="1" smtClean="0"/>
              <a:t>setBackGround()</a:t>
            </a:r>
          </a:p>
          <a:p>
            <a:endParaRPr lang="en-IN" sz="1100" smtClean="0"/>
          </a:p>
          <a:p>
            <a:pPr>
              <a:buNone/>
            </a:pPr>
            <a:r>
              <a:rPr lang="en-IN" smtClean="0"/>
              <a:t>		void setBackground(mycolor)</a:t>
            </a:r>
          </a:p>
          <a:p>
            <a:pPr>
              <a:buNone/>
            </a:pPr>
            <a:endParaRPr lang="en-US" sz="1100" smtClean="0"/>
          </a:p>
          <a:p>
            <a:pPr algn="just">
              <a:buNone/>
            </a:pPr>
            <a:r>
              <a:rPr lang="en-IN" smtClean="0"/>
              <a:t>	Sets the color of the background of an applet window.</a:t>
            </a:r>
          </a:p>
          <a:p>
            <a:pPr>
              <a:buNone/>
            </a:pPr>
            <a:endParaRPr lang="en-US" sz="2600" smtClean="0"/>
          </a:p>
          <a:p>
            <a:r>
              <a:rPr lang="en-IN" err="1" smtClean="0"/>
              <a:t>setForeGround()</a:t>
            </a:r>
          </a:p>
          <a:p>
            <a:endParaRPr lang="en-IN" sz="1200" smtClean="0"/>
          </a:p>
          <a:p>
            <a:pPr>
              <a:buNone/>
            </a:pPr>
            <a:r>
              <a:rPr lang="en-IN" smtClean="0"/>
              <a:t>		void setForeground(mycolor)</a:t>
            </a:r>
          </a:p>
          <a:p>
            <a:pPr>
              <a:buNone/>
            </a:pPr>
            <a:endParaRPr lang="en-IN" sz="1200" smtClean="0"/>
          </a:p>
          <a:p>
            <a:pPr algn="just">
              <a:buNone/>
            </a:pPr>
            <a:r>
              <a:rPr lang="en-IN" smtClean="0"/>
              <a:t>	Sets the foreground color to a specific color. mycolor is one of the color constants or the new color created by the user.</a:t>
            </a:r>
          </a:p>
        </p:txBody>
      </p:sp>
      <p:sp>
        <p:nvSpPr>
          <p:cNvPr id="4" name="Title 1"/>
          <p:cNvSpPr>
            <a:spLocks noGrp="1"/>
          </p:cNvSpPr>
          <p:nvPr>
            <p:ph type="title"/>
          </p:nvPr>
        </p:nvSpPr>
        <p:spPr>
          <a:xfrm>
            <a:off x="500034" y="0"/>
            <a:ext cx="8229600" cy="1000108"/>
          </a:xfrm>
        </p:spPr>
        <p:txBody>
          <a:bodyPr/>
          <a:lstStyle>
            <a:defPPr/>
          </a:lstStyle>
          <a:p>
            <a:pPr/>
            <a:r>
              <a:rPr lang="en-IN" smtClean="0"/>
              <a:t>Color &amp; Fonts</a:t>
            </a:r>
            <a:endParaRPr lang="en-IN"/>
          </a:p>
        </p:txBody>
      </p:sp>
    </p:spTree>
  </p:cSld>
  <p:clrMapOvr>
    <a:masterClrMapping/>
  </p:clrMapOvr>
  <p:transition/>
  <p:timing/>
</p:sld>
</file>

<file path=ppt/slides/slide4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457200" y="1071546"/>
            <a:ext cx="8229600" cy="5572164"/>
          </a:xfrm>
        </p:spPr>
        <p:txBody>
          <a:bodyPr>
            <a:normAutofit/>
          </a:bodyPr>
          <a:lstStyle>
            <a:defPPr/>
          </a:lstStyle>
          <a:p>
            <a:pPr>
              <a:buNone/>
            </a:pPr>
            <a:endParaRPr lang="en-IN" sz="1200" smtClean="0"/>
          </a:p>
          <a:p>
            <a:pPr>
              <a:buNone/>
            </a:pPr>
            <a:r>
              <a:rPr lang="en-IN" smtClean="0"/>
              <a:t>The list of color constants is given below:</a:t>
            </a:r>
          </a:p>
          <a:p>
            <a:pPr>
              <a:buNone/>
            </a:pPr>
            <a:endParaRPr lang="en-IN" sz="1300" smtClean="0"/>
          </a:p>
          <a:p>
            <a:pPr lvl="3">
              <a:lnSpc>
                <a:spcPct val="120000"/>
              </a:lnSpc>
              <a:buNone/>
            </a:pPr>
            <a:r>
              <a:rPr lang="en-IN" sz="2800" smtClean="0"/>
              <a:t>• Color.red		• Color.orange</a:t>
            </a:r>
            <a:endParaRPr lang="en-IN" sz="2800" smtClean="0"/>
          </a:p>
          <a:p>
            <a:pPr lvl="3">
              <a:lnSpc>
                <a:spcPct val="120000"/>
              </a:lnSpc>
              <a:buNone/>
            </a:pPr>
            <a:r>
              <a:rPr lang="en-IN" sz="2800" smtClean="0"/>
              <a:t>• Color.gray		• Color.darkGray	</a:t>
            </a:r>
          </a:p>
          <a:p>
            <a:pPr lvl="3">
              <a:lnSpc>
                <a:spcPct val="120000"/>
              </a:lnSpc>
              <a:buNone/>
            </a:pPr>
            <a:r>
              <a:rPr lang="en-IN" sz="2800" smtClean="0"/>
              <a:t>• Color.lightGray	• Color.cyan</a:t>
            </a:r>
            <a:endParaRPr lang="en-IN" sz="2800" smtClean="0"/>
          </a:p>
          <a:p>
            <a:pPr lvl="3">
              <a:lnSpc>
                <a:spcPct val="120000"/>
              </a:lnSpc>
              <a:buNone/>
            </a:pPr>
            <a:r>
              <a:rPr lang="en-IN" sz="2800" smtClean="0"/>
              <a:t>• Color.pink		• Color.white	</a:t>
            </a:r>
          </a:p>
          <a:p>
            <a:pPr lvl="3">
              <a:lnSpc>
                <a:spcPct val="120000"/>
              </a:lnSpc>
              <a:buNone/>
            </a:pPr>
            <a:r>
              <a:rPr lang="en-IN" sz="2800" smtClean="0"/>
              <a:t>• Color.blue		• Color.green	</a:t>
            </a:r>
          </a:p>
          <a:p>
            <a:pPr lvl="3">
              <a:lnSpc>
                <a:spcPct val="120000"/>
              </a:lnSpc>
              <a:buNone/>
            </a:pPr>
            <a:r>
              <a:rPr lang="en-IN" sz="2800" smtClean="0"/>
              <a:t>• Color.black		• Color.yellow</a:t>
            </a:r>
            <a:endParaRPr lang="en-IN" sz="2800" smtClean="0"/>
          </a:p>
          <a:p>
            <a:pPr>
              <a:buNone/>
            </a:pPr>
            <a:endParaRPr lang="en-IN" smtClean="0"/>
          </a:p>
          <a:p>
            <a:endParaRPr lang="en-IN"/>
          </a:p>
        </p:txBody>
      </p:sp>
      <p:sp>
        <p:nvSpPr>
          <p:cNvPr id="4" name="Title 1"/>
          <p:cNvSpPr>
            <a:spLocks noGrp="1"/>
          </p:cNvSpPr>
          <p:nvPr>
            <p:ph type="title"/>
          </p:nvPr>
        </p:nvSpPr>
        <p:spPr>
          <a:xfrm>
            <a:off x="500034" y="0"/>
            <a:ext cx="8229600" cy="1000108"/>
          </a:xfrm>
        </p:spPr>
        <p:txBody>
          <a:bodyPr/>
          <a:lstStyle>
            <a:defPPr/>
          </a:lstStyle>
          <a:p>
            <a:pPr/>
            <a:r>
              <a:rPr lang="en-IN" smtClean="0"/>
              <a:t>Color &amp; Fonts</a:t>
            </a:r>
            <a:endParaRPr lang="en-IN"/>
          </a:p>
        </p:txBody>
      </p:sp>
    </p:spTree>
  </p:cSld>
  <p:clrMapOvr>
    <a:masterClrMapping/>
  </p:clrMapOvr>
  <p:transition/>
  <p:timing/>
</p:sld>
</file>

<file path=ppt/slides/slide4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1143000"/>
          </a:xfrm>
        </p:spPr>
        <p:txBody>
          <a:bodyPr/>
          <a:lstStyle>
            <a:defPPr/>
          </a:lstStyle>
          <a:p>
            <a:pPr/>
            <a:r>
              <a:rPr lang="en-IN" smtClean="0"/>
              <a:t>font class</a:t>
            </a:r>
            <a:endParaRPr lang="en-IN"/>
          </a:p>
        </p:txBody>
      </p:sp>
      <p:sp>
        <p:nvSpPr>
          <p:cNvPr id="3" name="Content Placeholder 2"/>
          <p:cNvSpPr>
            <a:spLocks noGrp="1"/>
          </p:cNvSpPr>
          <p:nvPr>
            <p:ph idx="1"/>
          </p:nvPr>
        </p:nvSpPr>
        <p:spPr>
          <a:xfrm>
            <a:off x="457200" y="1071546"/>
            <a:ext cx="8472518" cy="5786454"/>
          </a:xfrm>
        </p:spPr>
        <p:txBody>
          <a:bodyPr>
            <a:normAutofit/>
          </a:bodyPr>
          <a:lstStyle>
            <a:defPPr/>
          </a:lstStyle>
          <a:p>
            <a:r>
              <a:rPr lang="en-IN" b="1" smtClean="0"/>
              <a:t>Constructors</a:t>
            </a:r>
          </a:p>
          <a:p>
            <a:endParaRPr lang="en-IN" sz="1200" smtClean="0"/>
          </a:p>
          <a:p>
            <a:pPr>
              <a:buNone/>
            </a:pPr>
            <a:r>
              <a:rPr lang="en-IN" b="1" i="1" smtClean="0"/>
              <a:t>		</a:t>
            </a:r>
            <a:r>
              <a:rPr lang="en-IN" sz="2800" b="1" smtClean="0"/>
              <a:t>public Font (String name, int style, int size)</a:t>
            </a:r>
            <a:r>
              <a:rPr lang="en-IN" b="1" i="1" smtClean="0"/>
              <a:t> </a:t>
            </a:r>
          </a:p>
          <a:p>
            <a:pPr>
              <a:buNone/>
            </a:pPr>
            <a:endParaRPr lang="en-IN" sz="1100" b="1" smtClean="0"/>
          </a:p>
          <a:p>
            <a:pPr algn="just"/>
            <a:r>
              <a:rPr lang="en-IN" smtClean="0"/>
              <a:t>There is a single constructor for Font. It requires a name, style, and size. name represents the name of the font to create, case insensitive.</a:t>
            </a:r>
          </a:p>
          <a:p>
            <a:pPr>
              <a:buNone/>
            </a:pPr>
            <a:endParaRPr lang="en-IN" sz="1100" smtClean="0"/>
          </a:p>
          <a:p>
            <a:pPr>
              <a:buNone/>
            </a:pPr>
            <a:r>
              <a:rPr lang="en-IN" smtClean="0"/>
              <a:t>	</a:t>
            </a:r>
            <a:r>
              <a:rPr lang="en-IN" sz="2300" b="1" err="1" smtClean="0"/>
              <a:t>setFont (new Font ("TimesRoman", Font.BOLD | Font.ITALIC, 20));</a:t>
            </a:r>
          </a:p>
          <a:p>
            <a:pPr>
              <a:buNone/>
            </a:pPr>
            <a:r>
              <a:rPr lang="en-US" sz="2300" smtClean="0"/>
              <a:t>This can be also written as,</a:t>
            </a:r>
          </a:p>
          <a:p>
            <a:pPr>
              <a:buNone/>
            </a:pPr>
            <a:r>
              <a:rPr lang="en-US" sz="2300" b="1" smtClean="0"/>
              <a:t>	Font f=new Font</a:t>
            </a:r>
            <a:r>
              <a:rPr lang="en-IN" sz="2300" b="1" smtClean="0"/>
              <a:t>("TimesRoman", Font.BOLD | Font.ITALIC, 20);</a:t>
            </a:r>
          </a:p>
          <a:p>
            <a:pPr>
              <a:buNone/>
            </a:pPr>
            <a:r>
              <a:rPr lang="en-US" sz="2300" b="1" smtClean="0"/>
              <a:t>	g.setFont(f);</a:t>
            </a:r>
            <a:endParaRPr lang="en-IN" sz="2300" b="1" smtClean="0"/>
          </a:p>
          <a:p>
            <a:pPr>
              <a:buNone/>
            </a:pPr>
            <a:endParaRPr lang="en-IN" b="1" smtClean="0"/>
          </a:p>
          <a:p>
            <a:pPr>
              <a:buNone/>
            </a:pPr>
            <a:endParaRPr lang="en-IN" smtClean="0"/>
          </a:p>
        </p:txBody>
      </p:sp>
    </p:spTree>
  </p:cSld>
  <p:clrMapOvr>
    <a:masterClrMapping/>
  </p:clrMapOvr>
  <p:transition/>
  <p:timing/>
</p:sld>
</file>

<file path=ppt/slides/slide4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1143000"/>
          </a:xfrm>
        </p:spPr>
        <p:txBody>
          <a:bodyPr/>
          <a:lstStyle>
            <a:defPPr/>
          </a:lstStyle>
          <a:p>
            <a:pPr/>
            <a:r>
              <a:rPr lang="en-IN" smtClean="0"/>
              <a:t>font class</a:t>
            </a:r>
            <a:endParaRPr lang="en-IN"/>
          </a:p>
        </p:txBody>
      </p:sp>
      <p:sp>
        <p:nvSpPr>
          <p:cNvPr id="3" name="Content Placeholder 2"/>
          <p:cNvSpPr>
            <a:spLocks noGrp="1"/>
          </p:cNvSpPr>
          <p:nvPr>
            <p:ph idx="1"/>
          </p:nvPr>
        </p:nvSpPr>
        <p:spPr>
          <a:xfrm>
            <a:off x="457200" y="1071546"/>
            <a:ext cx="8401080" cy="5715016"/>
          </a:xfrm>
        </p:spPr>
        <p:txBody>
          <a:bodyPr>
            <a:normAutofit fontScale="92500" lnSpcReduction="10000"/>
          </a:bodyPr>
          <a:lstStyle>
            <a:defPPr/>
          </a:lstStyle>
          <a:p>
            <a:r>
              <a:rPr lang="en-IN" b="1" smtClean="0"/>
              <a:t>Variables defined by font class: </a:t>
            </a:r>
          </a:p>
          <a:p>
            <a:pPr algn="just">
              <a:buNone/>
            </a:pPr>
            <a:r>
              <a:rPr lang="en-IN" smtClean="0"/>
              <a:t>		Three protected variables access the font setting. They are initially set through the Font constructor. To read these variables, use the Font class's "get" methods.</a:t>
            </a:r>
          </a:p>
          <a:p>
            <a:r>
              <a:rPr lang="en-IN" b="1" i="1" smtClean="0"/>
              <a:t>protected String name</a:t>
            </a:r>
            <a:r>
              <a:rPr lang="en-IN" i="1" smtClean="0"/>
              <a:t> </a:t>
            </a:r>
            <a:endParaRPr lang="en-IN" smtClean="0"/>
          </a:p>
          <a:p>
            <a:pPr>
              <a:buNone/>
            </a:pPr>
            <a:r>
              <a:rPr lang="en-IN" smtClean="0"/>
              <a:t>		The name of the font.</a:t>
            </a:r>
          </a:p>
          <a:p>
            <a:r>
              <a:rPr lang="en-IN" b="1" i="1" smtClean="0"/>
              <a:t>protected int size</a:t>
            </a:r>
            <a:r>
              <a:rPr lang="en-IN" i="1" smtClean="0"/>
              <a:t> </a:t>
            </a:r>
            <a:endParaRPr lang="en-IN" smtClean="0"/>
          </a:p>
          <a:p>
            <a:pPr>
              <a:buNone/>
            </a:pPr>
            <a:r>
              <a:rPr lang="en-IN" smtClean="0"/>
              <a:t>		The size of the font.</a:t>
            </a:r>
          </a:p>
          <a:p>
            <a:r>
              <a:rPr lang="en-IN" b="1" i="1" smtClean="0"/>
              <a:t>protected int style</a:t>
            </a:r>
            <a:r>
              <a:rPr lang="en-IN" i="1" smtClean="0"/>
              <a:t> </a:t>
            </a:r>
            <a:endParaRPr lang="en-IN" smtClean="0"/>
          </a:p>
          <a:p>
            <a:pPr>
              <a:buNone/>
            </a:pPr>
            <a:r>
              <a:rPr lang="en-IN" smtClean="0"/>
              <a:t>		The style of the font. The style is some logical combination of the constants listed previously.</a:t>
            </a:r>
          </a:p>
          <a:p>
            <a:pPr>
              <a:buNone/>
            </a:pPr>
            <a:endParaRPr lang="en-IN" smtClean="0"/>
          </a:p>
        </p:txBody>
      </p:sp>
    </p:spTree>
  </p:cSld>
  <p:clrMapOvr>
    <a:masterClrMapping/>
  </p:clrMapOvr>
  <p:transition/>
  <p:timing/>
</p:sld>
</file>

<file path=ppt/slides/slide4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1143000"/>
          </a:xfrm>
        </p:spPr>
        <p:txBody>
          <a:bodyPr/>
          <a:lstStyle>
            <a:defPPr/>
          </a:lstStyle>
          <a:p>
            <a:pPr/>
            <a:r>
              <a:rPr lang="en-IN" smtClean="0"/>
              <a:t>font methods</a:t>
            </a:r>
            <a:endParaRPr lang="en-IN"/>
          </a:p>
        </p:txBody>
      </p:sp>
      <p:sp>
        <p:nvSpPr>
          <p:cNvPr id="3" name="Content Placeholder 2"/>
          <p:cNvSpPr>
            <a:spLocks noGrp="1"/>
          </p:cNvSpPr>
          <p:nvPr>
            <p:ph idx="1"/>
          </p:nvPr>
        </p:nvSpPr>
        <p:spPr>
          <a:xfrm>
            <a:off x="457200" y="1214422"/>
            <a:ext cx="8229600" cy="5286412"/>
          </a:xfrm>
        </p:spPr>
        <p:txBody>
          <a:bodyPr/>
          <a:lstStyle>
            <a:defPPr/>
          </a:lstStyle>
          <a:p>
            <a:pPr/>
            <a:r>
              <a:rPr lang="en-IN" err="1" smtClean="0"/>
              <a:t>getFamily()</a:t>
            </a:r>
          </a:p>
          <a:p>
            <a:pPr>
              <a:buNone/>
            </a:pPr>
            <a:r>
              <a:rPr lang="en-IN" i="1" smtClean="0"/>
              <a:t>			</a:t>
            </a:r>
            <a:r>
              <a:rPr lang="en-IN" b="1" i="1" smtClean="0"/>
              <a:t>public String getFamily ()</a:t>
            </a:r>
            <a:r>
              <a:rPr lang="en-IN" i="1" smtClean="0"/>
              <a:t> </a:t>
            </a:r>
            <a:endParaRPr lang="en-IN" smtClean="0"/>
          </a:p>
          <a:p>
            <a:pPr>
              <a:buNone/>
            </a:pPr>
            <a:r>
              <a:rPr lang="en-IN" smtClean="0"/>
              <a:t>	The getFamily() method returns the actual name of the font that is being used to display characters. </a:t>
            </a:r>
          </a:p>
          <a:p>
            <a:pPr>
              <a:buNone/>
            </a:pPr>
            <a:endParaRPr lang="en-US" smtClean="0"/>
          </a:p>
          <a:p>
            <a:pPr>
              <a:buNone/>
            </a:pPr>
            <a:r>
              <a:rPr lang="en-US" smtClean="0"/>
              <a:t>				</a:t>
            </a:r>
            <a:endParaRPr lang="en-IN"/>
          </a:p>
        </p:txBody>
      </p:sp>
    </p:spTree>
  </p:cSld>
  <p:clrMapOvr>
    <a:masterClrMapping/>
  </p:clrMapOvr>
  <p:transition/>
  <p:timing/>
</p:sld>
</file>

<file path=ppt/slides/slide4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a:r>
              <a:rPr lang="en-IN" err="1" smtClean="0"/>
              <a:t>getFont()</a:t>
            </a:r>
          </a:p>
          <a:p>
            <a:pPr>
              <a:buNone/>
            </a:pPr>
            <a:r>
              <a:rPr lang="en-IN" i="1" smtClean="0"/>
              <a:t>		</a:t>
            </a:r>
            <a:r>
              <a:rPr lang="en-IN" b="1" i="1" smtClean="0"/>
              <a:t>public static Font getFont (String name) </a:t>
            </a:r>
            <a:endParaRPr lang="en-IN" b="1" smtClean="0"/>
          </a:p>
          <a:p>
            <a:pPr>
              <a:buNone/>
            </a:pPr>
            <a:r>
              <a:rPr lang="en-IN" smtClean="0"/>
              <a:t>	</a:t>
            </a:r>
          </a:p>
          <a:p>
            <a:pPr>
              <a:buNone/>
            </a:pPr>
            <a:r>
              <a:rPr lang="en-IN" smtClean="0"/>
              <a:t>	The getFont() method gets the font specified by the system property name. If name is not a valid system property, null is returned.</a:t>
            </a:r>
          </a:p>
        </p:txBody>
      </p:sp>
      <p:sp>
        <p:nvSpPr>
          <p:cNvPr id="4" name="Title 1"/>
          <p:cNvSpPr>
            <a:spLocks noGrp="1"/>
          </p:cNvSpPr>
          <p:nvPr>
            <p:ph type="title"/>
          </p:nvPr>
        </p:nvSpPr>
        <p:spPr>
          <a:xfrm>
            <a:off x="457200" y="-24"/>
            <a:ext cx="8229600" cy="1143000"/>
          </a:xfrm>
        </p:spPr>
        <p:txBody>
          <a:bodyPr/>
          <a:lstStyle>
            <a:defPPr/>
          </a:lstStyle>
          <a:p>
            <a:pPr/>
            <a:r>
              <a:rPr lang="en-IN" smtClean="0"/>
              <a:t>font methods</a:t>
            </a:r>
            <a:endParaRPr lang="en-IN"/>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78668" y="617129"/>
            <a:ext cx="8911687" cy="405723"/>
          </a:xfrm>
        </p:spPr>
        <p:txBody>
          <a:bodyPr>
            <a:normAutofit/>
          </a:bodyPr>
          <a:lstStyle>
            <a:defPPr/>
          </a:lstStyle>
          <a:p>
            <a:r>
              <a:rPr lang="en-US" sz="1800" b="1"/>
              <a:t>Features of Java</a:t>
            </a:r>
          </a:p>
        </p:txBody>
      </p:sp>
      <p:sp>
        <p:nvSpPr>
          <p:cNvPr id="8" name="Content Placeholder 2"/>
          <p:cNvSpPr>
            <a:spLocks noGrp="1"/>
          </p:cNvSpPr>
          <p:nvPr>
            <p:ph idx="1"/>
          </p:nvPr>
        </p:nvSpPr>
        <p:spPr>
          <a:xfrm>
            <a:off x="1875330" y="1283426"/>
            <a:ext cx="9615494" cy="1655718"/>
          </a:xfrm>
        </p:spPr>
        <p:txBody>
          <a:bodyPr anchor="t">
            <a:normAutofit/>
          </a:bodyPr>
          <a:lstStyle>
            <a:defPPr/>
          </a:lstStyle>
          <a:p>
            <a:r>
              <a:rPr lang="en-US" sz="1600" b="1"/>
              <a:t>Secure</a:t>
            </a:r>
            <a:endParaRPr lang="en-US" sz="1600"/>
          </a:p>
          <a:p>
            <a:pPr>
              <a:buNone/>
            </a:pPr>
            <a:r>
              <a:rPr lang="en-US" sz="1600"/>
              <a:t>Java is secured because:</a:t>
            </a:r>
          </a:p>
          <a:p>
            <a:pPr>
              <a:buFont typeface="Century Gothic" panose="020b0502020202020204" pitchFamily="34" charset="0"/>
              <a:buChar char="―"/>
            </a:pPr>
            <a:r>
              <a:rPr lang="en-US" sz="1600"/>
              <a:t>No explicit pointer</a:t>
            </a:r>
          </a:p>
          <a:p>
            <a:pPr>
              <a:buFont typeface="Century Gothic" panose="020b0502020202020204" pitchFamily="34" charset="0"/>
              <a:buChar char="―"/>
            </a:pPr>
            <a:r>
              <a:rPr lang="en-US" sz="1600"/>
              <a:t>Java Programs run inside virtual machine sandbox</a:t>
            </a:r>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pic>
        <p:nvPicPr>
          <p:cNvPr id="6" name="Picture 5" descr="java-security.png"/>
          <p:cNvPicPr>
            <a:picLocks noChangeAspect="1"/>
          </p:cNvPicPr>
          <p:nvPr/>
        </p:nvPicPr>
        <p:blipFill>
          <a:blip r:embed="rId2"/>
          <a:stretch>
            <a:fillRect/>
          </a:stretch>
        </p:blipFill>
        <p:spPr>
          <a:xfrm>
            <a:off x="1391772" y="3608346"/>
            <a:ext cx="6896100" cy="2857500"/>
          </a:xfrm>
          <a:prstGeom prst="rect">
            <a:avLst/>
          </a:prstGeom>
        </p:spPr>
      </p:pic>
      <p:sp>
        <p:nvSpPr>
          <p:cNvPr id="2" name="Rectangle 1"/>
          <p:cNvSpPr/>
          <p:nvPr/>
        </p:nvSpPr>
        <p:spPr>
          <a:xfrm>
            <a:off x="7365242" y="629524"/>
            <a:ext cx="4826758"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ü"/>
            </a:pPr>
            <a:r>
              <a:rPr lang="en-US" sz="1400">
                <a:solidFill>
                  <a:srgbClr val="40424E"/>
                </a:solidFill>
                <a:latin typeface="+mj-lt"/>
              </a:rPr>
              <a:t>The essence of the sandbox model is that local code is trusted to </a:t>
            </a:r>
            <a:r>
              <a:rPr lang="en-US" sz="1200">
                <a:solidFill>
                  <a:schemeClr val="tx1">
                    <a:lumMod val="75000"/>
                    <a:lumOff val="25000"/>
                  </a:schemeClr>
                </a:solidFill>
                <a:latin typeface="+mj-lt"/>
              </a:rPr>
              <a:t>have</a:t>
            </a:r>
            <a:r>
              <a:rPr lang="en-US" sz="1400">
                <a:solidFill>
                  <a:srgbClr val="40424E"/>
                </a:solidFill>
                <a:latin typeface="+mj-lt"/>
              </a:rPr>
              <a:t> full access to vital system resources (such as the file system) while downloaded remote code (an applet) is not trusted and can access only the limited resources provided inside the sandbox</a:t>
            </a:r>
            <a:endParaRPr lang="en-US" sz="1400">
              <a:latin typeface="+mj-lt"/>
            </a:endParaRPr>
          </a:p>
        </p:txBody>
      </p:sp>
      <p:pic>
        <p:nvPicPr>
          <p:cNvPr id="1026" name="Picture 2" descr="https://media.geeksforgeeks.org/wp-content/uploads/jdk_security_box.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34065" y="2304126"/>
            <a:ext cx="3765123" cy="237662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680806359"/>
      </p:ext>
    </p:extLst>
  </p:cSld>
  <p:clrMapOvr>
    <a:masterClrMapping/>
  </p:clrMapOvr>
  <p:transition/>
  <p:timing/>
</p:sld>
</file>

<file path=ppt/slides/slide4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4"/>
            <a:ext cx="8229600" cy="1143000"/>
          </a:xfrm>
        </p:spPr>
        <p:txBody>
          <a:bodyPr/>
          <a:lstStyle>
            <a:defPPr/>
          </a:lstStyle>
          <a:p>
            <a:pPr/>
            <a:r>
              <a:rPr lang="en-IN" smtClean="0"/>
              <a:t>font methods</a:t>
            </a:r>
            <a:endParaRPr lang="en-IN"/>
          </a:p>
        </p:txBody>
      </p:sp>
      <p:sp>
        <p:nvSpPr>
          <p:cNvPr id="3" name="Content Placeholder 2"/>
          <p:cNvSpPr>
            <a:spLocks noGrp="1"/>
          </p:cNvSpPr>
          <p:nvPr>
            <p:ph idx="1"/>
          </p:nvPr>
        </p:nvSpPr>
        <p:spPr>
          <a:xfrm>
            <a:off x="457200" y="1000108"/>
            <a:ext cx="8229600" cy="5857892"/>
          </a:xfrm>
        </p:spPr>
        <p:txBody>
          <a:bodyPr>
            <a:normAutofit fontScale="92500" lnSpcReduction="20000"/>
          </a:bodyPr>
          <a:lstStyle>
            <a:defPPr/>
          </a:lstStyle>
          <a:p>
            <a:r>
              <a:rPr lang="en-IN" err="1" smtClean="0"/>
              <a:t>getFontname()</a:t>
            </a:r>
          </a:p>
          <a:p>
            <a:pPr>
              <a:buNone/>
            </a:pPr>
            <a:r>
              <a:rPr lang="en-IN" smtClean="0"/>
              <a:t> 			</a:t>
            </a:r>
            <a:r>
              <a:rPr lang="en-IN" b="1" smtClean="0"/>
              <a:t>String getFontName()</a:t>
            </a:r>
            <a:endParaRPr lang="en-IN" smtClean="0"/>
          </a:p>
          <a:p>
            <a:pPr>
              <a:buNone/>
            </a:pPr>
            <a:r>
              <a:rPr lang="en-IN" smtClean="0"/>
              <a:t>	Returns the font face name of this Font.</a:t>
            </a:r>
          </a:p>
          <a:p>
            <a:pPr>
              <a:buNone/>
            </a:pPr>
            <a:endParaRPr lang="en-IN" smtClean="0"/>
          </a:p>
          <a:p>
            <a:r>
              <a:rPr lang="en-IN" err="1" smtClean="0"/>
              <a:t>getSize()</a:t>
            </a:r>
          </a:p>
          <a:p>
            <a:pPr>
              <a:buNone/>
            </a:pPr>
            <a:r>
              <a:rPr lang="en-IN" b="1" smtClean="0"/>
              <a:t>			int getSize()</a:t>
            </a:r>
            <a:endParaRPr lang="en-IN" smtClean="0"/>
          </a:p>
          <a:p>
            <a:pPr>
              <a:buNone/>
            </a:pPr>
            <a:r>
              <a:rPr lang="en-IN" smtClean="0"/>
              <a:t>	Returns the point size of this Font, rounded to an integer.</a:t>
            </a:r>
          </a:p>
          <a:p>
            <a:pPr>
              <a:buNone/>
            </a:pPr>
            <a:endParaRPr lang="en-IN" smtClean="0"/>
          </a:p>
          <a:p>
            <a:r>
              <a:rPr lang="en-IN" smtClean="0"/>
              <a:t> getStyle()</a:t>
            </a:r>
          </a:p>
          <a:p>
            <a:pPr>
              <a:buNone/>
            </a:pPr>
            <a:r>
              <a:rPr lang="en-IN" b="1" smtClean="0"/>
              <a:t>			int getStyle()</a:t>
            </a:r>
            <a:endParaRPr lang="en-IN" smtClean="0"/>
          </a:p>
          <a:p>
            <a:pPr>
              <a:buNone/>
            </a:pPr>
            <a:r>
              <a:rPr lang="en-IN" smtClean="0"/>
              <a:t>	Returns the style of this Font.</a:t>
            </a:r>
          </a:p>
        </p:txBody>
      </p:sp>
    </p:spTree>
  </p:cSld>
  <p:clrMapOvr>
    <a:masterClrMapping/>
  </p:clrMapOvr>
  <p:transition/>
  <p:timing/>
</p:sld>
</file>

<file path=ppt/slides/slide4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214282" y="1000108"/>
            <a:ext cx="8715436" cy="5715040"/>
          </a:xfrm>
        </p:spPr>
        <p:txBody>
          <a:bodyPr>
            <a:normAutofit/>
          </a:bodyPr>
          <a:lstStyle>
            <a:defPPr/>
          </a:lstStyle>
          <a:p>
            <a:r>
              <a:rPr lang="en-IN" smtClean="0"/>
              <a:t> getAllFonts()</a:t>
            </a:r>
          </a:p>
          <a:p>
            <a:pPr>
              <a:buNone/>
            </a:pPr>
            <a:r>
              <a:rPr lang="en-US" smtClean="0"/>
              <a:t>		</a:t>
            </a:r>
            <a:r>
              <a:rPr lang="en-IN" b="1" smtClean="0"/>
              <a:t>public abstract Font[] getAllFonts()</a:t>
            </a:r>
          </a:p>
          <a:p>
            <a:pPr>
              <a:buNone/>
            </a:pPr>
            <a:r>
              <a:rPr lang="en-IN" smtClean="0"/>
              <a:t>	Returns an array containing an instance of all fonts available in this Graphics Environment.</a:t>
            </a:r>
          </a:p>
          <a:p>
            <a:pPr>
              <a:buNone/>
            </a:pPr>
            <a:r>
              <a:rPr lang="en-IN" smtClean="0"/>
              <a:t> </a:t>
            </a:r>
          </a:p>
          <a:p>
            <a:r>
              <a:rPr lang="en-IN" err="1" smtClean="0"/>
              <a:t>getavailablefontfamilyname()</a:t>
            </a:r>
          </a:p>
          <a:p>
            <a:pPr>
              <a:buNone/>
            </a:pPr>
            <a:r>
              <a:rPr lang="en-IN" sz="2600" b="1" smtClean="0"/>
              <a:t>		public abstract String[] getAvailableFontFamilyNames()</a:t>
            </a:r>
          </a:p>
          <a:p>
            <a:pPr>
              <a:buNone/>
            </a:pPr>
            <a:r>
              <a:rPr lang="en-IN" smtClean="0"/>
              <a:t>	Returns an array containing the names of all font families in this Graphics Environment</a:t>
            </a:r>
          </a:p>
          <a:p>
            <a:pPr>
              <a:buNone/>
            </a:pPr>
            <a:endParaRPr lang="en-IN" smtClean="0"/>
          </a:p>
        </p:txBody>
      </p:sp>
      <p:sp>
        <p:nvSpPr>
          <p:cNvPr id="4" name="Title 1"/>
          <p:cNvSpPr>
            <a:spLocks noGrp="1"/>
          </p:cNvSpPr>
          <p:nvPr>
            <p:ph type="title"/>
          </p:nvPr>
        </p:nvSpPr>
        <p:spPr>
          <a:xfrm>
            <a:off x="457200" y="-24"/>
            <a:ext cx="8229600" cy="1143000"/>
          </a:xfrm>
        </p:spPr>
        <p:txBody>
          <a:bodyPr/>
          <a:lstStyle>
            <a:defPPr/>
          </a:lstStyle>
          <a:p>
            <a:pPr/>
            <a:r>
              <a:rPr lang="en-IN" smtClean="0"/>
              <a:t>font methods</a:t>
            </a:r>
            <a:endParaRPr lang="en-IN"/>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Features of Java</a:t>
            </a:r>
          </a:p>
        </p:txBody>
      </p:sp>
      <p:sp>
        <p:nvSpPr>
          <p:cNvPr id="8" name="Content Placeholder 2"/>
          <p:cNvSpPr>
            <a:spLocks noGrp="1"/>
          </p:cNvSpPr>
          <p:nvPr>
            <p:ph idx="1"/>
          </p:nvPr>
        </p:nvSpPr>
        <p:spPr>
          <a:xfrm>
            <a:off x="1875330" y="1283425"/>
            <a:ext cx="9615494" cy="2452551"/>
          </a:xfrm>
        </p:spPr>
        <p:txBody>
          <a:bodyPr anchor="t">
            <a:normAutofit/>
          </a:bodyPr>
          <a:lstStyle>
            <a:defPPr/>
          </a:lstStyle>
          <a:p>
            <a:r>
              <a:rPr lang="en-US" sz="1600" b="1"/>
              <a:t>Robust</a:t>
            </a:r>
          </a:p>
          <a:p>
            <a:pPr>
              <a:buNone/>
            </a:pPr>
            <a:r>
              <a:rPr lang="en-US" sz="1600"/>
              <a:t>Robust simply means strong. </a:t>
            </a:r>
          </a:p>
          <a:p>
            <a:pPr>
              <a:buFont typeface="Century Gothic" panose="020b0502020202020204" pitchFamily="34" charset="0"/>
              <a:buChar char="―"/>
            </a:pPr>
            <a:r>
              <a:rPr lang="en-US" sz="1600"/>
              <a:t>Java uses strong memory management. </a:t>
            </a:r>
          </a:p>
          <a:p>
            <a:pPr>
              <a:buFont typeface="Century Gothic" panose="020b0502020202020204" pitchFamily="34" charset="0"/>
              <a:buChar char="―"/>
            </a:pPr>
            <a:r>
              <a:rPr lang="en-US" sz="1600"/>
              <a:t>There are lack of pointers that avoids security problem. </a:t>
            </a:r>
          </a:p>
          <a:p>
            <a:pPr>
              <a:buFont typeface="Century Gothic" panose="020b0502020202020204" pitchFamily="34" charset="0"/>
              <a:buChar char="―"/>
            </a:pPr>
            <a:r>
              <a:rPr lang="en-US" sz="1600"/>
              <a:t>There is automatic garbage collection in java. </a:t>
            </a:r>
          </a:p>
          <a:p>
            <a:pPr>
              <a:buFont typeface="Century Gothic" panose="020b0502020202020204" pitchFamily="34" charset="0"/>
              <a:buChar char="―"/>
            </a:pPr>
            <a:r>
              <a:rPr lang="en-US" sz="1600"/>
              <a:t>There is exception handling and type checking mechanism in java. All these points makes java robust.</a:t>
            </a:r>
          </a:p>
          <a:p>
            <a:pPr marL="0" indent="0">
              <a:buNone/>
            </a:pPr>
            <a:endParaRPr lang="en-US" sz="1600"/>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5" name="Content Placeholder 2"/>
          <p:cNvSpPr txBox="1"/>
          <p:nvPr/>
        </p:nvSpPr>
        <p:spPr>
          <a:xfrm>
            <a:off x="1857911" y="4466441"/>
            <a:ext cx="9615494" cy="1660043"/>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defTabSz="457200">
              <a:spcBef>
                <a:spcPts val="1000"/>
              </a:spcBef>
              <a:buClr>
                <a:schemeClr val="accent1"/>
              </a:buClr>
              <a:buFont typeface="Wingdings 3" charset="2"/>
              <a:buChar char=""/>
            </a:pPr>
            <a:r>
              <a:rPr lang="en-US" sz="1600" b="1">
                <a:solidFill>
                  <a:schemeClr val="tx1">
                    <a:lumMod val="75000"/>
                    <a:lumOff val="25000"/>
                  </a:schemeClr>
                </a:solidFill>
              </a:rPr>
              <a:t>Architecture-neutral</a:t>
            </a:r>
          </a:p>
          <a:p>
            <a:pPr marL="342900" lvl="0" indent="-342900" defTabSz="457200">
              <a:spcBef>
                <a:spcPts val="1000"/>
              </a:spcBef>
              <a:buClr>
                <a:schemeClr val="accent1"/>
              </a:buClr>
              <a:buFont typeface="Century Gothic" panose="020b0502020202020204" pitchFamily="34" charset="0"/>
              <a:buChar char="―"/>
            </a:pPr>
            <a:r>
              <a:rPr lang="en-US" sz="1600">
                <a:solidFill>
                  <a:schemeClr val="tx1">
                    <a:lumMod val="75000"/>
                    <a:lumOff val="25000"/>
                  </a:schemeClr>
                </a:solidFill>
              </a:rPr>
              <a:t>There is no implementation dependent features e.g. size of primitive types is fixed.</a:t>
            </a:r>
          </a:p>
          <a:p>
            <a:pPr marL="342900" lvl="0" indent="-342900" defTabSz="457200">
              <a:spcBef>
                <a:spcPts val="1000"/>
              </a:spcBef>
              <a:buClr>
                <a:schemeClr val="accent1"/>
              </a:buClr>
            </a:pPr>
            <a:r>
              <a:rPr lang="en-US" sz="1600">
                <a:solidFill>
                  <a:schemeClr val="tx1">
                    <a:lumMod val="75000"/>
                    <a:lumOff val="25000"/>
                  </a:schemeClr>
                </a:solidFill>
              </a:rPr>
              <a:t>	In C programming, int data type occupies 2 bytes of memory for 32-bit architecture and 4 bytes of memory for 64-bit architecture. But in java, it occupies 4 bytes of memory for both 32 and 64 bit architectures.</a:t>
            </a: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endPar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endPar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812719999"/>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1"/>
          <p:cNvSpPr>
            <a:spLocks noGrp="1"/>
          </p:cNvSpPr>
          <p:nvPr>
            <p:ph type="title"/>
          </p:nvPr>
        </p:nvSpPr>
        <p:spPr>
          <a:xfrm>
            <a:off x="1837725" y="753607"/>
            <a:ext cx="8911687" cy="405723"/>
          </a:xfrm>
        </p:spPr>
        <p:txBody>
          <a:bodyPr>
            <a:normAutofit/>
          </a:bodyPr>
          <a:lstStyle>
            <a:defPPr/>
          </a:lstStyle>
          <a:p>
            <a:r>
              <a:rPr lang="en-US" sz="1800" b="1"/>
              <a:t>Features of Java</a:t>
            </a:r>
          </a:p>
        </p:txBody>
      </p:sp>
      <p:sp>
        <p:nvSpPr>
          <p:cNvPr id="8" name="Content Placeholder 2"/>
          <p:cNvSpPr>
            <a:spLocks noGrp="1"/>
          </p:cNvSpPr>
          <p:nvPr>
            <p:ph idx="1"/>
          </p:nvPr>
        </p:nvSpPr>
        <p:spPr>
          <a:xfrm>
            <a:off x="1875330" y="1283425"/>
            <a:ext cx="9615494" cy="1250769"/>
          </a:xfrm>
        </p:spPr>
        <p:txBody>
          <a:bodyPr anchor="t">
            <a:normAutofit/>
          </a:bodyPr>
          <a:lstStyle>
            <a:defPPr/>
          </a:lstStyle>
          <a:p>
            <a:r>
              <a:rPr lang="en-US" sz="1600" b="1"/>
              <a:t>Portable</a:t>
            </a:r>
          </a:p>
          <a:p>
            <a:pPr>
              <a:buFont typeface="Century Gothic" panose="020b0502020202020204" pitchFamily="34" charset="0"/>
              <a:buChar char="―"/>
            </a:pPr>
            <a:r>
              <a:rPr lang="en-US" sz="1600"/>
              <a:t>Compiler generates </a:t>
            </a:r>
            <a:r>
              <a:rPr lang="en-US" sz="1600" b="1"/>
              <a:t>byte codes</a:t>
            </a:r>
            <a:r>
              <a:rPr lang="en-US" sz="1600"/>
              <a:t>, which have nothing to do with a particular computer architecture, hence a Java program is easy to interpret on any machine. We may carry the java bytecode to any platform.</a:t>
            </a:r>
          </a:p>
          <a:p>
            <a:pPr marL="0" indent="0">
              <a:buNone/>
            </a:pPr>
            <a:endParaRPr lang="en-US" sz="1600"/>
          </a:p>
          <a:p>
            <a:pPr marL="0" indent="0">
              <a:buNone/>
            </a:pPr>
            <a:endParaRPr lang="en-US" sz="1600"/>
          </a:p>
          <a:p>
            <a:pPr marL="0" indent="0">
              <a:buNone/>
            </a:pPr>
            <a:endParaRPr lang="en-US" sz="1600"/>
          </a:p>
          <a:p>
            <a:endParaRPr lang="en-US" sz="1600" b="1"/>
          </a:p>
          <a:p>
            <a:endParaRPr lang="en-US" sz="1600" b="1"/>
          </a:p>
        </p:txBody>
      </p:sp>
      <p:sp>
        <p:nvSpPr>
          <p:cNvPr id="7" name="Content Placeholder 2"/>
          <p:cNvSpPr txBox="1"/>
          <p:nvPr/>
        </p:nvSpPr>
        <p:spPr>
          <a:xfrm>
            <a:off x="1857911" y="2715999"/>
            <a:ext cx="9615494" cy="176456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defTabSz="457200">
              <a:spcBef>
                <a:spcPts val="1000"/>
              </a:spcBef>
              <a:buClr>
                <a:schemeClr val="accent1"/>
              </a:buClr>
              <a:buFont typeface="Wingdings 3" charset="2"/>
              <a:buChar char=""/>
            </a:pPr>
            <a:r>
              <a:rPr lang="en-US" sz="1600" b="1">
                <a:solidFill>
                  <a:schemeClr val="tx1">
                    <a:lumMod val="75000"/>
                    <a:lumOff val="25000"/>
                  </a:schemeClr>
                </a:solidFill>
              </a:rPr>
              <a:t>Multithreaded</a:t>
            </a:r>
          </a:p>
          <a:p>
            <a:pPr marL="342900" lvl="0" indent="-342900" defTabSz="457200">
              <a:spcBef>
                <a:spcPts val="1000"/>
              </a:spcBef>
              <a:buClr>
                <a:schemeClr val="accent1"/>
              </a:buClr>
              <a:buFont typeface="Century Gothic" panose="020b0502020202020204" pitchFamily="34" charset="0"/>
              <a:buChar char="―"/>
            </a:pPr>
            <a:r>
              <a:rPr lang="en-US" sz="1600">
                <a:solidFill>
                  <a:schemeClr val="tx1">
                    <a:lumMod val="75000"/>
                    <a:lumOff val="25000"/>
                  </a:schemeClr>
                </a:solidFill>
              </a:rPr>
              <a:t>Multithreading in java is a process of executing multiple threads simultaneously.</a:t>
            </a:r>
          </a:p>
          <a:p>
            <a:pPr marL="342900" lvl="0" indent="-342900" defTabSz="457200">
              <a:spcBef>
                <a:spcPts val="1000"/>
              </a:spcBef>
              <a:buClr>
                <a:schemeClr val="accent1"/>
              </a:buClr>
              <a:buFont typeface="Century Gothic" panose="020b0502020202020204" pitchFamily="34" charset="0"/>
              <a:buChar char="―"/>
            </a:pPr>
            <a:r>
              <a:rPr lang="en-US" sz="1600">
                <a:solidFill>
                  <a:schemeClr val="tx1">
                    <a:lumMod val="75000"/>
                    <a:lumOff val="25000"/>
                  </a:schemeClr>
                </a:solidFill>
              </a:rPr>
              <a:t>Thread is basically a lightweight sub-process, a smallest unit of processing. </a:t>
            </a:r>
          </a:p>
          <a:p>
            <a:pPr marL="342900" lvl="0" indent="-342900" defTabSz="457200">
              <a:spcBef>
                <a:spcPts val="1000"/>
              </a:spcBef>
              <a:buClr>
                <a:schemeClr val="accent1"/>
              </a:buClr>
              <a:buFont typeface="Century Gothic" panose="020b0502020202020204" pitchFamily="34" charset="0"/>
              <a:buChar char="―"/>
            </a:pPr>
            <a:r>
              <a:rPr lang="en-US" sz="1600">
                <a:solidFill>
                  <a:schemeClr val="tx1">
                    <a:lumMod val="75000"/>
                    <a:lumOff val="25000"/>
                  </a:schemeClr>
                </a:solidFill>
              </a:rPr>
              <a:t>It shares a common memory area. Threads are important for multi-media, Web applications etc.</a:t>
            </a:r>
          </a:p>
          <a:p>
            <a:pPr marL="342900" lvl="0" indent="-342900" defTabSz="457200">
              <a:spcBef>
                <a:spcPts val="1000"/>
              </a:spcBef>
              <a:buClr>
                <a:schemeClr val="accent1"/>
              </a:buClr>
              <a:buFont typeface="Century Gothic" panose="020b0502020202020204" pitchFamily="34" charset="0"/>
              <a:buChar char="―"/>
            </a:pPr>
            <a:endParaRPr lang="en-US" sz="1600">
              <a:solidFill>
                <a:schemeClr val="tx1">
                  <a:lumMod val="75000"/>
                  <a:lumOff val="25000"/>
                </a:schemeClr>
              </a:solidFill>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Tx/>
              <a:buFont typeface="Wingdings 3" charset="2"/>
              <a:buNone/>
              <a:defRPr/>
            </a:pPr>
            <a:endPar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defRPr/>
            </a:pPr>
            <a:endPar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endPar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p:txBody>
      </p:sp>
      <p:sp>
        <p:nvSpPr>
          <p:cNvPr id="12" name="Content Placeholder 2"/>
          <p:cNvSpPr txBox="1"/>
          <p:nvPr/>
        </p:nvSpPr>
        <p:spPr>
          <a:xfrm>
            <a:off x="1857911" y="4570945"/>
            <a:ext cx="9615494" cy="125076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ct val="0"/>
              </a:spcAft>
              <a:buClr>
                <a:schemeClr val="accent1"/>
              </a:buClr>
              <a:buSzTx/>
              <a:buFont typeface="Wingdings 3" charset="2"/>
              <a:buChar char=""/>
              <a:defRPr/>
            </a:pPr>
            <a:r>
              <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rPr>
              <a:t>Distributed</a:t>
            </a:r>
          </a:p>
          <a:p>
            <a:pPr marL="342900" marR="0" lvl="0" indent="-342900" algn="l" defTabSz="457200" rtl="0" eaLnBrk="1" fontAlgn="auto" latinLnBrk="0" hangingPunct="1">
              <a:lnSpc>
                <a:spcPct val="100000"/>
              </a:lnSpc>
              <a:spcBef>
                <a:spcPts val="1000"/>
              </a:spcBef>
              <a:spcAft>
                <a:spcPct val="0"/>
              </a:spcAft>
              <a:buClr>
                <a:schemeClr val="accent1"/>
              </a:buClr>
              <a:buSzTx/>
              <a:buFont typeface="Century Gothic" panose="020b0502020202020204" pitchFamily="34" charset="0"/>
              <a:buChar char="―"/>
              <a:defRPr/>
            </a:pPr>
            <a:r>
              <a:rPr kumimoji="0" lang="en-US" sz="1600" b="0" i="0" u="none" strike="noStrike" kern="1200" cap="none" spc="0" normalizeH="0" baseline="0" noProof="0">
                <a:ln>
                  <a:noFill/>
                </a:ln>
                <a:solidFill>
                  <a:schemeClr val="tx1">
                    <a:lumMod val="75000"/>
                    <a:lumOff val="25000"/>
                  </a:schemeClr>
                </a:solidFill>
                <a:effectLst/>
                <a:uLnTx/>
                <a:uFillTx/>
                <a:latin typeface="+mn-lt"/>
                <a:ea typeface="+mn-ea"/>
                <a:cs typeface="+mn-cs"/>
              </a:rPr>
              <a:t>We can create distributed applications in java. We may access files by calling the methods from any machine on the internet.</a:t>
            </a:r>
            <a:endParaRPr kumimoji="0" lang="en-US" sz="1600" b="1" i="0" u="none" strike="noStrike" kern="1200" cap="none" spc="0" normalizeH="0" baseline="0" noProof="0">
              <a:ln>
                <a:noFill/>
              </a:ln>
              <a:solidFill>
                <a:schemeClr val="tx1">
                  <a:lumMod val="75000"/>
                  <a:lumOff val="2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914433519"/>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Application</a:t>
            </a:r>
            <a:br>
              <a:rPr lang="en-US"/>
            </a:br>
            <a:endParaRPr lang="en-US"/>
          </a:p>
        </p:txBody>
      </p:sp>
      <p:sp>
        <p:nvSpPr>
          <p:cNvPr id="3" name="Content Placeholder 2"/>
          <p:cNvSpPr>
            <a:spLocks noGrp="1"/>
          </p:cNvSpPr>
          <p:nvPr>
            <p:ph idx="1"/>
          </p:nvPr>
        </p:nvSpPr>
        <p:spPr/>
        <p:txBody>
          <a:bodyPr>
            <a:normAutofit fontScale="92500" lnSpcReduction="20000"/>
          </a:bodyPr>
          <a:lstStyle>
            <a:defPPr/>
          </a:lstStyle>
          <a:p>
            <a:pPr marL="0" indent="0">
              <a:buNone/>
            </a:pPr>
            <a:r>
              <a:rPr lang="en-US"/>
              <a:t>According to Sun, 3 billion devices run Java. There are many devices where Java is currently used. Some of them are as follows:</a:t>
            </a:r>
          </a:p>
          <a:p>
            <a:endParaRPr lang="en-US"/>
          </a:p>
          <a:p>
            <a:r>
              <a:rPr lang="en-US"/>
              <a:t>Desktop Applications such as acrobat reader, media player, antivirus, etc.</a:t>
            </a:r>
          </a:p>
          <a:p>
            <a:r>
              <a:rPr lang="en-US"/>
              <a:t>Web Applications such as irctc.co.in, javatpoint.com, etc.</a:t>
            </a:r>
          </a:p>
          <a:p>
            <a:r>
              <a:rPr lang="en-US"/>
              <a:t>Enterprise Applications such as banking applications.</a:t>
            </a:r>
          </a:p>
          <a:p>
            <a:r>
              <a:rPr lang="en-US"/>
              <a:t>Mobile</a:t>
            </a:r>
          </a:p>
          <a:p>
            <a:r>
              <a:rPr lang="en-US"/>
              <a:t>Embedded System</a:t>
            </a:r>
          </a:p>
          <a:p>
            <a:r>
              <a:rPr lang="en-US"/>
              <a:t>Smart Card</a:t>
            </a:r>
          </a:p>
          <a:p>
            <a:r>
              <a:rPr lang="en-US"/>
              <a:t>Robotics</a:t>
            </a:r>
          </a:p>
          <a:p>
            <a:r>
              <a:rPr lang="en-US"/>
              <a:t>Games, etc.</a:t>
            </a:r>
          </a:p>
        </p:txBody>
      </p:sp>
    </p:spTree>
    <p:extLst>
      <p:ext uri="{BB962C8B-B14F-4D97-AF65-F5344CB8AC3E}">
        <p14:creationId xmlns:p14="http://schemas.microsoft.com/office/powerpoint/2010/main" val="337703708"/>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678525" y="433042"/>
            <a:ext cx="8911687" cy="1280890"/>
          </a:xfrm>
        </p:spPr>
        <p:txBody>
          <a:bodyPr/>
          <a:lstStyle>
            <a:defPPr/>
          </a:lstStyle>
          <a:p>
            <a:pPr/>
            <a:r>
              <a:rPr lang="en-US"/>
              <a:t>Types of Java Applications</a:t>
            </a:r>
            <a:br>
              <a:rPr lang="en-US"/>
            </a:br>
            <a:endParaRPr lang="en-US"/>
          </a:p>
        </p:txBody>
      </p:sp>
      <p:sp>
        <p:nvSpPr>
          <p:cNvPr id="3" name="Content Placeholder 2"/>
          <p:cNvSpPr>
            <a:spLocks noGrp="1"/>
          </p:cNvSpPr>
          <p:nvPr>
            <p:ph idx="1"/>
          </p:nvPr>
        </p:nvSpPr>
        <p:spPr>
          <a:xfrm>
            <a:off x="1719617" y="1146413"/>
            <a:ext cx="9921472" cy="5540990"/>
          </a:xfrm>
        </p:spPr>
        <p:txBody>
          <a:bodyPr>
            <a:normAutofit fontScale="85000" lnSpcReduction="10000"/>
          </a:bodyPr>
          <a:lstStyle>
            <a:defPPr/>
          </a:lstStyle>
          <a:p>
            <a:pPr marL="0" indent="0">
              <a:buNone/>
            </a:pPr>
            <a:r>
              <a:rPr lang="en-US"/>
              <a:t>There are mainly 4 types of applications that can be created using Java programming:</a:t>
            </a:r>
          </a:p>
          <a:p>
            <a:pPr marL="0" indent="0">
              <a:buNone/>
            </a:pPr>
            <a:r>
              <a:rPr lang="en-US" b="1"/>
              <a:t>1) Standalone Application</a:t>
            </a:r>
          </a:p>
          <a:p>
            <a:pPr marL="0" indent="0">
              <a:buNone/>
            </a:pPr>
            <a:r>
              <a:rPr lang="en-US"/>
              <a:t>Standalone applications are also known as desktop applications or window-based applications. These are traditional software that we need to install on every machine. Examples of standalone application are Media player, antivirus, etc. AWT and Swing are used in Java for creating standalone applications.</a:t>
            </a:r>
          </a:p>
          <a:p>
            <a:pPr marL="0" indent="0">
              <a:buNone/>
            </a:pPr>
            <a:endParaRPr lang="en-US"/>
          </a:p>
          <a:p>
            <a:pPr marL="0" indent="0">
              <a:buNone/>
            </a:pPr>
            <a:r>
              <a:rPr lang="en-US" b="1"/>
              <a:t>2) Web Application</a:t>
            </a:r>
          </a:p>
          <a:p>
            <a:pPr marL="0" indent="0">
              <a:buNone/>
            </a:pPr>
            <a:r>
              <a:rPr lang="en-US"/>
              <a:t>An application that runs on the server side and creates a dynamic page is called a web application. Currently, Servlet, JSP, Struts, Spring, Hibernate etc. technologies are used for creating web applications in Java.</a:t>
            </a:r>
          </a:p>
          <a:p>
            <a:pPr marL="0" indent="0">
              <a:buNone/>
            </a:pPr>
            <a:endParaRPr lang="en-US"/>
          </a:p>
          <a:p>
            <a:pPr marL="0" indent="0">
              <a:buNone/>
            </a:pPr>
            <a:r>
              <a:rPr lang="en-US" b="1"/>
              <a:t>3) Enterprise Application</a:t>
            </a:r>
          </a:p>
          <a:p>
            <a:pPr marL="0" indent="0">
              <a:buNone/>
            </a:pPr>
            <a:r>
              <a:rPr lang="en-US"/>
              <a:t>An application that is distributed in nature, such as banking applications, etc. is called enterprise application. It has advantages of the high-level security, load balancing, and clustering. In Java, EJB is used for creating enterprise applications.</a:t>
            </a:r>
          </a:p>
          <a:p>
            <a:pPr marL="0" indent="0">
              <a:buNone/>
            </a:pPr>
            <a:endParaRPr lang="en-US"/>
          </a:p>
          <a:p>
            <a:pPr marL="0" indent="0">
              <a:buNone/>
            </a:pPr>
            <a:r>
              <a:rPr lang="en-US" b="1"/>
              <a:t>4) Mobile Application</a:t>
            </a:r>
          </a:p>
          <a:p>
            <a:pPr marL="0" indent="0">
              <a:buNone/>
            </a:pPr>
            <a:r>
              <a:rPr lang="en-US"/>
              <a:t>An application which is created for mobile devices is called a mobile application. Currently, Android and Java ME are used for creating mobile applications.</a:t>
            </a:r>
          </a:p>
        </p:txBody>
      </p:sp>
      <p:sp>
        <p:nvSpPr>
          <p:cNvPr id="6" name="Footer Placeholder 5"/>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831567877"/>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Java Platforms / Editions</a:t>
            </a:r>
            <a:br>
              <a:rPr lang="en-US"/>
            </a:br>
            <a:endParaRPr lang="en-US"/>
          </a:p>
        </p:txBody>
      </p:sp>
      <p:sp>
        <p:nvSpPr>
          <p:cNvPr id="3" name="Content Placeholder 2"/>
          <p:cNvSpPr>
            <a:spLocks noGrp="1"/>
          </p:cNvSpPr>
          <p:nvPr>
            <p:ph idx="1"/>
          </p:nvPr>
        </p:nvSpPr>
        <p:spPr>
          <a:xfrm>
            <a:off x="2589212" y="1487606"/>
            <a:ext cx="8915400" cy="4913194"/>
          </a:xfrm>
        </p:spPr>
        <p:txBody>
          <a:bodyPr>
            <a:normAutofit fontScale="85000" lnSpcReduction="20000"/>
          </a:bodyPr>
          <a:lstStyle>
            <a:defPPr/>
          </a:lstStyle>
          <a:p>
            <a:pPr marL="0" indent="0">
              <a:buNone/>
            </a:pPr>
            <a:r>
              <a:rPr lang="en-US"/>
              <a:t>There are 4 platforms or editions of Java:</a:t>
            </a:r>
          </a:p>
          <a:p>
            <a:endParaRPr lang="en-US"/>
          </a:p>
          <a:p>
            <a:r>
              <a:rPr lang="en-US" b="1"/>
              <a:t>1) Java SE (Java Standard Edition)</a:t>
            </a:r>
          </a:p>
          <a:p>
            <a:pPr marL="0" indent="0">
              <a:buNone/>
            </a:pPr>
            <a:r>
              <a:rPr lang="en-US"/>
              <a:t>It is a Java programming platform. It includes Java programming APIs such as java.lang, java.io, java.net, java.util, java.sql, java.math etc. It includes core topics like OOPs, String, Regex, Exception, Inner classes, Multithreading, I/O Stream, Networking, AWT, Swing, Reflection, Collection, etc.</a:t>
            </a:r>
          </a:p>
          <a:p>
            <a:endParaRPr lang="en-US"/>
          </a:p>
          <a:p>
            <a:r>
              <a:rPr lang="en-US" b="1"/>
              <a:t>2) Java EE (Java Enterprise Edition)</a:t>
            </a:r>
          </a:p>
          <a:p>
            <a:pPr marL="0" indent="0">
              <a:buNone/>
            </a:pPr>
            <a:r>
              <a:rPr lang="en-US"/>
              <a:t>It is an enterprise platform which is mainly used to develop web and enterprise applications. It is built on the top of the Java SE platform. It includes topics like Servlet, JSP, Web Services, EJB, JPA, etc.</a:t>
            </a:r>
          </a:p>
          <a:p>
            <a:pPr marL="0" indent="0">
              <a:buNone/>
            </a:pPr>
            <a:endParaRPr lang="en-US"/>
          </a:p>
          <a:p>
            <a:r>
              <a:rPr lang="en-US" b="1"/>
              <a:t>3) Java ME (Java Micro Edition)</a:t>
            </a:r>
          </a:p>
          <a:p>
            <a:pPr marL="0" indent="0">
              <a:buNone/>
            </a:pPr>
            <a:r>
              <a:rPr lang="en-US"/>
              <a:t>It is a micro platform which is mainly used to develop mobile applications.</a:t>
            </a:r>
          </a:p>
          <a:p>
            <a:endParaRPr lang="en-US"/>
          </a:p>
          <a:p>
            <a:r>
              <a:rPr lang="en-US" b="1"/>
              <a:t>4) JavaFX</a:t>
            </a:r>
          </a:p>
          <a:p>
            <a:pPr marL="0" indent="0">
              <a:buNone/>
            </a:pPr>
            <a:r>
              <a:rPr lang="en-US"/>
              <a:t>It is used to develop rich internet applications. It uses a light-weight user interface API.</a:t>
            </a:r>
          </a:p>
        </p:txBody>
      </p:sp>
      <p:sp>
        <p:nvSpPr>
          <p:cNvPr id="5" name="Footer Placeholder 4"/>
          <p:cNvSpPr>
            <a:spLocks noGrp="1"/>
          </p:cNvSpPr>
          <p:nvPr>
            <p:ph type="ftr" sz="quarter" idx="11"/>
          </p:nvPr>
        </p:nvSpPr>
        <p:spPr/>
        <p:txBody>
          <a:bodyPr/>
          <a:lstStyle>
            <a:defPPr/>
          </a:lstStyle>
          <a:p>
            <a:pPr/>
            <a:r>
              <a:rPr lang="en-US"/>
              <a:t>WhatsApp NO. : 9564842816</a:t>
            </a:r>
          </a:p>
        </p:txBody>
      </p:sp>
      <p:sp>
        <p:nvSpPr>
          <p:cNvPr id="6" name="AutoShape 4" descr="Image result for java se, ee, me"/>
          <p:cNvSpPr>
            <a:spLocks noChangeAspect="1" noChangeArrowheads="1"/>
          </p:cNvSpPr>
          <p:nvPr/>
        </p:nvSpPr>
        <p:spPr bwMode="auto">
          <a:xfrm>
            <a:off x="10568817" y="13022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pic>
        <p:nvPicPr>
          <p:cNvPr id="7" name="Picture 6"/>
          <p:cNvPicPr>
            <a:picLocks noChangeAspect="1"/>
          </p:cNvPicPr>
          <p:nvPr/>
        </p:nvPicPr>
        <p:blipFill>
          <a:blip r:embed="rId3"/>
          <a:stretch>
            <a:fillRect/>
          </a:stretch>
        </p:blipFill>
        <p:spPr>
          <a:xfrm>
            <a:off x="8240191" y="204717"/>
            <a:ext cx="3558653" cy="2033516"/>
          </a:xfrm>
          <a:prstGeom prst="rect">
            <a:avLst/>
          </a:prstGeom>
        </p:spPr>
      </p:pic>
    </p:spTree>
    <p:extLst>
      <p:ext uri="{BB962C8B-B14F-4D97-AF65-F5344CB8AC3E}">
        <p14:creationId xmlns:p14="http://schemas.microsoft.com/office/powerpoint/2010/main" val="3498265977"/>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2420202" y="757410"/>
            <a:ext cx="8921087" cy="480131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a:solidFill>
                  <a:schemeClr val="tx1">
                    <a:lumMod val="85000"/>
                    <a:lumOff val="15000"/>
                  </a:schemeClr>
                </a:solidFill>
                <a:latin typeface="+mj-lt"/>
                <a:ea typeface="+mj-ea"/>
                <a:cs typeface="+mj-cs"/>
              </a:rPr>
              <a:t>Java Version History</a:t>
            </a:r>
          </a:p>
          <a:p>
            <a:pPr/>
            <a:r>
              <a:rPr lang="en-US"/>
              <a:t>Many java versions have been released till now. The current stable release of Java is Java SE 10.</a:t>
            </a:r>
          </a:p>
          <a:p>
            <a:pPr/>
            <a:endParaRPr lang="en-US"/>
          </a:p>
          <a:p>
            <a:pPr marL="285750" indent="-285750">
              <a:buFont typeface="Wingdings" pitchFamily="2" charset="2"/>
              <a:buChar char="ü"/>
            </a:pPr>
            <a:r>
              <a:rPr lang="en-US"/>
              <a:t>JDK Alpha and Beta (1995)</a:t>
            </a:r>
          </a:p>
          <a:p>
            <a:pPr marL="285750" indent="-285750">
              <a:buFont typeface="Wingdings" pitchFamily="2" charset="2"/>
              <a:buChar char="ü"/>
            </a:pPr>
            <a:r>
              <a:rPr lang="en-US"/>
              <a:t>JDK 1.0 (23rd Jan 1996)</a:t>
            </a:r>
          </a:p>
          <a:p>
            <a:pPr marL="285750" indent="-285750">
              <a:buFont typeface="Wingdings" pitchFamily="2" charset="2"/>
              <a:buChar char="ü"/>
            </a:pPr>
            <a:r>
              <a:rPr lang="en-US"/>
              <a:t>JDK 1.1 (19th Feb 1997)</a:t>
            </a:r>
          </a:p>
          <a:p>
            <a:pPr marL="285750" indent="-285750">
              <a:buFont typeface="Wingdings" pitchFamily="2" charset="2"/>
              <a:buChar char="ü"/>
            </a:pPr>
            <a:r>
              <a:rPr lang="en-US"/>
              <a:t>J2SE 1.2 (8th Dec 1998)</a:t>
            </a:r>
          </a:p>
          <a:p>
            <a:pPr marL="285750" indent="-285750">
              <a:buFont typeface="Wingdings" pitchFamily="2" charset="2"/>
              <a:buChar char="ü"/>
            </a:pPr>
            <a:r>
              <a:rPr lang="en-US"/>
              <a:t>J2SE 1.3 (8th May 2000)</a:t>
            </a:r>
          </a:p>
          <a:p>
            <a:pPr marL="285750" indent="-285750">
              <a:buFont typeface="Wingdings" pitchFamily="2" charset="2"/>
              <a:buChar char="ü"/>
            </a:pPr>
            <a:r>
              <a:rPr lang="en-US"/>
              <a:t>J2SE 1.4 (6th Feb 2002)</a:t>
            </a:r>
          </a:p>
          <a:p>
            <a:pPr marL="285750" indent="-285750">
              <a:buFont typeface="Wingdings" pitchFamily="2" charset="2"/>
              <a:buChar char="ü"/>
            </a:pPr>
            <a:r>
              <a:rPr lang="en-US"/>
              <a:t>J2SE 5.0 (30th Sep 2004)</a:t>
            </a:r>
          </a:p>
          <a:p>
            <a:pPr marL="285750" indent="-285750">
              <a:buFont typeface="Wingdings" pitchFamily="2" charset="2"/>
              <a:buChar char="ü"/>
            </a:pPr>
            <a:r>
              <a:rPr lang="en-US"/>
              <a:t>Java SE 6 (11th Dec 2006)</a:t>
            </a:r>
          </a:p>
          <a:p>
            <a:pPr marL="285750" indent="-285750">
              <a:buFont typeface="Wingdings" pitchFamily="2" charset="2"/>
              <a:buChar char="ü"/>
            </a:pPr>
            <a:r>
              <a:rPr lang="en-US"/>
              <a:t>Java SE 7 (28th July 2011)</a:t>
            </a:r>
          </a:p>
          <a:p>
            <a:pPr marL="285750" indent="-285750">
              <a:buFont typeface="Wingdings" pitchFamily="2" charset="2"/>
              <a:buChar char="ü"/>
            </a:pPr>
            <a:r>
              <a:rPr lang="en-US"/>
              <a:t>Java SE 8 (18th Mar 2014)</a:t>
            </a:r>
          </a:p>
          <a:p>
            <a:pPr marL="285750" indent="-285750">
              <a:buFont typeface="Wingdings" pitchFamily="2" charset="2"/>
              <a:buChar char="ü"/>
            </a:pPr>
            <a:r>
              <a:rPr lang="en-US"/>
              <a:t>Java SE 9 (21st Sep 2017)</a:t>
            </a:r>
          </a:p>
          <a:p>
            <a:pPr marL="285750" indent="-285750">
              <a:buFont typeface="Wingdings" pitchFamily="2" charset="2"/>
              <a:buChar char="ü"/>
            </a:pPr>
            <a:r>
              <a:rPr lang="en-US"/>
              <a:t>Java SE 10 (20th Mar 2018)</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552678174"/>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Title 8"/>
          <p:cNvSpPr>
            <a:spLocks noGrp="1"/>
          </p:cNvSpPr>
          <p:nvPr>
            <p:ph type="title"/>
          </p:nvPr>
        </p:nvSpPr>
        <p:spPr>
          <a:xfrm>
            <a:off x="4773708" y="2810434"/>
            <a:ext cx="3388658" cy="1183341"/>
          </a:xfrm>
        </p:spPr>
        <p:txBody>
          <a:bodyPr>
            <a:noAutofit/>
          </a:bodyPr>
          <a:lstStyle>
            <a:def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212679327"/>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7910" t="6944" r="18396" b="20185"/>
          <a:stretch>
            <a:fillRect/>
          </a:stretch>
        </p:blipFill>
        <p:spPr>
          <a:xfrm>
            <a:off x="2552131" y="941695"/>
            <a:ext cx="7765576" cy="4995080"/>
          </a:xfrm>
          <a:prstGeom prst="rect">
            <a:avLst/>
          </a:prstGeom>
        </p:spPr>
      </p:pic>
    </p:spTree>
    <p:extLst>
      <p:ext uri="{BB962C8B-B14F-4D97-AF65-F5344CB8AC3E}">
        <p14:creationId xmlns:p14="http://schemas.microsoft.com/office/powerpoint/2010/main" val="556300793"/>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a:t>	</a:t>
            </a:r>
            <a:r>
              <a:rPr lang="en-US" sz="2400" b="1"/>
              <a:t>Presented By</a:t>
            </a:r>
            <a:r>
              <a:rPr lang="en-US" sz="2900"/>
              <a:t>	</a:t>
            </a:r>
            <a:r>
              <a:rPr lang="en-US"/>
              <a:t>			       </a:t>
            </a:r>
            <a:r>
              <a:rPr lang="en-US" sz="2800" err="1"/>
              <a:t>Sudeshna Kundu (Mondal)</a:t>
            </a:r>
          </a:p>
        </p:txBody>
      </p:sp>
      <p:sp>
        <p:nvSpPr>
          <p:cNvPr id="2" name="Title 1"/>
          <p:cNvSpPr>
            <a:spLocks noGrp="1"/>
          </p:cNvSpPr>
          <p:nvPr>
            <p:ph type="ctrTitle"/>
          </p:nvPr>
        </p:nvSpPr>
        <p:spPr/>
        <p:txBody>
          <a:bodyPr/>
          <a:lstStyle>
            <a:defPPr/>
          </a:lstStyle>
          <a:p>
            <a:pPr/>
            <a:r>
              <a:rPr lang="en-US"/>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030595755"/>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450731" y="267101"/>
            <a:ext cx="3800687" cy="632651"/>
          </a:xfrm>
          <a:prstGeom prst="rect">
            <a:avLst/>
          </a:prstGeom>
        </p:spPr>
        <p:txBody>
          <a:bodyPr vert="horz" wrap="square" lIns="0" tIns="16933" rIns="0" bIns="0" rtlCol="0">
            <a:spAutoFit/>
          </a:bodyPr>
          <a:lstStyle>
            <a:defPPr/>
          </a:lstStyle>
          <a:p>
            <a:pPr marL="16933">
              <a:spcBef>
                <a:spcPts val="133"/>
              </a:spcBef>
            </a:pPr>
            <a:r>
              <a:rPr spc="-7"/>
              <a:t>Datatypes in</a:t>
            </a:r>
            <a:r>
              <a:rPr spc="-120"/>
              <a:t> </a:t>
            </a:r>
            <a:r>
              <a:rPr/>
              <a:t>Java</a:t>
            </a:r>
          </a:p>
        </p:txBody>
      </p:sp>
      <p:sp>
        <p:nvSpPr>
          <p:cNvPr id="4" name="AutoShape 2" descr="Java Data Type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pic>
        <p:nvPicPr>
          <p:cNvPr id="6148" name="Picture 4" descr="Java Data Typ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914" y="1171575"/>
            <a:ext cx="7302861" cy="35575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7188" y="5009197"/>
            <a:ext cx="11363325"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Use float or double?</a:t>
            </a:r>
          </a:p>
          <a:p>
            <a:pPr/>
            <a:endParaRPr lang="en-US"/>
          </a:p>
          <a:p>
            <a:pPr/>
            <a:r>
              <a:rPr lang="en-US"/>
              <a:t>The precision of a floating point value indicates how many digits the value can have after the decimal point. The precision of float is only six or seven decimal digits, while double variables have a precision of about 15 digits. Therefore it is safer to use double for most calculations.</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016083970"/>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512965" y="285267"/>
            <a:ext cx="7374467" cy="632651"/>
          </a:xfrm>
          <a:prstGeom prst="rect">
            <a:avLst/>
          </a:prstGeom>
        </p:spPr>
        <p:txBody>
          <a:bodyPr vert="horz" wrap="square" lIns="0" tIns="16933" rIns="0" bIns="0" rtlCol="0">
            <a:spAutoFit/>
          </a:bodyPr>
          <a:lstStyle>
            <a:defPPr/>
          </a:lstStyle>
          <a:p>
            <a:pPr marL="16933">
              <a:spcBef>
                <a:spcPts val="133"/>
              </a:spcBef>
            </a:pPr>
            <a:r>
              <a:rPr spc="-7"/>
              <a:t>Data Type </a:t>
            </a:r>
            <a:r>
              <a:rPr/>
              <a:t>- </a:t>
            </a:r>
            <a:r>
              <a:rPr spc="-7"/>
              <a:t>Default </a:t>
            </a:r>
            <a:r>
              <a:rPr spc="-13"/>
              <a:t>Value </a:t>
            </a:r>
            <a:r>
              <a:rPr spc="-7"/>
              <a:t>and</a:t>
            </a:r>
            <a:r>
              <a:rPr spc="-113"/>
              <a:t> </a:t>
            </a:r>
            <a:r>
              <a:rPr/>
              <a:t>size</a:t>
            </a:r>
          </a:p>
        </p:txBody>
      </p:sp>
      <p:pic>
        <p:nvPicPr>
          <p:cNvPr id="67585" name="Picture 1"/>
          <p:cNvPicPr>
            <a:picLocks noChangeAspect="1" noChangeArrowheads="1"/>
          </p:cNvPicPr>
          <p:nvPr/>
        </p:nvPicPr>
        <p:blipFill>
          <a:blip r:embed="rId2"/>
          <a:srcRect l="16329" t="18934" r="18663" b="30699"/>
          <a:stretch>
            <a:fillRect/>
          </a:stretch>
        </p:blipFill>
        <p:spPr bwMode="auto">
          <a:xfrm>
            <a:off x="591670" y="1371599"/>
            <a:ext cx="9022977" cy="4303059"/>
          </a:xfrm>
          <a:prstGeom prst="rect">
            <a:avLst/>
          </a:prstGeom>
          <a:noFill/>
          <a:ln w="9525">
            <a:noFill/>
            <a:miter lim="800000"/>
          </a:ln>
          <a:effectLst/>
        </p:spPr>
      </p:pic>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127008580"/>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616699" y="215201"/>
            <a:ext cx="3532293"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pic>
        <p:nvPicPr>
          <p:cNvPr id="2050" name="Picture 2" descr="operator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4510" y="1746682"/>
            <a:ext cx="7785100" cy="4141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657022359"/>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616699" y="215201"/>
            <a:ext cx="3532293"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sp>
        <p:nvSpPr>
          <p:cNvPr id="3" name="Rectangle 2"/>
          <p:cNvSpPr/>
          <p:nvPr/>
        </p:nvSpPr>
        <p:spPr>
          <a:xfrm>
            <a:off x="895492" y="1677535"/>
            <a:ext cx="4335439" cy="2308324"/>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int x=10;  </a:t>
            </a:r>
          </a:p>
          <a:p>
            <a:pPr/>
            <a:r>
              <a:rPr lang="en-US" err="1"/>
              <a:t>System.out.println(x++);//10 (11)  </a:t>
            </a:r>
          </a:p>
          <a:p>
            <a:pPr/>
            <a:r>
              <a:rPr lang="en-US" err="1"/>
              <a:t>System.out.println(++x);//12  </a:t>
            </a:r>
          </a:p>
          <a:p>
            <a:pPr/>
            <a:r>
              <a:rPr lang="en-US" err="1"/>
              <a:t>System.out.println(x--);//12 (11)  </a:t>
            </a:r>
          </a:p>
          <a:p>
            <a:pPr/>
            <a:r>
              <a:rPr lang="en-US" err="1"/>
              <a:t>System.out.println(--x);//10  </a:t>
            </a:r>
          </a:p>
          <a:p>
            <a:pPr/>
            <a:r>
              <a:rPr lang="en-US"/>
              <a:t>}}</a:t>
            </a:r>
          </a:p>
        </p:txBody>
      </p:sp>
      <p:sp>
        <p:nvSpPr>
          <p:cNvPr id="5" name="Rectangle 4"/>
          <p:cNvSpPr/>
          <p:nvPr/>
        </p:nvSpPr>
        <p:spPr>
          <a:xfrm>
            <a:off x="506747" y="1172646"/>
            <a:ext cx="2719591"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q"/>
            </a:pPr>
            <a:r>
              <a:rPr lang="en-US" sz="2000" b="1"/>
              <a:t>Java Unary Operator</a:t>
            </a:r>
          </a:p>
        </p:txBody>
      </p:sp>
      <p:sp>
        <p:nvSpPr>
          <p:cNvPr id="6" name="Rectangle 5"/>
          <p:cNvSpPr/>
          <p:nvPr/>
        </p:nvSpPr>
        <p:spPr>
          <a:xfrm>
            <a:off x="7105651" y="1602165"/>
            <a:ext cx="4495800" cy="2862322"/>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int a=10;  </a:t>
            </a:r>
          </a:p>
          <a:p>
            <a:pPr/>
            <a:r>
              <a:rPr lang="en-US" err="1"/>
              <a:t>int b=5;  </a:t>
            </a:r>
          </a:p>
          <a:p>
            <a:pPr/>
            <a:r>
              <a:rPr lang="en-US" err="1"/>
              <a:t>System.out.println(a+b);//15  </a:t>
            </a:r>
          </a:p>
          <a:p>
            <a:pPr/>
            <a:r>
              <a:rPr lang="en-US" err="1"/>
              <a:t>System.out.println(a-b);//5  </a:t>
            </a:r>
          </a:p>
          <a:p>
            <a:pPr/>
            <a:r>
              <a:rPr lang="en-US" err="1"/>
              <a:t>System.out.println(a*b);//50  </a:t>
            </a:r>
          </a:p>
          <a:p>
            <a:pPr/>
            <a:r>
              <a:rPr lang="en-US" err="1"/>
              <a:t>System.out.println(a/b);//2  </a:t>
            </a:r>
          </a:p>
          <a:p>
            <a:pPr/>
            <a:r>
              <a:rPr lang="en-US" err="1"/>
              <a:t>System.out.println(a%b);//0  </a:t>
            </a:r>
          </a:p>
          <a:p>
            <a:pPr/>
            <a:r>
              <a:rPr lang="en-US"/>
              <a:t>}}</a:t>
            </a:r>
          </a:p>
        </p:txBody>
      </p:sp>
      <p:sp>
        <p:nvSpPr>
          <p:cNvPr id="8" name="Rectangle 7"/>
          <p:cNvSpPr/>
          <p:nvPr/>
        </p:nvSpPr>
        <p:spPr>
          <a:xfrm>
            <a:off x="6674995" y="1058346"/>
            <a:ext cx="4277068"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q"/>
            </a:pPr>
            <a:r>
              <a:rPr lang="en-US" sz="2000" b="1"/>
              <a:t>Java Arithmetic Operator Example</a:t>
            </a:r>
          </a:p>
        </p:txBody>
      </p:sp>
      <p:sp>
        <p:nvSpPr>
          <p:cNvPr id="4" name="Footer Placeholder 3"/>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516113594"/>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616699" y="215201"/>
            <a:ext cx="3532293"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sp>
        <p:nvSpPr>
          <p:cNvPr id="3" name="Rectangle 2"/>
          <p:cNvSpPr/>
          <p:nvPr/>
        </p:nvSpPr>
        <p:spPr>
          <a:xfrm>
            <a:off x="724042" y="2120448"/>
            <a:ext cx="5805346" cy="2031325"/>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System.out.println(10&lt;&lt;2);//10*2^2=10*4=40  </a:t>
            </a:r>
          </a:p>
          <a:p>
            <a:pPr/>
            <a:r>
              <a:rPr lang="en-US" err="1"/>
              <a:t>System.out.println(10&lt;&lt;3);//10*2^3=10*8=80</a:t>
            </a:r>
          </a:p>
          <a:p>
            <a:pPr/>
            <a:r>
              <a:rPr lang="en-US" err="1"/>
              <a:t>System.out.println(20&gt;&gt;2);//20/2^2=20/4=5  </a:t>
            </a:r>
          </a:p>
          <a:p>
            <a:pPr/>
            <a:r>
              <a:rPr lang="en-US" err="1"/>
              <a:t>System.out.println(20&gt;&gt;3);//20/2^3=20/8=2  </a:t>
            </a:r>
          </a:p>
          <a:p>
            <a:pPr/>
            <a:r>
              <a:rPr lang="en-US"/>
              <a:t>}}</a:t>
            </a:r>
          </a:p>
        </p:txBody>
      </p:sp>
      <p:sp>
        <p:nvSpPr>
          <p:cNvPr id="5" name="Rectangle 4"/>
          <p:cNvSpPr/>
          <p:nvPr/>
        </p:nvSpPr>
        <p:spPr>
          <a:xfrm>
            <a:off x="506747" y="1172646"/>
            <a:ext cx="482176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q"/>
            </a:pPr>
            <a:r>
              <a:rPr lang="en-US" sz="2000" b="1"/>
              <a:t>Java Left Shift AND Right Shift Operator</a:t>
            </a:r>
          </a:p>
        </p:txBody>
      </p:sp>
      <p:sp>
        <p:nvSpPr>
          <p:cNvPr id="6" name="Rectangle 5"/>
          <p:cNvSpPr/>
          <p:nvPr/>
        </p:nvSpPr>
        <p:spPr>
          <a:xfrm>
            <a:off x="6672263" y="1602165"/>
            <a:ext cx="4929188" cy="2862322"/>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int a=10;  </a:t>
            </a:r>
          </a:p>
          <a:p>
            <a:pPr/>
            <a:r>
              <a:rPr lang="en-US" err="1"/>
              <a:t>int b=5;  </a:t>
            </a:r>
          </a:p>
          <a:p>
            <a:pPr/>
            <a:r>
              <a:rPr lang="en-US" err="1"/>
              <a:t>int c=20;  </a:t>
            </a:r>
          </a:p>
          <a:p>
            <a:pPr/>
            <a:r>
              <a:rPr lang="en-US" err="1"/>
              <a:t>System.out.println(a&lt;b&amp;&amp;a&lt;c);//false &amp;&amp; true = false  </a:t>
            </a:r>
          </a:p>
          <a:p>
            <a:pPr/>
            <a:r>
              <a:rPr lang="en-US" err="1"/>
              <a:t>System.out.println(a&lt;b&amp;a&lt;c);//false &amp; true = false  </a:t>
            </a:r>
          </a:p>
          <a:p>
            <a:pPr/>
            <a:r>
              <a:rPr lang="en-US" err="1"/>
              <a:t>System.out.println(a&gt;b||a&lt;c);//true || true = true  </a:t>
            </a:r>
          </a:p>
          <a:p>
            <a:pPr/>
            <a:r>
              <a:rPr lang="en-US" err="1"/>
              <a:t>System.out.println(a&gt;b|a&lt;c);//true | true = true </a:t>
            </a:r>
          </a:p>
          <a:p>
            <a:pPr/>
            <a:r>
              <a:rPr lang="en-US"/>
              <a:t>}} </a:t>
            </a:r>
          </a:p>
        </p:txBody>
      </p:sp>
      <p:sp>
        <p:nvSpPr>
          <p:cNvPr id="8" name="Rectangle 7"/>
          <p:cNvSpPr/>
          <p:nvPr/>
        </p:nvSpPr>
        <p:spPr>
          <a:xfrm>
            <a:off x="6417820" y="944046"/>
            <a:ext cx="5613716"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q"/>
            </a:pPr>
            <a:r>
              <a:rPr lang="en-US" sz="2000" b="1"/>
              <a:t>Java AND Operator and OR Operator Example: </a:t>
            </a:r>
          </a:p>
        </p:txBody>
      </p:sp>
      <p:sp>
        <p:nvSpPr>
          <p:cNvPr id="4" name="Rectangle 3"/>
          <p:cNvSpPr/>
          <p:nvPr/>
        </p:nvSpPr>
        <p:spPr>
          <a:xfrm>
            <a:off x="604837" y="4733449"/>
            <a:ext cx="11368088"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ü"/>
            </a:pPr>
            <a:r>
              <a:rPr lang="en-US"/>
              <a:t>The logical &amp;&amp; operator doesn't check second condition if first condition is false. It checks second condition only if first one is true.</a:t>
            </a:r>
          </a:p>
          <a:p>
            <a:pPr marL="285750" indent="-285750">
              <a:buFont typeface="Wingdings" pitchFamily="2" charset="2"/>
              <a:buChar char="ü"/>
            </a:pPr>
            <a:r>
              <a:rPr lang="en-US"/>
              <a:t>The bitwise &amp; operator always checks both conditions whether first condition is true or false.</a:t>
            </a:r>
          </a:p>
          <a:p>
            <a:pPr marL="285750" indent="-285750">
              <a:buFont typeface="Wingdings" pitchFamily="2" charset="2"/>
              <a:buChar char="ü"/>
            </a:pPr>
            <a:r>
              <a:rPr lang="en-US"/>
              <a:t>The logical || operator doesn't check second condition if first condition is true. It checks second condition only if first one is false.</a:t>
            </a:r>
          </a:p>
          <a:p>
            <a:pPr marL="285750" indent="-285750">
              <a:buFont typeface="Wingdings" pitchFamily="2" charset="2"/>
              <a:buChar char="ü"/>
            </a:pPr>
            <a:r>
              <a:rPr lang="en-US"/>
              <a:t>The bitwise | operator always checks both conditions whether first condition is true or false.</a:t>
            </a:r>
          </a:p>
          <a:p>
            <a:pPr/>
            <a:endParaRPr lang="en-US"/>
          </a:p>
        </p:txBody>
      </p:sp>
      <p:sp>
        <p:nvSpPr>
          <p:cNvPr id="7" name="Footer Placeholder 6"/>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313293706"/>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616699" y="215201"/>
            <a:ext cx="3532293"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sp>
        <p:nvSpPr>
          <p:cNvPr id="3" name="Rectangle 2"/>
          <p:cNvSpPr/>
          <p:nvPr/>
        </p:nvSpPr>
        <p:spPr>
          <a:xfrm>
            <a:off x="681179" y="1206048"/>
            <a:ext cx="4047984" cy="5355312"/>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ShortCirAND {</a:t>
            </a:r>
          </a:p>
          <a:p>
            <a:pPr/>
            <a:r>
              <a:rPr lang="en-US"/>
              <a:t>    public static void main(String arg[])</a:t>
            </a:r>
          </a:p>
          <a:p>
            <a:pPr/>
            <a:r>
              <a:rPr lang="en-US"/>
              <a:t>    {</a:t>
            </a:r>
          </a:p>
          <a:p>
            <a:pPr/>
            <a:r>
              <a:rPr lang="en-US"/>
              <a:t> </a:t>
            </a:r>
          </a:p>
          <a:p>
            <a:pPr/>
            <a:r>
              <a:rPr lang="en-US"/>
              <a:t>        // Since first operand is false</a:t>
            </a:r>
          </a:p>
          <a:p>
            <a:pPr/>
            <a:r>
              <a:rPr lang="en-US"/>
              <a:t>        // and operator is &amp;&amp;,</a:t>
            </a:r>
          </a:p>
          <a:p>
            <a:pPr/>
            <a:r>
              <a:rPr lang="en-US"/>
              <a:t>        // Evaluation stops and</a:t>
            </a:r>
          </a:p>
          <a:p>
            <a:pPr/>
            <a:r>
              <a:rPr lang="en-US"/>
              <a:t>        // false is returned.</a:t>
            </a:r>
          </a:p>
          <a:p>
            <a:pPr/>
            <a:r>
              <a:rPr lang="en-US"/>
              <a:t>        if (false &amp;&amp; true &amp;&amp; true) {</a:t>
            </a:r>
          </a:p>
          <a:p>
            <a:pPr/>
            <a:r>
              <a:rPr lang="en-US"/>
              <a:t>            System.out.println(</a:t>
            </a:r>
          </a:p>
          <a:p>
            <a:pPr/>
            <a:r>
              <a:rPr lang="en-US"/>
              <a:t>                "This output will not be printed");</a:t>
            </a:r>
          </a:p>
          <a:p>
            <a:pPr/>
            <a:r>
              <a:rPr lang="en-US"/>
              <a:t>        }</a:t>
            </a:r>
          </a:p>
          <a:p>
            <a:pPr/>
            <a:r>
              <a:rPr lang="en-US"/>
              <a:t>        else {</a:t>
            </a:r>
          </a:p>
          <a:p>
            <a:pPr/>
            <a:r>
              <a:rPr lang="en-US"/>
              <a:t> </a:t>
            </a:r>
          </a:p>
          <a:p>
            <a:pPr/>
            <a:r>
              <a:rPr lang="en-US"/>
              <a:t>            System.out.println(</a:t>
            </a:r>
          </a:p>
          <a:p>
            <a:pPr/>
            <a:r>
              <a:rPr lang="en-US"/>
              <a:t>                "This output got printed actually, due to short circuit");</a:t>
            </a:r>
          </a:p>
          <a:p>
            <a:pPr/>
            <a:r>
              <a:rPr lang="en-US"/>
              <a:t>        }</a:t>
            </a:r>
          </a:p>
          <a:p>
            <a:pPr/>
            <a:r>
              <a:rPr lang="en-US"/>
              <a:t>}}</a:t>
            </a:r>
          </a:p>
        </p:txBody>
      </p:sp>
      <p:sp>
        <p:nvSpPr>
          <p:cNvPr id="5" name="Rectangle 4"/>
          <p:cNvSpPr/>
          <p:nvPr/>
        </p:nvSpPr>
        <p:spPr>
          <a:xfrm>
            <a:off x="506747" y="858321"/>
            <a:ext cx="4678460"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q"/>
            </a:pPr>
            <a:r>
              <a:rPr lang="en-US" sz="2000" b="1"/>
              <a:t>Short Circuiting in Java with Examples</a:t>
            </a:r>
          </a:p>
        </p:txBody>
      </p:sp>
      <p:sp>
        <p:nvSpPr>
          <p:cNvPr id="4" name="Rectangle 3"/>
          <p:cNvSpPr/>
          <p:nvPr/>
        </p:nvSpPr>
        <p:spPr>
          <a:xfrm>
            <a:off x="5657849" y="4733449"/>
            <a:ext cx="6315075"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ü"/>
            </a:pPr>
            <a:r>
              <a:rPr lang="en-US" sz="2000"/>
              <a:t>In Java logical operators, if the evaluation of a logical expression exit in between before complete evaluation, then it is known as </a:t>
            </a:r>
            <a:r>
              <a:rPr lang="en-US" sz="2000" b="1"/>
              <a:t>Short-circuit</a:t>
            </a:r>
            <a:r>
              <a:rPr lang="en-US" sz="2000"/>
              <a:t>. A short circuit happens because the result is clear even before the complete evaluation of the expression, and the result is returned. Short circuit evaluation avoids unnecessary work and leads to efficient processing.</a:t>
            </a:r>
          </a:p>
        </p:txBody>
      </p:sp>
      <p:sp>
        <p:nvSpPr>
          <p:cNvPr id="7" name="Rectangle 6"/>
          <p:cNvSpPr/>
          <p:nvPr/>
        </p:nvSpPr>
        <p:spPr>
          <a:xfrm>
            <a:off x="6096000" y="590074"/>
            <a:ext cx="6096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AND(&amp;&amp;) short circuit: </a:t>
            </a:r>
            <a:r>
              <a:rPr lang="en-US"/>
              <a:t>In case of AND, the expression is evaluated until we get one false result because the result will always be false, independent of the further conditions. If there is an expression with &amp;&amp;(logical AND), and first operand itself is false, then short circuit occurs, the further expression is not evaluated and false is returned.</a:t>
            </a:r>
          </a:p>
        </p:txBody>
      </p:sp>
      <p:sp>
        <p:nvSpPr>
          <p:cNvPr id="10" name="Rectangle 9"/>
          <p:cNvSpPr/>
          <p:nvPr/>
        </p:nvSpPr>
        <p:spPr>
          <a:xfrm>
            <a:off x="5962650" y="2504599"/>
            <a:ext cx="6096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OR(||) short circuit</a:t>
            </a:r>
            <a:r>
              <a:rPr lang="en-US"/>
              <a:t>: In case of OR, the expression is evaluated until we get one true result because the result will always be true, independent of the further conditions. If there is an expression with ||(logical OR), and first operand itself is true, then a short circuit occurs, evaluation stops and true is returned.</a:t>
            </a:r>
          </a:p>
        </p:txBody>
      </p:sp>
      <p:sp>
        <p:nvSpPr>
          <p:cNvPr id="6" name="Footer Placeholder 5"/>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3512337528"/>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object 2"/>
          <p:cNvSpPr txBox="1">
            <a:spLocks noGrp="1"/>
          </p:cNvSpPr>
          <p:nvPr>
            <p:ph type="title"/>
          </p:nvPr>
        </p:nvSpPr>
        <p:spPr>
          <a:xfrm>
            <a:off x="616699" y="215201"/>
            <a:ext cx="3532293"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sp>
        <p:nvSpPr>
          <p:cNvPr id="3" name="Rectangle 2"/>
          <p:cNvSpPr/>
          <p:nvPr/>
        </p:nvSpPr>
        <p:spPr>
          <a:xfrm>
            <a:off x="552592" y="1677536"/>
            <a:ext cx="5805346" cy="2031325"/>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int a=2;  </a:t>
            </a:r>
          </a:p>
          <a:p>
            <a:pPr/>
            <a:r>
              <a:rPr lang="en-US" err="1"/>
              <a:t>int b=5;  </a:t>
            </a:r>
          </a:p>
          <a:p>
            <a:pPr/>
            <a:r>
              <a:rPr lang="en-US" err="1"/>
              <a:t>int min=(a&lt;b)?a:b;  </a:t>
            </a:r>
          </a:p>
          <a:p>
            <a:pPr/>
            <a:r>
              <a:rPr lang="en-US" err="1"/>
              <a:t>System.out.println(min);  </a:t>
            </a:r>
          </a:p>
          <a:p>
            <a:pPr/>
            <a:r>
              <a:rPr lang="en-US"/>
              <a:t>}} </a:t>
            </a:r>
          </a:p>
        </p:txBody>
      </p:sp>
      <p:sp>
        <p:nvSpPr>
          <p:cNvPr id="5" name="Rectangle 4"/>
          <p:cNvSpPr/>
          <p:nvPr/>
        </p:nvSpPr>
        <p:spPr>
          <a:xfrm>
            <a:off x="506747" y="1172646"/>
            <a:ext cx="3854453"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q"/>
            </a:pPr>
            <a:r>
              <a:rPr lang="en-US" sz="2000" b="1"/>
              <a:t>Java Ternary Operator Example</a:t>
            </a:r>
          </a:p>
        </p:txBody>
      </p:sp>
      <p:sp>
        <p:nvSpPr>
          <p:cNvPr id="6" name="Rectangle 5"/>
          <p:cNvSpPr/>
          <p:nvPr/>
        </p:nvSpPr>
        <p:spPr>
          <a:xfrm>
            <a:off x="6672263" y="1602165"/>
            <a:ext cx="4929188" cy="2585323"/>
          </a:xfrm>
          <a:prstGeom prst="rect">
            <a:avLst/>
          </a:prstGeom>
          <a:gradFill>
            <a:gsLst>
              <a:gs pos="15054">
                <a:srgbClr val="FCE5DF"/>
              </a:gs>
              <a:gs pos="31894">
                <a:srgbClr val="F9D4C8"/>
              </a:gs>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class OperatorExample{  </a:t>
            </a:r>
          </a:p>
          <a:p>
            <a:pPr/>
            <a:r>
              <a:rPr lang="en-US"/>
              <a:t>public static void main(String args[]){  </a:t>
            </a:r>
          </a:p>
          <a:p>
            <a:pPr/>
            <a:r>
              <a:rPr lang="en-US" err="1"/>
              <a:t>int a=10;  </a:t>
            </a:r>
          </a:p>
          <a:p>
            <a:pPr/>
            <a:r>
              <a:rPr lang="en-US" err="1"/>
              <a:t>int b=20;  </a:t>
            </a:r>
          </a:p>
          <a:p>
            <a:pPr/>
            <a:r>
              <a:rPr lang="en-US"/>
              <a:t>a+=4;//a=a+4 (a=10+4)  </a:t>
            </a:r>
          </a:p>
          <a:p>
            <a:pPr/>
            <a:r>
              <a:rPr lang="en-US"/>
              <a:t>b-=4;//b=b-4 (b=20-4)  </a:t>
            </a:r>
          </a:p>
          <a:p>
            <a:pPr/>
            <a:r>
              <a:rPr lang="en-US" err="1"/>
              <a:t>System.out.println(a);  </a:t>
            </a:r>
          </a:p>
          <a:p>
            <a:pPr/>
            <a:r>
              <a:rPr lang="en-US" err="1"/>
              <a:t>System.out.println(b);  </a:t>
            </a:r>
          </a:p>
          <a:p>
            <a:pPr/>
            <a:r>
              <a:rPr lang="en-US"/>
              <a:t>}} </a:t>
            </a:r>
          </a:p>
        </p:txBody>
      </p:sp>
      <p:sp>
        <p:nvSpPr>
          <p:cNvPr id="8" name="Rectangle 7"/>
          <p:cNvSpPr/>
          <p:nvPr/>
        </p:nvSpPr>
        <p:spPr>
          <a:xfrm>
            <a:off x="6417820" y="944046"/>
            <a:ext cx="4460452"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q"/>
            </a:pPr>
            <a:r>
              <a:rPr lang="en-US" sz="2000" b="1"/>
              <a:t>Java Assignment Operator Example: </a:t>
            </a:r>
          </a:p>
        </p:txBody>
      </p:sp>
      <p:sp>
        <p:nvSpPr>
          <p:cNvPr id="4" name="Footer Placeholder 3"/>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214453142"/>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476250" y="962025"/>
            <a:ext cx="3709988" cy="4572000"/>
          </a:xfrm>
        </p:spPr>
        <p:txBody>
          <a:bodyPr>
            <a:normAutofit lnSpcReduction="10000"/>
          </a:bodyPr>
          <a:lstStyle>
            <a:defPPr/>
          </a:lstStyle>
          <a:p>
            <a:r>
              <a:rPr lang="en-US"/>
              <a:t>Precedence and Associativity of Operators</a:t>
            </a:r>
          </a:p>
          <a:p>
            <a:endParaRPr lang="en-US"/>
          </a:p>
          <a:p>
            <a:pPr>
              <a:buFont typeface="Wingdings" pitchFamily="2" charset="2"/>
              <a:buChar char="ü"/>
            </a:pPr>
            <a:r>
              <a:rPr lang="en-US" sz="1800"/>
              <a:t>Precedence and associative rules are used when dealing with hybrid equations involving more than one type of operator. In such cases, these rules determine which part of the equation to consider first as there can be many different valuations for the same equation. The table depicts the precedence of operators in decreasing order as magnitude with the top representing the highest precedence and bottom shows the lowest precedence.</a:t>
            </a:r>
          </a:p>
        </p:txBody>
      </p:sp>
      <p:sp>
        <p:nvSpPr>
          <p:cNvPr id="4" name="object 2"/>
          <p:cNvSpPr txBox="1">
            <a:spLocks noGrp="1"/>
          </p:cNvSpPr>
          <p:nvPr>
            <p:ph type="title"/>
          </p:nvPr>
        </p:nvSpPr>
        <p:spPr>
          <a:xfrm>
            <a:off x="461963" y="153162"/>
            <a:ext cx="10067925"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pic>
        <p:nvPicPr>
          <p:cNvPr id="5122" name="Picture 2" descr="Precedence and Associativity of Operato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1800" y="252411"/>
            <a:ext cx="7477125"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11531041"/>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1"/>
          </p:nvPr>
        </p:nvSpPr>
        <p:spPr>
          <a:xfrm>
            <a:off x="476250" y="962025"/>
            <a:ext cx="3709988" cy="4572000"/>
          </a:xfrm>
        </p:spPr>
        <p:txBody>
          <a:bodyPr>
            <a:normAutofit/>
          </a:bodyPr>
          <a:lstStyle>
            <a:defPPr/>
          </a:lstStyle>
          <a:p>
            <a:r>
              <a:rPr lang="en-US"/>
              <a:t>Precedence and Associativity of Operators</a:t>
            </a:r>
          </a:p>
          <a:p>
            <a:endParaRPr lang="en-US"/>
          </a:p>
        </p:txBody>
      </p:sp>
      <p:sp>
        <p:nvSpPr>
          <p:cNvPr id="4" name="object 2"/>
          <p:cNvSpPr txBox="1">
            <a:spLocks noGrp="1"/>
          </p:cNvSpPr>
          <p:nvPr>
            <p:ph type="title"/>
          </p:nvPr>
        </p:nvSpPr>
        <p:spPr>
          <a:xfrm>
            <a:off x="461963" y="153162"/>
            <a:ext cx="10067925" cy="632651"/>
          </a:xfrm>
          <a:prstGeom prst="rect">
            <a:avLst/>
          </a:prstGeom>
        </p:spPr>
        <p:txBody>
          <a:bodyPr vert="horz" wrap="square" lIns="0" tIns="16933" rIns="0" bIns="0" rtlCol="0">
            <a:spAutoFit/>
          </a:bodyPr>
          <a:lstStyle>
            <a:defPPr/>
          </a:lstStyle>
          <a:p>
            <a:pPr marL="16933">
              <a:spcBef>
                <a:spcPts val="133"/>
              </a:spcBef>
            </a:pPr>
            <a:r>
              <a:rPr b="1" spc="-7">
                <a:latin typeface="+mn-lt"/>
              </a:rPr>
              <a:t>Operator in</a:t>
            </a:r>
            <a:r>
              <a:rPr b="1" spc="-127">
                <a:latin typeface="+mn-lt"/>
              </a:rPr>
              <a:t> </a:t>
            </a:r>
            <a:r>
              <a:rPr b="1">
                <a:latin typeface="+mn-lt"/>
              </a:rPr>
              <a:t>Java</a:t>
            </a:r>
          </a:p>
        </p:txBody>
      </p:sp>
      <p:sp>
        <p:nvSpPr>
          <p:cNvPr id="6" name="Rectangle 5"/>
          <p:cNvSpPr/>
          <p:nvPr/>
        </p:nvSpPr>
        <p:spPr>
          <a:xfrm>
            <a:off x="5834062" y="1185505"/>
            <a:ext cx="6096000" cy="4801314"/>
          </a:xfrm>
          <a:prstGeom prst="rect">
            <a:avLst/>
          </a:prstGeom>
          <a:ln>
            <a:solidFill>
              <a:schemeClr val="accent1">
                <a:lumMod val="75000"/>
              </a:schemeClr>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public class Operators {</a:t>
            </a:r>
          </a:p>
          <a:p>
            <a:pPr/>
            <a:r>
              <a:rPr lang="en-US"/>
              <a:t>    public static void main(String[] args)</a:t>
            </a:r>
          </a:p>
          <a:p>
            <a:pPr/>
            <a:r>
              <a:rPr lang="en-US"/>
              <a:t>    {</a:t>
            </a:r>
          </a:p>
          <a:p>
            <a:pPr/>
            <a:r>
              <a:rPr lang="en-US"/>
              <a:t>        int a = 20, b = 10, c = 0, d = 20, e = 40, f = 30;</a:t>
            </a:r>
          </a:p>
          <a:p>
            <a:pPr/>
            <a:r>
              <a:rPr lang="en-US"/>
              <a:t> </a:t>
            </a:r>
          </a:p>
          <a:p>
            <a:pPr/>
            <a:r>
              <a:rPr lang="en-US"/>
              <a:t>        // precedence rules for arithmetic operators.</a:t>
            </a:r>
          </a:p>
          <a:p>
            <a:pPr/>
            <a:r>
              <a:rPr lang="en-US"/>
              <a:t>        // (* = / = %) &gt; (+ = -)</a:t>
            </a:r>
          </a:p>
          <a:p>
            <a:pPr/>
            <a:r>
              <a:rPr lang="en-US"/>
              <a:t>        // prints a+(b/d)</a:t>
            </a:r>
          </a:p>
          <a:p>
            <a:pPr/>
            <a:r>
              <a:rPr lang="en-US"/>
              <a:t>        System.out.println("a+b/d = " + (a + b / d));</a:t>
            </a:r>
          </a:p>
          <a:p>
            <a:pPr/>
            <a:r>
              <a:rPr lang="en-US"/>
              <a:t> </a:t>
            </a:r>
          </a:p>
          <a:p>
            <a:pPr/>
            <a:r>
              <a:rPr lang="en-US"/>
              <a:t>        // if same precendence then associative</a:t>
            </a:r>
          </a:p>
          <a:p>
            <a:pPr/>
            <a:r>
              <a:rPr lang="en-US"/>
              <a:t>        // rules are followed.</a:t>
            </a:r>
          </a:p>
          <a:p>
            <a:pPr/>
            <a:r>
              <a:rPr lang="en-US"/>
              <a:t>        // e/f -&gt; b*d -&gt; a+(b*d) -&gt; a+(b*d)-(e/f)</a:t>
            </a:r>
          </a:p>
          <a:p>
            <a:pPr/>
            <a:r>
              <a:rPr lang="en-US"/>
              <a:t>        System.out.println("a+b*d-e/f = "</a:t>
            </a:r>
          </a:p>
          <a:p>
            <a:pPr/>
            <a:r>
              <a:rPr lang="en-US"/>
              <a:t>                           + (a + b * d - e / f));</a:t>
            </a:r>
          </a:p>
          <a:p>
            <a:pPr/>
            <a:r>
              <a:rPr lang="en-US"/>
              <a:t>    }</a:t>
            </a:r>
          </a:p>
          <a:p>
            <a:pPr/>
            <a:r>
              <a:rPr lang="en-US"/>
              <a:t>}</a:t>
            </a:r>
          </a:p>
        </p:txBody>
      </p:sp>
      <p:sp>
        <p:nvSpPr>
          <p:cNvPr id="8" name="Rectangle 7"/>
          <p:cNvSpPr/>
          <p:nvPr/>
        </p:nvSpPr>
        <p:spPr>
          <a:xfrm>
            <a:off x="2905125" y="4853285"/>
            <a:ext cx="6096000" cy="92333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pt-BR"/>
              <a:t>Output: </a:t>
            </a:r>
          </a:p>
          <a:p>
            <a:pPr/>
            <a:r>
              <a:rPr lang="pt-BR"/>
              <a:t>a+b/d = 20</a:t>
            </a:r>
          </a:p>
          <a:p>
            <a:pPr/>
            <a:r>
              <a:rPr lang="pt-BR"/>
              <a:t>a+b*d-e/f = 219</a:t>
            </a:r>
            <a:endParaRPr lang="en-US"/>
          </a:p>
        </p:txBody>
      </p:sp>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063342613"/>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5525" t="7307" r="16136" b="19565"/>
          <a:stretch>
            <a:fillRect/>
          </a:stretch>
        </p:blipFill>
        <p:spPr>
          <a:xfrm>
            <a:off x="2197291" y="532260"/>
            <a:ext cx="7533563" cy="3007474"/>
          </a:xfrm>
          <a:prstGeom prst="rect">
            <a:avLst/>
          </a:prstGeom>
        </p:spPr>
      </p:pic>
      <p:pic>
        <p:nvPicPr>
          <p:cNvPr id="5" name="Picture 4"/>
          <p:cNvPicPr>
            <a:picLocks noChangeAspect="1"/>
          </p:cNvPicPr>
          <p:nvPr/>
        </p:nvPicPr>
        <p:blipFill>
          <a:blip r:embed="rId3"/>
          <a:srcRect l="16118" t="18492" r="12688" b="14809"/>
          <a:stretch>
            <a:fillRect/>
          </a:stretch>
        </p:blipFill>
        <p:spPr>
          <a:xfrm>
            <a:off x="2238233" y="3562061"/>
            <a:ext cx="7506268" cy="3179928"/>
          </a:xfrm>
          <a:prstGeom prst="rect">
            <a:avLst/>
          </a:prstGeom>
        </p:spPr>
      </p:pic>
      <p:pic>
        <p:nvPicPr>
          <p:cNvPr id="6" name="Picture 5"/>
          <p:cNvPicPr>
            <a:picLocks noChangeAspect="1"/>
          </p:cNvPicPr>
          <p:nvPr/>
        </p:nvPicPr>
        <p:blipFill>
          <a:blip r:embed="rId4"/>
          <a:srcRect l="51045" t="12719" r="8432" b="18790"/>
          <a:stretch>
            <a:fillRect/>
          </a:stretch>
        </p:blipFill>
        <p:spPr>
          <a:xfrm>
            <a:off x="9184942" y="3098044"/>
            <a:ext cx="2852383" cy="2710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5499190"/>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58790" y="644009"/>
            <a:ext cx="34163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tx1">
                    <a:lumMod val="95000"/>
                    <a:lumOff val="5000"/>
                  </a:schemeClr>
                </a:solidFill>
                <a:latin typeface="Arial" pitchFamily="34" charset="0"/>
              </a:rPr>
              <a:t>What is dot operator in Java?</a:t>
            </a:r>
            <a:endParaRPr lang="en-US" b="1" i="0">
              <a:solidFill>
                <a:schemeClr val="tx1">
                  <a:lumMod val="95000"/>
                  <a:lumOff val="5000"/>
                </a:schemeClr>
              </a:solidFill>
              <a:effectLst/>
              <a:latin typeface="Arial" pitchFamily="34" charset="0"/>
            </a:endParaRPr>
          </a:p>
        </p:txBody>
      </p:sp>
      <p:sp>
        <p:nvSpPr>
          <p:cNvPr id="5" name="Rectangle 4"/>
          <p:cNvSpPr/>
          <p:nvPr/>
        </p:nvSpPr>
        <p:spPr>
          <a:xfrm>
            <a:off x="604837" y="1252568"/>
            <a:ext cx="5524501" cy="501675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t>The (.) operator is also known as member operator it is used to access the member of a package or a class.</a:t>
            </a:r>
          </a:p>
          <a:p>
            <a:pPr/>
            <a:endParaRPr lang="en-US" sz="2000"/>
          </a:p>
          <a:p>
            <a:pPr/>
            <a:r>
              <a:rPr lang="en-US" sz="2000" b="1"/>
              <a:t>Example</a:t>
            </a:r>
          </a:p>
          <a:p>
            <a:pPr/>
            <a:r>
              <a:rPr lang="en-US" sz="2000"/>
              <a:t>public class Sample {</a:t>
            </a:r>
          </a:p>
          <a:p>
            <a:pPr/>
            <a:r>
              <a:rPr lang="en-US" sz="2000"/>
              <a:t>   void display() {</a:t>
            </a:r>
          </a:p>
          <a:p>
            <a:pPr/>
            <a:r>
              <a:rPr lang="en-US" sz="2000"/>
              <a:t>      double d = 20.3;</a:t>
            </a:r>
          </a:p>
          <a:p>
            <a:pPr/>
            <a:r>
              <a:rPr lang="en-US" sz="2000"/>
              <a:t>      int i = (int)d;</a:t>
            </a:r>
          </a:p>
          <a:p>
            <a:pPr/>
            <a:r>
              <a:rPr lang="en-US" sz="2000"/>
              <a:t>      System.out.println(i);</a:t>
            </a:r>
          </a:p>
          <a:p>
            <a:pPr/>
            <a:r>
              <a:rPr lang="en-US" sz="2000"/>
              <a:t>   }</a:t>
            </a:r>
          </a:p>
          <a:p>
            <a:pPr/>
            <a:endParaRPr lang="en-US" sz="2000"/>
          </a:p>
          <a:p>
            <a:pPr/>
            <a:r>
              <a:rPr lang="en-US" sz="2000"/>
              <a:t>   public static void main(String args[]) {</a:t>
            </a:r>
          </a:p>
          <a:p>
            <a:pPr/>
            <a:r>
              <a:rPr lang="en-US" sz="2000"/>
              <a:t>      Sample s = new Sample();</a:t>
            </a:r>
          </a:p>
          <a:p>
            <a:pPr/>
            <a:r>
              <a:rPr lang="en-US" sz="2000"/>
              <a:t>      s.display();</a:t>
            </a:r>
          </a:p>
          <a:p>
            <a:pPr/>
            <a:r>
              <a:rPr lang="en-US" sz="2000"/>
              <a:t>   }</a:t>
            </a:r>
          </a:p>
          <a:p>
            <a:pPr/>
            <a:r>
              <a:rPr lang="en-US" sz="2000"/>
              <a:t>}</a:t>
            </a:r>
          </a:p>
        </p:txBody>
      </p:sp>
      <p:sp>
        <p:nvSpPr>
          <p:cNvPr id="6" name="Rectangle 5"/>
          <p:cNvSpPr/>
          <p:nvPr/>
        </p:nvSpPr>
        <p:spPr>
          <a:xfrm>
            <a:off x="4819649" y="5563285"/>
            <a:ext cx="1466850" cy="707886"/>
          </a:xfrm>
          <a:prstGeom prst="rect">
            <a:avLst/>
          </a:prstGeom>
          <a:ln>
            <a:solidFill>
              <a:schemeClr val="dk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t>Output</a:t>
            </a:r>
          </a:p>
          <a:p>
            <a:pPr/>
            <a:r>
              <a:rPr lang="en-US" sz="2000" b="1"/>
              <a:t>20</a:t>
            </a:r>
          </a:p>
        </p:txBody>
      </p:sp>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059421083"/>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67770" y="529709"/>
            <a:ext cx="414087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schemeClr val="tx1">
                    <a:lumMod val="95000"/>
                    <a:lumOff val="5000"/>
                  </a:schemeClr>
                </a:solidFill>
                <a:latin typeface="Arial" pitchFamily="34" charset="0"/>
              </a:rPr>
              <a:t>What is Java instanceof operator ? </a:t>
            </a:r>
          </a:p>
        </p:txBody>
      </p:sp>
      <p:sp>
        <p:nvSpPr>
          <p:cNvPr id="5" name="Rectangle 4"/>
          <p:cNvSpPr/>
          <p:nvPr/>
        </p:nvSpPr>
        <p:spPr>
          <a:xfrm>
            <a:off x="533399" y="1046113"/>
            <a:ext cx="6653213"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a:t>instanceof operator is used only for object reference variables. The operator checks whether the object is of a particular type (class type or interface type). instanceof operator is written as −</a:t>
            </a:r>
          </a:p>
          <a:p>
            <a:pPr/>
            <a:endParaRPr lang="en-US"/>
          </a:p>
          <a:p>
            <a:pPr/>
            <a:r>
              <a:rPr lang="en-US" b="1"/>
              <a:t>( Object reference variable ) instanceof  (class/interface type)</a:t>
            </a:r>
          </a:p>
          <a:p>
            <a:pPr/>
            <a:r>
              <a:rPr lang="en-US"/>
              <a:t>If the object referred by the variable on the left side of the operator passes the IS-A check for the class/interface type on the right side, then the result will be true. Following is an example</a:t>
            </a:r>
          </a:p>
        </p:txBody>
      </p:sp>
      <p:pic>
        <p:nvPicPr>
          <p:cNvPr id="6" name="Picture 5"/>
          <p:cNvPicPr>
            <a:picLocks noChangeAspect="1"/>
          </p:cNvPicPr>
          <p:nvPr/>
        </p:nvPicPr>
        <p:blipFill>
          <a:blip r:embed="rId2"/>
          <a:srcRect l="1" t="45928" r="-2038" b="7725"/>
          <a:stretch>
            <a:fillRect/>
          </a:stretch>
        </p:blipFill>
        <p:spPr>
          <a:xfrm>
            <a:off x="1371599" y="3643313"/>
            <a:ext cx="8295628" cy="2828924"/>
          </a:xfrm>
          <a:prstGeom prst="rect">
            <a:avLst/>
          </a:prstGeom>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556664980"/>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Keywords in Java - PixelTrice"/>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873458" y="736979"/>
            <a:ext cx="10475580" cy="51494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543692055"/>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946244" y="410655"/>
            <a:ext cx="9780896" cy="6155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pPr>
            <a:r>
              <a:rPr lang="en-US" sz="2400" b="1">
                <a:solidFill>
                  <a:schemeClr val="tx1">
                    <a:lumMod val="85000"/>
                    <a:lumOff val="15000"/>
                  </a:schemeClr>
                </a:solidFill>
                <a:ea typeface="+mj-ea"/>
                <a:cs typeface="+mj-cs"/>
              </a:rPr>
              <a:t>Unicode System</a:t>
            </a:r>
          </a:p>
          <a:p>
            <a:pPr defTabSz="457200">
              <a:spcBef>
                <a:spcPct val="0"/>
              </a:spcBef>
            </a:pPr>
            <a:endParaRPr lang="en-US" sz="2400" b="1">
              <a:solidFill>
                <a:schemeClr val="tx1">
                  <a:lumMod val="85000"/>
                  <a:lumOff val="15000"/>
                </a:schemeClr>
              </a:solidFill>
              <a:ea typeface="+mj-ea"/>
              <a:cs typeface="+mj-cs"/>
            </a:endParaRPr>
          </a:p>
          <a:p>
            <a:pPr/>
            <a:r>
              <a:rPr lang="en-US" sz="2000" b="1">
                <a:solidFill>
                  <a:schemeClr val="tx1">
                    <a:lumMod val="85000"/>
                    <a:lumOff val="15000"/>
                  </a:schemeClr>
                </a:solidFill>
              </a:rPr>
              <a:t>Unicode is a 16-bit character encoding standard and is capable to represent almost every character of well-known languages of the world.</a:t>
            </a:r>
          </a:p>
          <a:p>
            <a:pPr/>
            <a:endParaRPr lang="en-US" sz="2000" b="1">
              <a:solidFill>
                <a:schemeClr val="tx1">
                  <a:lumMod val="85000"/>
                  <a:lumOff val="15000"/>
                </a:schemeClr>
              </a:solidFill>
            </a:endParaRPr>
          </a:p>
          <a:p>
            <a:pPr/>
            <a:r>
              <a:rPr lang="en-US" sz="2400" b="1">
                <a:solidFill>
                  <a:schemeClr val="tx1">
                    <a:lumMod val="85000"/>
                    <a:lumOff val="15000"/>
                  </a:schemeClr>
                </a:solidFill>
              </a:rPr>
              <a:t>Why java uses Unicode System?</a:t>
            </a:r>
          </a:p>
          <a:p>
            <a:pPr/>
            <a:endParaRPr lang="en-US" sz="2400" b="1">
              <a:solidFill>
                <a:schemeClr val="tx1">
                  <a:lumMod val="85000"/>
                  <a:lumOff val="15000"/>
                </a:schemeClr>
              </a:solidFill>
            </a:endParaRPr>
          </a:p>
          <a:p>
            <a:pPr/>
            <a:r>
              <a:rPr lang="en-US" sz="2000">
                <a:solidFill>
                  <a:schemeClr val="tx1">
                    <a:lumMod val="85000"/>
                    <a:lumOff val="15000"/>
                  </a:schemeClr>
                </a:solidFill>
              </a:rPr>
              <a:t>Before Unicode, there were many language standards:</a:t>
            </a:r>
          </a:p>
          <a:p>
            <a:pPr marL="285750" indent="-285750">
              <a:buFont typeface="Arial" pitchFamily="34" charset="0"/>
              <a:buChar char="•"/>
            </a:pPr>
            <a:r>
              <a:rPr lang="en-US" sz="2000">
                <a:solidFill>
                  <a:schemeClr val="tx1">
                    <a:lumMod val="85000"/>
                    <a:lumOff val="15000"/>
                  </a:schemeClr>
                </a:solidFill>
              </a:rPr>
              <a:t>ASCII (American Standard Code for Information Interchange) for the United States.</a:t>
            </a:r>
          </a:p>
          <a:p>
            <a:pPr marL="285750" indent="-285750">
              <a:buFont typeface="Arial" pitchFamily="34" charset="0"/>
              <a:buChar char="•"/>
            </a:pPr>
            <a:r>
              <a:rPr lang="en-US" sz="2000">
                <a:solidFill>
                  <a:schemeClr val="tx1">
                    <a:lumMod val="85000"/>
                    <a:lumOff val="15000"/>
                  </a:schemeClr>
                </a:solidFill>
              </a:rPr>
              <a:t>ISO 8859-1 for Western European Language.</a:t>
            </a:r>
          </a:p>
          <a:p>
            <a:pPr marL="285750" indent="-285750">
              <a:buFont typeface="Arial" pitchFamily="34" charset="0"/>
              <a:buChar char="•"/>
            </a:pPr>
            <a:r>
              <a:rPr lang="en-US" sz="2000">
                <a:solidFill>
                  <a:schemeClr val="tx1">
                    <a:lumMod val="85000"/>
                    <a:lumOff val="15000"/>
                  </a:schemeClr>
                </a:solidFill>
              </a:rPr>
              <a:t>KOI-8 for Russian.</a:t>
            </a:r>
          </a:p>
          <a:p>
            <a:pPr marL="285750" indent="-285750">
              <a:buFont typeface="Arial" pitchFamily="34" charset="0"/>
              <a:buChar char="•"/>
            </a:pPr>
            <a:r>
              <a:rPr lang="en-US" sz="2000">
                <a:solidFill>
                  <a:schemeClr val="tx1">
                    <a:lumMod val="85000"/>
                    <a:lumOff val="15000"/>
                  </a:schemeClr>
                </a:solidFill>
              </a:rPr>
              <a:t>GB18030 and BIG-5 for chinese, and so on.</a:t>
            </a:r>
          </a:p>
          <a:p>
            <a:pPr marL="285750" indent="-285750">
              <a:buFont typeface="Arial" pitchFamily="34" charset="0"/>
              <a:buChar char="•"/>
            </a:pPr>
            <a:endParaRPr lang="en-US" sz="2000">
              <a:solidFill>
                <a:schemeClr val="tx1">
                  <a:lumMod val="85000"/>
                  <a:lumOff val="15000"/>
                </a:schemeClr>
              </a:solidFill>
            </a:endParaRPr>
          </a:p>
          <a:p>
            <a:pPr/>
            <a:r>
              <a:rPr lang="en-US" sz="2000">
                <a:solidFill>
                  <a:schemeClr val="tx1">
                    <a:lumMod val="85000"/>
                    <a:lumOff val="15000"/>
                  </a:schemeClr>
                </a:solidFill>
              </a:rPr>
              <a:t>So to support multinational application codes, some character was using single byte, some two. An even same code may represent a different character in one language and may represent other characters in another language.</a:t>
            </a:r>
          </a:p>
          <a:p>
            <a:pPr/>
            <a:r>
              <a:rPr lang="en-US" sz="2000">
                <a:solidFill>
                  <a:schemeClr val="tx1">
                    <a:lumMod val="85000"/>
                    <a:lumOff val="15000"/>
                  </a:schemeClr>
                </a:solidFill>
              </a:rPr>
              <a:t>To overcome above shortcoming, the unicode system was developed where each character is represented by 2 bytes.</a:t>
            </a:r>
          </a:p>
          <a:p>
            <a:pPr/>
            <a:endParaRPr lang="en-US" sz="2000" b="1">
              <a:solidFill>
                <a:schemeClr val="tx1">
                  <a:lumMod val="85000"/>
                  <a:lumOff val="15000"/>
                </a:schemeClr>
              </a:solidFill>
            </a:endParaRP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138890633"/>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object 2"/>
          <p:cNvSpPr txBox="1">
            <a:spLocks noGrp="1"/>
          </p:cNvSpPr>
          <p:nvPr>
            <p:ph type="title"/>
          </p:nvPr>
        </p:nvSpPr>
        <p:spPr>
          <a:xfrm>
            <a:off x="725881" y="359054"/>
            <a:ext cx="8527301" cy="632651"/>
          </a:xfrm>
          <a:prstGeom prst="rect">
            <a:avLst/>
          </a:prstGeom>
        </p:spPr>
        <p:txBody>
          <a:bodyPr vert="horz" wrap="square" lIns="0" tIns="16933" rIns="0" bIns="0" rtlCol="0">
            <a:spAutoFit/>
          </a:bodyPr>
          <a:lstStyle>
            <a:defPPr/>
          </a:lstStyle>
          <a:p>
            <a:pPr/>
            <a:r>
              <a:rPr lang="en-US"/>
              <a:t>Decision Making Statement in Java</a:t>
            </a:r>
          </a:p>
        </p:txBody>
      </p:sp>
      <p:sp>
        <p:nvSpPr>
          <p:cNvPr id="3" name="Rectangle 2"/>
          <p:cNvSpPr/>
          <p:nvPr/>
        </p:nvSpPr>
        <p:spPr>
          <a:xfrm>
            <a:off x="600501" y="1296243"/>
            <a:ext cx="9949218"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26000"/>
              <a:buFont typeface="Arial" pitchFamily="34" charset="0"/>
              <a:buChar char="•"/>
            </a:pPr>
            <a:r>
              <a:rPr lang="en-US" b="1">
                <a:solidFill>
                  <a:srgbClr val="000000"/>
                </a:solidFill>
              </a:rPr>
              <a:t>Decision making statement</a:t>
            </a:r>
            <a:r>
              <a:rPr lang="en-US">
                <a:solidFill>
                  <a:srgbClr val="000000"/>
                </a:solidFill>
              </a:rPr>
              <a:t> statements is also called selection statement.</a:t>
            </a:r>
          </a:p>
          <a:p>
            <a:pPr marL="285750" indent="-285750">
              <a:buClr>
                <a:schemeClr val="accent1"/>
              </a:buClr>
              <a:buSzPct val="126000"/>
              <a:buFont typeface="Arial" pitchFamily="34" charset="0"/>
              <a:buChar char="•"/>
            </a:pPr>
            <a:r>
              <a:rPr lang="en-US">
                <a:solidFill>
                  <a:srgbClr val="000000"/>
                </a:solidFill>
              </a:rPr>
              <a:t> That is depending on the condition block need to be executed or not which is decided by condition. If the condition is "true" statement block will be executed, if condition is "false" then statement block will not be executed.</a:t>
            </a:r>
            <a:endParaRPr lang="en-US"/>
          </a:p>
        </p:txBody>
      </p:sp>
      <p:sp>
        <p:nvSpPr>
          <p:cNvPr id="4" name="Rectangle 3"/>
          <p:cNvSpPr/>
          <p:nvPr/>
        </p:nvSpPr>
        <p:spPr>
          <a:xfrm>
            <a:off x="595812" y="2848549"/>
            <a:ext cx="23583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b="1">
                <a:solidFill>
                  <a:srgbClr val="000000"/>
                </a:solidFill>
                <a:latin typeface="Helvetica" panose="020b0604020202020204" pitchFamily="34" charset="0"/>
              </a:rPr>
              <a:t>if-then Statement</a:t>
            </a:r>
            <a:endParaRPr lang="en-US" b="1" i="0">
              <a:solidFill>
                <a:srgbClr val="000000"/>
              </a:solidFill>
              <a:effectLst/>
              <a:latin typeface="Helvetica" panose="020b0604020202020204" pitchFamily="34" charset="0"/>
            </a:endParaRPr>
          </a:p>
        </p:txBody>
      </p:sp>
      <p:pic>
        <p:nvPicPr>
          <p:cNvPr id="3074" name="Picture 2" descr="if-else statemen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9963" y="2750520"/>
            <a:ext cx="4498311" cy="368617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698588571"/>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102" name="Picture 6" descr="if-else state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161" y="1296537"/>
            <a:ext cx="4844955" cy="45470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73233" y="555725"/>
            <a:ext cx="23198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b="1">
                <a:solidFill>
                  <a:srgbClr val="000000"/>
                </a:solidFill>
                <a:latin typeface="Helvetica" panose="020b0604020202020204" pitchFamily="34" charset="0"/>
              </a:rPr>
              <a:t>if-else Statement</a:t>
            </a:r>
            <a:endParaRPr lang="en-US" b="1" i="0">
              <a:solidFill>
                <a:srgbClr val="000000"/>
              </a:solidFill>
              <a:effectLst/>
              <a:latin typeface="Helvetica" panose="020b0604020202020204" pitchFamily="34" charset="0"/>
            </a:endParaRPr>
          </a:p>
        </p:txBody>
      </p:sp>
      <p:sp>
        <p:nvSpPr>
          <p:cNvPr id="2" name="Rectangle 1"/>
          <p:cNvSpPr/>
          <p:nvPr/>
        </p:nvSpPr>
        <p:spPr>
          <a:xfrm>
            <a:off x="5941325" y="993465"/>
            <a:ext cx="6096000" cy="440120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t>//A Java Program to demonstrate the use of if-else statement.  </a:t>
            </a:r>
          </a:p>
          <a:p>
            <a:pPr/>
            <a:r>
              <a:rPr lang="en-US" sz="2000"/>
              <a:t>//It is a program of odd and even number.  </a:t>
            </a:r>
          </a:p>
          <a:p>
            <a:pPr/>
            <a:r>
              <a:rPr lang="en-US" sz="2000"/>
              <a:t>public class IfElseExample {  </a:t>
            </a:r>
          </a:p>
          <a:p>
            <a:pPr/>
            <a:r>
              <a:rPr lang="en-US" sz="2000"/>
              <a:t>public static void main(String[] args) {  </a:t>
            </a:r>
          </a:p>
          <a:p>
            <a:pPr/>
            <a:r>
              <a:rPr lang="en-US" sz="2000"/>
              <a:t>    //defining a variable  </a:t>
            </a:r>
          </a:p>
          <a:p>
            <a:pPr/>
            <a:r>
              <a:rPr lang="en-US" sz="2000"/>
              <a:t>    int number=13;  </a:t>
            </a:r>
          </a:p>
          <a:p>
            <a:pPr/>
            <a:r>
              <a:rPr lang="en-US" sz="2000"/>
              <a:t>    //Check if the number is divisible by 2 or not  </a:t>
            </a:r>
          </a:p>
          <a:p>
            <a:pPr/>
            <a:r>
              <a:rPr lang="en-US" sz="2000"/>
              <a:t>    if(number%2==0){  </a:t>
            </a:r>
          </a:p>
          <a:p>
            <a:pPr/>
            <a:r>
              <a:rPr lang="en-US" sz="2000"/>
              <a:t>        System.out.println("even number");  </a:t>
            </a:r>
          </a:p>
          <a:p>
            <a:pPr/>
            <a:r>
              <a:rPr lang="en-US" sz="2000"/>
              <a:t>    }else{  </a:t>
            </a:r>
          </a:p>
          <a:p>
            <a:pPr/>
            <a:r>
              <a:rPr lang="en-US" sz="2000"/>
              <a:t>        System.out.println("odd number");  </a:t>
            </a:r>
          </a:p>
          <a:p>
            <a:pPr/>
            <a:r>
              <a:rPr lang="en-US" sz="2000"/>
              <a:t>    }  </a:t>
            </a:r>
          </a:p>
          <a:p>
            <a:pPr/>
            <a:r>
              <a:rPr lang="en-US" sz="2000"/>
              <a:t>}  </a:t>
            </a:r>
          </a:p>
          <a:p>
            <a:pPr/>
            <a:r>
              <a:rPr lang="en-US" sz="2000"/>
              <a:t>}</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934825359"/>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Title 8"/>
          <p:cNvSpPr>
            <a:spLocks noGrp="1"/>
          </p:cNvSpPr>
          <p:nvPr>
            <p:ph type="title"/>
          </p:nvPr>
        </p:nvSpPr>
        <p:spPr>
          <a:xfrm>
            <a:off x="4009434" y="2837729"/>
            <a:ext cx="3388658" cy="1183341"/>
          </a:xfrm>
        </p:spPr>
        <p:txBody>
          <a:bodyPr>
            <a:noAutofit/>
          </a:bodyPr>
          <a:lstStyle>
            <a:def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212679327"/>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a:t>	</a:t>
            </a:r>
            <a:r>
              <a:rPr lang="en-US" sz="2400" b="1"/>
              <a:t>Presented By</a:t>
            </a:r>
            <a:r>
              <a:rPr lang="en-US" sz="2900"/>
              <a:t>	</a:t>
            </a:r>
            <a:r>
              <a:rPr lang="en-US"/>
              <a:t>			       </a:t>
            </a:r>
            <a:r>
              <a:rPr lang="en-US" sz="2800" err="1"/>
              <a:t>Sudeshna Kundu (Mondal)</a:t>
            </a:r>
          </a:p>
        </p:txBody>
      </p:sp>
      <p:sp>
        <p:nvSpPr>
          <p:cNvPr id="2" name="Title 1"/>
          <p:cNvSpPr>
            <a:spLocks noGrp="1"/>
          </p:cNvSpPr>
          <p:nvPr>
            <p:ph type="ctrTitle"/>
          </p:nvPr>
        </p:nvSpPr>
        <p:spPr/>
        <p:txBody>
          <a:bodyPr/>
          <a:lstStyle>
            <a:defPPr/>
          </a:lstStyle>
          <a:p>
            <a:pPr/>
            <a:r>
              <a:rPr lang="en-US"/>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030595755"/>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object 2"/>
          <p:cNvSpPr txBox="1">
            <a:spLocks noGrp="1"/>
          </p:cNvSpPr>
          <p:nvPr>
            <p:ph type="title"/>
          </p:nvPr>
        </p:nvSpPr>
        <p:spPr>
          <a:xfrm>
            <a:off x="725881" y="359054"/>
            <a:ext cx="8527301" cy="632651"/>
          </a:xfrm>
          <a:prstGeom prst="rect">
            <a:avLst/>
          </a:prstGeom>
        </p:spPr>
        <p:txBody>
          <a:bodyPr vert="horz" wrap="square" lIns="0" tIns="16933" rIns="0" bIns="0" rtlCol="0">
            <a:spAutoFit/>
          </a:bodyPr>
          <a:lstStyle>
            <a:defPPr/>
          </a:lstStyle>
          <a:p>
            <a:pPr/>
            <a:r>
              <a:rPr lang="en-US"/>
              <a:t>Decision Making Statement in Java</a:t>
            </a:r>
          </a:p>
        </p:txBody>
      </p:sp>
      <p:sp>
        <p:nvSpPr>
          <p:cNvPr id="3" name="Rectangle 2"/>
          <p:cNvSpPr/>
          <p:nvPr/>
        </p:nvSpPr>
        <p:spPr>
          <a:xfrm>
            <a:off x="600501" y="1296243"/>
            <a:ext cx="9949218"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26000"/>
              <a:buFont typeface="Arial" pitchFamily="34" charset="0"/>
              <a:buChar char="•"/>
            </a:pPr>
            <a:r>
              <a:rPr lang="en-US" b="1">
                <a:solidFill>
                  <a:srgbClr val="000000"/>
                </a:solidFill>
              </a:rPr>
              <a:t>Decision making statement</a:t>
            </a:r>
            <a:r>
              <a:rPr lang="en-US">
                <a:solidFill>
                  <a:srgbClr val="000000"/>
                </a:solidFill>
              </a:rPr>
              <a:t> statements is also called selection statement.</a:t>
            </a:r>
          </a:p>
          <a:p>
            <a:pPr marL="285750" indent="-285750">
              <a:buClr>
                <a:schemeClr val="accent1"/>
              </a:buClr>
              <a:buSzPct val="126000"/>
              <a:buFont typeface="Arial" pitchFamily="34" charset="0"/>
              <a:buChar char="•"/>
            </a:pPr>
            <a:r>
              <a:rPr lang="en-US">
                <a:solidFill>
                  <a:srgbClr val="000000"/>
                </a:solidFill>
              </a:rPr>
              <a:t> That is depending on the condition block need to be executed or not which is decided by condition. If the condition is "true" statement block will be executed, if condition is "false" then statement block will not be executed.</a:t>
            </a:r>
            <a:endParaRPr lang="en-US"/>
          </a:p>
        </p:txBody>
      </p:sp>
      <p:sp>
        <p:nvSpPr>
          <p:cNvPr id="4" name="Rectangle 3"/>
          <p:cNvSpPr/>
          <p:nvPr/>
        </p:nvSpPr>
        <p:spPr>
          <a:xfrm>
            <a:off x="595812" y="2848549"/>
            <a:ext cx="23583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b="1">
                <a:solidFill>
                  <a:srgbClr val="000000"/>
                </a:solidFill>
                <a:latin typeface="Helvetica" panose="020b0604020202020204" pitchFamily="34" charset="0"/>
              </a:rPr>
              <a:t>if-then Statement</a:t>
            </a:r>
            <a:endParaRPr lang="en-US" b="1" i="0">
              <a:solidFill>
                <a:srgbClr val="000000"/>
              </a:solidFill>
              <a:effectLst/>
              <a:latin typeface="Helvetica" panose="020b0604020202020204" pitchFamily="34" charset="0"/>
            </a:endParaRPr>
          </a:p>
        </p:txBody>
      </p:sp>
      <p:pic>
        <p:nvPicPr>
          <p:cNvPr id="3074" name="Picture 2" descr="if-else statemen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9963" y="2750520"/>
            <a:ext cx="4498311" cy="368617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698588571"/>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102" name="Picture 6" descr="if-else state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161" y="1296537"/>
            <a:ext cx="4844955" cy="45470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73233" y="555725"/>
            <a:ext cx="23198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b="1">
                <a:solidFill>
                  <a:srgbClr val="000000"/>
                </a:solidFill>
                <a:latin typeface="Helvetica" panose="020b0604020202020204" pitchFamily="34" charset="0"/>
              </a:rPr>
              <a:t>if-else Statement</a:t>
            </a:r>
            <a:endParaRPr lang="en-US" b="1" i="0">
              <a:solidFill>
                <a:srgbClr val="000000"/>
              </a:solidFill>
              <a:effectLst/>
              <a:latin typeface="Helvetica" panose="020b0604020202020204" pitchFamily="34" charset="0"/>
            </a:endParaRPr>
          </a:p>
        </p:txBody>
      </p:sp>
      <p:sp>
        <p:nvSpPr>
          <p:cNvPr id="2" name="Rectangle 1"/>
          <p:cNvSpPr/>
          <p:nvPr/>
        </p:nvSpPr>
        <p:spPr>
          <a:xfrm>
            <a:off x="5941325" y="993465"/>
            <a:ext cx="6096000" cy="440120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t>//A Java Program to demonstrate the use of if-else statement.  </a:t>
            </a:r>
          </a:p>
          <a:p>
            <a:pPr/>
            <a:r>
              <a:rPr lang="en-US" sz="2000"/>
              <a:t>//It is a program of odd and even number.  </a:t>
            </a:r>
          </a:p>
          <a:p>
            <a:pPr/>
            <a:r>
              <a:rPr lang="en-US" sz="2000"/>
              <a:t>public class IfElseExample {  </a:t>
            </a:r>
          </a:p>
          <a:p>
            <a:pPr/>
            <a:r>
              <a:rPr lang="en-US" sz="2000"/>
              <a:t>public static void main(String[] args) {  </a:t>
            </a:r>
          </a:p>
          <a:p>
            <a:pPr/>
            <a:r>
              <a:rPr lang="en-US" sz="2000"/>
              <a:t>    //defining a variable  </a:t>
            </a:r>
          </a:p>
          <a:p>
            <a:pPr/>
            <a:r>
              <a:rPr lang="en-US" sz="2000"/>
              <a:t>    int number=13;  </a:t>
            </a:r>
          </a:p>
          <a:p>
            <a:pPr/>
            <a:r>
              <a:rPr lang="en-US" sz="2000"/>
              <a:t>    //Check if the number is divisible by 2 or not  </a:t>
            </a:r>
          </a:p>
          <a:p>
            <a:pPr/>
            <a:r>
              <a:rPr lang="en-US" sz="2000"/>
              <a:t>    if(number%2==0){  </a:t>
            </a:r>
          </a:p>
          <a:p>
            <a:pPr/>
            <a:r>
              <a:rPr lang="en-US" sz="2000"/>
              <a:t>        System.out.println("even number");  </a:t>
            </a:r>
          </a:p>
          <a:p>
            <a:pPr/>
            <a:r>
              <a:rPr lang="en-US" sz="2000"/>
              <a:t>    }else{  </a:t>
            </a:r>
          </a:p>
          <a:p>
            <a:pPr/>
            <a:r>
              <a:rPr lang="en-US" sz="2000"/>
              <a:t>        System.out.println("odd number");  </a:t>
            </a:r>
          </a:p>
          <a:p>
            <a:pPr/>
            <a:r>
              <a:rPr lang="en-US" sz="2000"/>
              <a:t>    }  </a:t>
            </a:r>
          </a:p>
          <a:p>
            <a:pPr/>
            <a:r>
              <a:rPr lang="en-US" sz="2000"/>
              <a:t>}  </a:t>
            </a:r>
          </a:p>
          <a:p>
            <a:pPr/>
            <a:r>
              <a:rPr lang="en-US" sz="2000"/>
              <a:t>}</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934825359"/>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5224" t="8736" r="18620" b="7045"/>
          <a:stretch>
            <a:fillRect/>
          </a:stretch>
        </p:blipFill>
        <p:spPr>
          <a:xfrm>
            <a:off x="2743199" y="641445"/>
            <a:ext cx="8748215" cy="5773003"/>
          </a:xfrm>
          <a:prstGeom prst="rect">
            <a:avLst/>
          </a:prstGeom>
        </p:spPr>
      </p:pic>
    </p:spTree>
    <p:extLst>
      <p:ext uri="{BB962C8B-B14F-4D97-AF65-F5344CB8AC3E}">
        <p14:creationId xmlns:p14="http://schemas.microsoft.com/office/powerpoint/2010/main" val="4167979347"/>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184928" y="503409"/>
            <a:ext cx="215475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sz="2800" b="1">
                <a:solidFill>
                  <a:srgbClr val="000000"/>
                </a:solidFill>
                <a:latin typeface="Helvetica" panose="020b0604020202020204" pitchFamily="34" charset="0"/>
              </a:rPr>
              <a:t>if-else Ladder</a:t>
            </a:r>
            <a:endParaRPr lang="en-US" sz="2800" b="1" i="0">
              <a:solidFill>
                <a:srgbClr val="000000"/>
              </a:solidFill>
              <a:effectLst/>
              <a:latin typeface="Helvetica" panose="020b0604020202020204" pitchFamily="34" charset="0"/>
            </a:endParaRPr>
          </a:p>
        </p:txBody>
      </p:sp>
      <p:pic>
        <p:nvPicPr>
          <p:cNvPr id="5" name="Picture 8" descr="if-else-if ladder statement in jav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0907" y="1281753"/>
            <a:ext cx="6524625" cy="4933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rcRect l="22275" t="27850" r="53210" b="54829"/>
          <a:stretch>
            <a:fillRect/>
          </a:stretch>
        </p:blipFill>
        <p:spPr>
          <a:xfrm>
            <a:off x="7014951" y="900753"/>
            <a:ext cx="3507474" cy="1883391"/>
          </a:xfrm>
          <a:prstGeom prst="rect">
            <a:avLst/>
          </a:prstGeom>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687806921"/>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a:t>WhatsApp NO. : 9564842816</a:t>
            </a:r>
          </a:p>
        </p:txBody>
      </p:sp>
      <p:pic>
        <p:nvPicPr>
          <p:cNvPr id="1026" name="Picture 2" descr="Java Nested If Statement"/>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2511188" y="1707107"/>
            <a:ext cx="1816466" cy="46391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18245" y="1882591"/>
            <a:ext cx="6096000" cy="341632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The nested if statement represents the if block within another if block. Here, the inner if block condition executes only when outer if block condition is true.</a:t>
            </a:r>
          </a:p>
          <a:p>
            <a:pPr/>
            <a:endParaRPr lang="en-US"/>
          </a:p>
          <a:p>
            <a:pPr/>
            <a:r>
              <a:rPr lang="en-US"/>
              <a:t>Syntax:</a:t>
            </a:r>
          </a:p>
          <a:p>
            <a:pPr/>
            <a:endParaRPr lang="en-US"/>
          </a:p>
          <a:p>
            <a:pPr/>
            <a:r>
              <a:rPr lang="en-US"/>
              <a:t>if(condition){    </a:t>
            </a:r>
          </a:p>
          <a:p>
            <a:pPr/>
            <a:r>
              <a:rPr lang="en-US"/>
              <a:t>     //code to be executed    </a:t>
            </a:r>
          </a:p>
          <a:p>
            <a:pPr/>
            <a:r>
              <a:rPr lang="en-US"/>
              <a:t>          if(condition){  </a:t>
            </a:r>
          </a:p>
          <a:p>
            <a:pPr/>
            <a:r>
              <a:rPr lang="en-US"/>
              <a:t>             //code to be executed    </a:t>
            </a:r>
          </a:p>
          <a:p>
            <a:pPr/>
            <a:r>
              <a:rPr lang="en-US"/>
              <a:t>    }    </a:t>
            </a:r>
          </a:p>
          <a:p>
            <a:pPr/>
            <a:r>
              <a:rPr lang="en-US"/>
              <a:t>} </a:t>
            </a:r>
          </a:p>
        </p:txBody>
      </p:sp>
      <p:sp>
        <p:nvSpPr>
          <p:cNvPr id="7" name="Rectangle 6"/>
          <p:cNvSpPr/>
          <p:nvPr/>
        </p:nvSpPr>
        <p:spPr>
          <a:xfrm>
            <a:off x="1184928" y="503409"/>
            <a:ext cx="4732386"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sz="2800" b="1">
                <a:solidFill>
                  <a:srgbClr val="000000"/>
                </a:solidFill>
                <a:latin typeface="Helvetica" panose="020b0604020202020204" pitchFamily="34" charset="0"/>
              </a:rPr>
              <a:t>Java Nested if statement</a:t>
            </a:r>
          </a:p>
        </p:txBody>
      </p:sp>
    </p:spTree>
    <p:extLst>
      <p:ext uri="{BB962C8B-B14F-4D97-AF65-F5344CB8AC3E}">
        <p14:creationId xmlns:p14="http://schemas.microsoft.com/office/powerpoint/2010/main" val="2813301528"/>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1184928" y="503409"/>
            <a:ext cx="2585964"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sz="2800" b="1" i="0">
                <a:solidFill>
                  <a:srgbClr val="000000"/>
                </a:solidFill>
                <a:effectLst/>
                <a:latin typeface="Helvetica" panose="020b0604020202020204" pitchFamily="34" charset="0"/>
              </a:rPr>
              <a:t>Switch Statement</a:t>
            </a:r>
          </a:p>
        </p:txBody>
      </p:sp>
      <p:pic>
        <p:nvPicPr>
          <p:cNvPr id="1026" name="Picture 2" descr="flow of switch statement in java"/>
          <p:cNvPicPr>
            <a:picLocks noChangeAspect="1" noChangeArrowheads="1"/>
          </p:cNvPicPr>
          <p:nvPr/>
        </p:nvPicPr>
        <p:blipFill>
          <a:blip r:embed="rId2"/>
          <a:stretch>
            <a:fillRect/>
          </a:stretch>
        </p:blipFill>
        <p:spPr bwMode="auto">
          <a:xfrm>
            <a:off x="868269" y="1761565"/>
            <a:ext cx="6229350" cy="4623267"/>
          </a:xfrm>
          <a:prstGeom prst="rect">
            <a:avLst/>
          </a:prstGeom>
          <a:noFill/>
        </p:spPr>
      </p:pic>
      <p:sp>
        <p:nvSpPr>
          <p:cNvPr id="7" name="TextBox 6"/>
          <p:cNvSpPr txBox="1"/>
          <p:nvPr/>
        </p:nvSpPr>
        <p:spPr>
          <a:xfrm>
            <a:off x="7113494" y="968188"/>
            <a:ext cx="4461734" cy="34163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switch</a:t>
            </a:r>
            <a:r>
              <a:rPr lang="en-US"/>
              <a:t>(expression){    </a:t>
            </a:r>
          </a:p>
          <a:p>
            <a:pPr/>
            <a:r>
              <a:rPr lang="en-US" b="1"/>
              <a:t>case</a:t>
            </a:r>
            <a:r>
              <a:rPr lang="en-US"/>
              <a:t> value1:    </a:t>
            </a:r>
          </a:p>
          <a:p>
            <a:pPr/>
            <a:r>
              <a:rPr lang="en-US"/>
              <a:t> //code to be executed;    </a:t>
            </a:r>
          </a:p>
          <a:p>
            <a:pPr/>
            <a:r>
              <a:rPr lang="en-US"/>
              <a:t> </a:t>
            </a:r>
            <a:r>
              <a:rPr lang="en-US" b="1"/>
              <a:t>break</a:t>
            </a:r>
            <a:r>
              <a:rPr lang="en-US"/>
              <a:t>;  //optional  </a:t>
            </a:r>
          </a:p>
          <a:p>
            <a:pPr/>
            <a:r>
              <a:rPr lang="en-US" b="1"/>
              <a:t>case</a:t>
            </a:r>
            <a:r>
              <a:rPr lang="en-US"/>
              <a:t> value2:    </a:t>
            </a:r>
          </a:p>
          <a:p>
            <a:pPr/>
            <a:r>
              <a:rPr lang="en-US"/>
              <a:t> //code to be executed;    </a:t>
            </a:r>
          </a:p>
          <a:p>
            <a:pPr/>
            <a:r>
              <a:rPr lang="en-US"/>
              <a:t> </a:t>
            </a:r>
            <a:r>
              <a:rPr lang="en-US" b="1"/>
              <a:t>break</a:t>
            </a:r>
            <a:r>
              <a:rPr lang="en-US"/>
              <a:t>;  //optional  </a:t>
            </a:r>
          </a:p>
          <a:p>
            <a:pPr/>
            <a:r>
              <a:rPr lang="en-US"/>
              <a:t>......    </a:t>
            </a:r>
          </a:p>
          <a:p>
            <a:pPr/>
            <a:r>
              <a:rPr lang="en-US"/>
              <a:t>    </a:t>
            </a:r>
          </a:p>
          <a:p>
            <a:pPr/>
            <a:r>
              <a:rPr lang="en-US" b="1"/>
              <a:t>default</a:t>
            </a:r>
            <a:r>
              <a:rPr lang="en-US"/>
              <a:t>:     </a:t>
            </a:r>
          </a:p>
          <a:p>
            <a:pPr/>
            <a:r>
              <a:rPr lang="en-US"/>
              <a:t> code to be executed </a:t>
            </a:r>
            <a:r>
              <a:rPr lang="en-US" b="1"/>
              <a:t>if</a:t>
            </a:r>
            <a:r>
              <a:rPr lang="en-US"/>
              <a:t> all cases are not matched;    </a:t>
            </a:r>
          </a:p>
          <a:p>
            <a:pPr/>
            <a:r>
              <a:rPr lang="en-US"/>
              <a:t>}    </a:t>
            </a:r>
          </a:p>
        </p:txBody>
      </p:sp>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993174473"/>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95219" y="378718"/>
            <a:ext cx="11187181" cy="252376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b="1"/>
              <a:t>Loops in Java</a:t>
            </a:r>
          </a:p>
          <a:p>
            <a:pPr/>
            <a:r>
              <a:rPr lang="en-US" sz="2400"/>
              <a:t>In programming languages, loops are used to execute a set of instructions/functions repeatedly when some conditions become true. There are three types of loops in java.</a:t>
            </a:r>
          </a:p>
          <a:p>
            <a:pPr marL="1371600" lvl="4" indent="-228600">
              <a:spcBef>
                <a:spcPts val="370"/>
              </a:spcBef>
              <a:buClr>
                <a:schemeClr val="accent3"/>
              </a:buClr>
              <a:buFont typeface="Wingdings" pitchFamily="2" charset="2"/>
              <a:buChar char="§"/>
            </a:pPr>
            <a:r>
              <a:rPr lang="en-US" sz="2400" b="1"/>
              <a:t>for loop</a:t>
            </a:r>
          </a:p>
          <a:p>
            <a:pPr marL="1371600" lvl="4" indent="-228600">
              <a:spcBef>
                <a:spcPts val="370"/>
              </a:spcBef>
              <a:buClr>
                <a:schemeClr val="accent3"/>
              </a:buClr>
              <a:buFont typeface="Wingdings" pitchFamily="2" charset="2"/>
              <a:buChar char="§"/>
            </a:pPr>
            <a:r>
              <a:rPr lang="en-US" sz="2400" b="1"/>
              <a:t>while loop</a:t>
            </a:r>
          </a:p>
          <a:p>
            <a:pPr marL="1371600" lvl="4" indent="-228600">
              <a:spcBef>
                <a:spcPts val="370"/>
              </a:spcBef>
              <a:buClr>
                <a:schemeClr val="accent3"/>
              </a:buClr>
              <a:buFont typeface="Wingdings" pitchFamily="2" charset="2"/>
              <a:buChar char="§"/>
            </a:pPr>
            <a:r>
              <a:rPr lang="en-US" sz="2400" b="1"/>
              <a:t>do-while loop</a:t>
            </a:r>
          </a:p>
        </p:txBody>
      </p:sp>
      <p:sp>
        <p:nvSpPr>
          <p:cNvPr id="5" name="Rectangle 4"/>
          <p:cNvSpPr/>
          <p:nvPr/>
        </p:nvSpPr>
        <p:spPr>
          <a:xfrm>
            <a:off x="7274858" y="3213848"/>
            <a:ext cx="3939989"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public</a:t>
            </a:r>
            <a:r>
              <a:rPr lang="en-US"/>
              <a:t> </a:t>
            </a:r>
            <a:r>
              <a:rPr lang="en-US" b="1"/>
              <a:t>class</a:t>
            </a:r>
            <a:r>
              <a:rPr lang="en-US"/>
              <a:t> ForExample {  </a:t>
            </a:r>
          </a:p>
          <a:p>
            <a:pPr/>
            <a:r>
              <a:rPr lang="en-US" b="1"/>
              <a:t>public</a:t>
            </a:r>
            <a:r>
              <a:rPr lang="en-US"/>
              <a:t> </a:t>
            </a:r>
            <a:r>
              <a:rPr lang="en-US" b="1"/>
              <a:t>static</a:t>
            </a:r>
            <a:r>
              <a:rPr lang="en-US"/>
              <a:t> </a:t>
            </a:r>
            <a:r>
              <a:rPr lang="en-US" b="1"/>
              <a:t>void</a:t>
            </a:r>
            <a:r>
              <a:rPr lang="en-US"/>
              <a:t> main(String[] args) {  </a:t>
            </a:r>
          </a:p>
          <a:p>
            <a:pPr/>
            <a:r>
              <a:rPr lang="en-US"/>
              <a:t>    </a:t>
            </a:r>
            <a:r>
              <a:rPr lang="en-US" b="1"/>
              <a:t>for</a:t>
            </a:r>
            <a:r>
              <a:rPr lang="en-US"/>
              <a:t>(</a:t>
            </a:r>
            <a:r>
              <a:rPr lang="en-US" b="1" err="1"/>
              <a:t>int</a:t>
            </a:r>
            <a:r>
              <a:rPr lang="en-US"/>
              <a:t> i=1;i&lt;=10;i++){  </a:t>
            </a:r>
          </a:p>
          <a:p>
            <a:pPr/>
            <a:r>
              <a:rPr lang="en-US"/>
              <a:t>        System.out.println(i);  </a:t>
            </a:r>
          </a:p>
          <a:p>
            <a:pPr/>
            <a:r>
              <a:rPr lang="en-US"/>
              <a:t>    }  </a:t>
            </a:r>
          </a:p>
          <a:p>
            <a:pPr/>
            <a:r>
              <a:rPr lang="en-US"/>
              <a:t>}  </a:t>
            </a:r>
          </a:p>
          <a:p>
            <a:pPr/>
            <a:r>
              <a:rPr lang="en-US"/>
              <a:t>}  </a:t>
            </a:r>
          </a:p>
        </p:txBody>
      </p:sp>
      <p:sp>
        <p:nvSpPr>
          <p:cNvPr id="8" name="Rectangle 7"/>
          <p:cNvSpPr/>
          <p:nvPr/>
        </p:nvSpPr>
        <p:spPr>
          <a:xfrm>
            <a:off x="520018" y="3365358"/>
            <a:ext cx="1359668"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srgbClr val="FF0000"/>
                </a:solidFill>
              </a:rPr>
              <a:t>For Loop</a:t>
            </a:r>
          </a:p>
        </p:txBody>
      </p:sp>
      <p:pic>
        <p:nvPicPr>
          <p:cNvPr id="50178" name="Picture 2" descr="for loop in java flowchart"/>
          <p:cNvPicPr>
            <a:picLocks noChangeAspect="1" noChangeArrowheads="1"/>
          </p:cNvPicPr>
          <p:nvPr/>
        </p:nvPicPr>
        <p:blipFill>
          <a:blip r:embed="rId2"/>
          <a:stretch>
            <a:fillRect/>
          </a:stretch>
        </p:blipFill>
        <p:spPr bwMode="auto">
          <a:xfrm>
            <a:off x="2360893" y="3065929"/>
            <a:ext cx="4174378" cy="3469567"/>
          </a:xfrm>
          <a:prstGeom prst="rect">
            <a:avLst/>
          </a:prstGeom>
          <a:noFill/>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2163504960"/>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7274858" y="470660"/>
            <a:ext cx="3939989"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public</a:t>
            </a:r>
            <a:r>
              <a:rPr lang="en-US"/>
              <a:t> </a:t>
            </a:r>
            <a:r>
              <a:rPr lang="en-US" b="1"/>
              <a:t>class</a:t>
            </a:r>
            <a:r>
              <a:rPr lang="en-US"/>
              <a:t> WhileExample {  </a:t>
            </a:r>
          </a:p>
          <a:p>
            <a:pPr/>
            <a:r>
              <a:rPr lang="en-US" b="1"/>
              <a:t>public</a:t>
            </a:r>
            <a:r>
              <a:rPr lang="en-US"/>
              <a:t> </a:t>
            </a:r>
            <a:r>
              <a:rPr lang="en-US" b="1"/>
              <a:t>static</a:t>
            </a:r>
            <a:r>
              <a:rPr lang="en-US"/>
              <a:t> </a:t>
            </a:r>
            <a:r>
              <a:rPr lang="en-US" b="1"/>
              <a:t>void</a:t>
            </a:r>
            <a:r>
              <a:rPr lang="en-US"/>
              <a:t> main(String[] args) {  </a:t>
            </a:r>
          </a:p>
          <a:p>
            <a:pPr/>
            <a:r>
              <a:rPr lang="en-US"/>
              <a:t>    </a:t>
            </a:r>
            <a:r>
              <a:rPr lang="en-US" b="1" err="1"/>
              <a:t>int</a:t>
            </a:r>
            <a:r>
              <a:rPr lang="en-US"/>
              <a:t> i=1;  </a:t>
            </a:r>
          </a:p>
          <a:p>
            <a:pPr/>
            <a:r>
              <a:rPr lang="en-US"/>
              <a:t>    </a:t>
            </a:r>
            <a:r>
              <a:rPr lang="en-US" b="1"/>
              <a:t>while</a:t>
            </a:r>
            <a:r>
              <a:rPr lang="en-US"/>
              <a:t>(i&lt;=10){  </a:t>
            </a:r>
          </a:p>
          <a:p>
            <a:pPr/>
            <a:r>
              <a:rPr lang="en-US"/>
              <a:t>        System.out.println(i);  </a:t>
            </a:r>
          </a:p>
          <a:p>
            <a:pPr/>
            <a:r>
              <a:rPr lang="en-US"/>
              <a:t>    i++;  </a:t>
            </a:r>
          </a:p>
          <a:p>
            <a:pPr/>
            <a:r>
              <a:rPr lang="en-US"/>
              <a:t>    }  </a:t>
            </a:r>
          </a:p>
          <a:p>
            <a:pPr/>
            <a:r>
              <a:rPr lang="en-US"/>
              <a:t>}  </a:t>
            </a:r>
          </a:p>
          <a:p>
            <a:pPr/>
            <a:r>
              <a:rPr lang="en-US"/>
              <a:t>}  </a:t>
            </a:r>
          </a:p>
        </p:txBody>
      </p:sp>
      <p:sp>
        <p:nvSpPr>
          <p:cNvPr id="7" name="Rectangle 6"/>
          <p:cNvSpPr/>
          <p:nvPr/>
        </p:nvSpPr>
        <p:spPr>
          <a:xfrm>
            <a:off x="520017" y="622170"/>
            <a:ext cx="183321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srgbClr val="FF0000"/>
                </a:solidFill>
              </a:rPr>
              <a:t>While Loop</a:t>
            </a:r>
          </a:p>
        </p:txBody>
      </p:sp>
      <p:sp>
        <p:nvSpPr>
          <p:cNvPr id="9" name="Rectangle 8"/>
          <p:cNvSpPr/>
          <p:nvPr/>
        </p:nvSpPr>
        <p:spPr>
          <a:xfrm>
            <a:off x="7261411" y="3644154"/>
            <a:ext cx="3939989"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public</a:t>
            </a:r>
            <a:r>
              <a:rPr lang="en-US"/>
              <a:t> </a:t>
            </a:r>
            <a:r>
              <a:rPr lang="en-US" b="1"/>
              <a:t>class</a:t>
            </a:r>
            <a:r>
              <a:rPr lang="en-US"/>
              <a:t> DoWhileExample {  </a:t>
            </a:r>
          </a:p>
          <a:p>
            <a:pPr/>
            <a:r>
              <a:rPr lang="en-US" b="1"/>
              <a:t>public</a:t>
            </a:r>
            <a:r>
              <a:rPr lang="en-US"/>
              <a:t> </a:t>
            </a:r>
            <a:r>
              <a:rPr lang="en-US" b="1"/>
              <a:t>static</a:t>
            </a:r>
            <a:r>
              <a:rPr lang="en-US"/>
              <a:t> </a:t>
            </a:r>
            <a:r>
              <a:rPr lang="en-US" b="1"/>
              <a:t>void</a:t>
            </a:r>
            <a:r>
              <a:rPr lang="en-US"/>
              <a:t> main(String[] args) {  </a:t>
            </a:r>
          </a:p>
          <a:p>
            <a:pPr/>
            <a:r>
              <a:rPr lang="en-US"/>
              <a:t>    </a:t>
            </a:r>
            <a:r>
              <a:rPr lang="en-US" b="1" err="1"/>
              <a:t>int</a:t>
            </a:r>
            <a:r>
              <a:rPr lang="en-US"/>
              <a:t> i=1;  </a:t>
            </a:r>
          </a:p>
          <a:p>
            <a:pPr/>
            <a:r>
              <a:rPr lang="en-US"/>
              <a:t>    </a:t>
            </a:r>
            <a:r>
              <a:rPr lang="en-US" b="1"/>
              <a:t>do</a:t>
            </a:r>
            <a:r>
              <a:rPr lang="en-US"/>
              <a:t>{  </a:t>
            </a:r>
          </a:p>
          <a:p>
            <a:pPr/>
            <a:r>
              <a:rPr lang="en-US"/>
              <a:t>        System.out.println(i);  </a:t>
            </a:r>
          </a:p>
          <a:p>
            <a:pPr/>
            <a:r>
              <a:rPr lang="en-US"/>
              <a:t>    i++;  </a:t>
            </a:r>
          </a:p>
          <a:p>
            <a:pPr/>
            <a:r>
              <a:rPr lang="en-US"/>
              <a:t>    }</a:t>
            </a:r>
            <a:r>
              <a:rPr lang="en-US" b="1"/>
              <a:t>while</a:t>
            </a:r>
            <a:r>
              <a:rPr lang="en-US"/>
              <a:t>(i&lt;=10);  </a:t>
            </a:r>
          </a:p>
          <a:p>
            <a:pPr/>
            <a:r>
              <a:rPr lang="en-US"/>
              <a:t>}  </a:t>
            </a:r>
          </a:p>
          <a:p>
            <a:pPr/>
            <a:r>
              <a:rPr lang="en-US"/>
              <a:t>} </a:t>
            </a:r>
          </a:p>
        </p:txBody>
      </p:sp>
      <p:sp>
        <p:nvSpPr>
          <p:cNvPr id="10" name="Rectangle 9"/>
          <p:cNvSpPr/>
          <p:nvPr/>
        </p:nvSpPr>
        <p:spPr>
          <a:xfrm>
            <a:off x="520018" y="3365358"/>
            <a:ext cx="2121093"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srgbClr val="FF0000"/>
                </a:solidFill>
              </a:rPr>
              <a:t>Do While Loop</a:t>
            </a:r>
          </a:p>
        </p:txBody>
      </p:sp>
      <p:pic>
        <p:nvPicPr>
          <p:cNvPr id="51202" name="Picture 2" descr="flowchart of java while loop"/>
          <p:cNvPicPr>
            <a:picLocks noChangeAspect="1" noChangeArrowheads="1"/>
          </p:cNvPicPr>
          <p:nvPr/>
        </p:nvPicPr>
        <p:blipFill>
          <a:blip r:embed="rId2"/>
          <a:stretch>
            <a:fillRect/>
          </a:stretch>
        </p:blipFill>
        <p:spPr bwMode="auto">
          <a:xfrm>
            <a:off x="3127375" y="421341"/>
            <a:ext cx="3457575" cy="2940424"/>
          </a:xfrm>
          <a:prstGeom prst="rect">
            <a:avLst/>
          </a:prstGeom>
          <a:noFill/>
        </p:spPr>
      </p:pic>
      <p:pic>
        <p:nvPicPr>
          <p:cNvPr id="51204" name="Picture 4" descr="flowchart of do while loop in java"/>
          <p:cNvPicPr>
            <a:picLocks noChangeAspect="1" noChangeArrowheads="1"/>
          </p:cNvPicPr>
          <p:nvPr/>
        </p:nvPicPr>
        <p:blipFill>
          <a:blip r:embed="rId3"/>
          <a:stretch>
            <a:fillRect/>
          </a:stretch>
        </p:blipFill>
        <p:spPr bwMode="auto">
          <a:xfrm>
            <a:off x="3006352" y="3711388"/>
            <a:ext cx="3143250" cy="2765893"/>
          </a:xfrm>
          <a:prstGeom prst="rect">
            <a:avLst/>
          </a:prstGeom>
          <a:noFill/>
        </p:spPr>
      </p:pic>
      <p:sp>
        <p:nvSpPr>
          <p:cNvPr id="2" name="Footer Placeholder 1"/>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4183053201"/>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84828" y="274809"/>
            <a:ext cx="335059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sz="2800" b="1">
                <a:solidFill>
                  <a:srgbClr val="000000"/>
                </a:solidFill>
                <a:latin typeface="Helvetica" panose="020b0604020202020204" pitchFamily="34" charset="0"/>
              </a:rPr>
              <a:t>Break </a:t>
            </a:r>
            <a:r>
              <a:rPr lang="en-US" sz="2800" b="1" i="0">
                <a:solidFill>
                  <a:srgbClr val="000000"/>
                </a:solidFill>
                <a:effectLst/>
                <a:latin typeface="Helvetica" panose="020b0604020202020204" pitchFamily="34" charset="0"/>
              </a:rPr>
              <a:t>Statement</a:t>
            </a:r>
          </a:p>
        </p:txBody>
      </p:sp>
      <p:sp>
        <p:nvSpPr>
          <p:cNvPr id="2" name="Rectangle 1"/>
          <p:cNvSpPr/>
          <p:nvPr/>
        </p:nvSpPr>
        <p:spPr>
          <a:xfrm>
            <a:off x="490538" y="663565"/>
            <a:ext cx="10567988" cy="163121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sz="2000">
                <a:solidFill>
                  <a:srgbClr val="000000"/>
                </a:solidFill>
              </a:rPr>
              <a:t>When a break statement is encountered inside a loop, the loop is immediately terminated and the program control resumes at the next statement following the loop.</a:t>
            </a:r>
          </a:p>
          <a:p>
            <a:pPr marL="285750" indent="-285750">
              <a:buFont typeface="Arial" pitchFamily="34" charset="0"/>
              <a:buChar char="•"/>
            </a:pPr>
            <a:r>
              <a:rPr lang="en-US" sz="2000">
                <a:solidFill>
                  <a:srgbClr val="000000"/>
                </a:solidFill>
              </a:rPr>
              <a:t>The Java break statement is used to break loop or switch statement. It breaks the current flow of the program at specified condition. In case of inner loop, it breaks only inner loop.</a:t>
            </a:r>
          </a:p>
          <a:p>
            <a:pPr marL="285750" indent="-285750">
              <a:buFont typeface="Arial" pitchFamily="34" charset="0"/>
              <a:buChar char="•"/>
            </a:pPr>
            <a:r>
              <a:rPr lang="en-US" sz="2000">
                <a:solidFill>
                  <a:srgbClr val="000000"/>
                </a:solidFill>
              </a:rPr>
              <a:t>We can use Java break statement in all types of loops such as for loop, while loop and do-while loop.</a:t>
            </a:r>
          </a:p>
        </p:txBody>
      </p:sp>
      <p:pic>
        <p:nvPicPr>
          <p:cNvPr id="3" name="Picture 2"/>
          <p:cNvPicPr>
            <a:picLocks noChangeAspect="1"/>
          </p:cNvPicPr>
          <p:nvPr/>
        </p:nvPicPr>
        <p:blipFill>
          <a:blip r:embed="rId3"/>
          <a:stretch>
            <a:fillRect/>
          </a:stretch>
        </p:blipFill>
        <p:spPr>
          <a:xfrm>
            <a:off x="390526" y="3148013"/>
            <a:ext cx="4284856" cy="2809876"/>
          </a:xfrm>
          <a:prstGeom prst="rect">
            <a:avLst/>
          </a:prstGeom>
        </p:spPr>
      </p:pic>
      <p:sp>
        <p:nvSpPr>
          <p:cNvPr id="8" name="Rectangle 7"/>
          <p:cNvSpPr/>
          <p:nvPr/>
        </p:nvSpPr>
        <p:spPr>
          <a:xfrm>
            <a:off x="4648199" y="2434055"/>
            <a:ext cx="6096000" cy="4247317"/>
          </a:xfrm>
          <a:prstGeom prst="rect">
            <a:avLst/>
          </a:prstGeom>
          <a:ln>
            <a:solidFill>
              <a:schemeClr val="accent1"/>
            </a:solid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public class BreakExample2 {  </a:t>
            </a:r>
          </a:p>
          <a:p>
            <a:pPr/>
            <a:r>
              <a:rPr lang="en-US"/>
              <a:t>public static void main(String[] args) {  </a:t>
            </a:r>
          </a:p>
          <a:p>
            <a:pPr/>
            <a:r>
              <a:rPr lang="en-US"/>
              <a:t>            //outer loop   </a:t>
            </a:r>
          </a:p>
          <a:p>
            <a:pPr/>
            <a:r>
              <a:rPr lang="en-US"/>
              <a:t>            for(int i=1;i&lt;=3;i++){    </a:t>
            </a:r>
          </a:p>
          <a:p>
            <a:pPr/>
            <a:r>
              <a:rPr lang="en-US"/>
              <a:t>                    //inner loop  </a:t>
            </a:r>
          </a:p>
          <a:p>
            <a:pPr/>
            <a:r>
              <a:rPr lang="en-US"/>
              <a:t>                    for(int j=1;j&lt;=3;j++){    </a:t>
            </a:r>
          </a:p>
          <a:p>
            <a:pPr/>
            <a:r>
              <a:rPr lang="en-US"/>
              <a:t>                        if(i==2&amp;&amp;j==2){    </a:t>
            </a:r>
          </a:p>
          <a:p>
            <a:pPr/>
            <a:r>
              <a:rPr lang="en-US"/>
              <a:t>                            //using break statement inside the inner loop  </a:t>
            </a:r>
          </a:p>
          <a:p>
            <a:pPr/>
            <a:r>
              <a:rPr lang="en-US"/>
              <a:t>                            break;    </a:t>
            </a:r>
          </a:p>
          <a:p>
            <a:pPr/>
            <a:r>
              <a:rPr lang="en-US"/>
              <a:t>                        }    </a:t>
            </a:r>
          </a:p>
          <a:p>
            <a:pPr/>
            <a:r>
              <a:rPr lang="en-US"/>
              <a:t>                        System.out.println(i+" "+j);    </a:t>
            </a:r>
          </a:p>
          <a:p>
            <a:pPr/>
            <a:r>
              <a:rPr lang="en-US"/>
              <a:t>                    }    </a:t>
            </a:r>
          </a:p>
          <a:p>
            <a:pPr/>
            <a:r>
              <a:rPr lang="en-US"/>
              <a:t>            }    </a:t>
            </a:r>
          </a:p>
          <a:p>
            <a:pPr/>
            <a:r>
              <a:rPr lang="en-US"/>
              <a:t>}  </a:t>
            </a:r>
          </a:p>
          <a:p>
            <a:pPr/>
            <a:r>
              <a:rPr lang="en-US"/>
              <a:t>}</a:t>
            </a:r>
          </a:p>
        </p:txBody>
      </p:sp>
      <p:sp>
        <p:nvSpPr>
          <p:cNvPr id="10" name="Rectangle 9"/>
          <p:cNvSpPr/>
          <p:nvPr/>
        </p:nvSpPr>
        <p:spPr>
          <a:xfrm>
            <a:off x="10882313" y="3965139"/>
            <a:ext cx="981075" cy="258532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Output:</a:t>
            </a:r>
          </a:p>
          <a:p>
            <a:pPr/>
            <a:endParaRPr lang="en-US"/>
          </a:p>
          <a:p>
            <a:pPr/>
            <a:r>
              <a:rPr lang="en-US"/>
              <a:t>1 1</a:t>
            </a:r>
          </a:p>
          <a:p>
            <a:pPr/>
            <a:r>
              <a:rPr lang="en-US"/>
              <a:t>1 2</a:t>
            </a:r>
          </a:p>
          <a:p>
            <a:pPr/>
            <a:r>
              <a:rPr lang="en-US"/>
              <a:t>1 3</a:t>
            </a:r>
          </a:p>
          <a:p>
            <a:pPr/>
            <a:r>
              <a:rPr lang="en-US"/>
              <a:t>2 1</a:t>
            </a:r>
          </a:p>
          <a:p>
            <a:pPr/>
            <a:r>
              <a:rPr lang="en-US"/>
              <a:t>3 1</a:t>
            </a:r>
          </a:p>
          <a:p>
            <a:pPr/>
            <a:r>
              <a:rPr lang="en-US"/>
              <a:t>3 2</a:t>
            </a:r>
          </a:p>
          <a:p>
            <a:pPr/>
            <a:r>
              <a:rPr lang="en-US"/>
              <a:t>3 3</a:t>
            </a:r>
          </a:p>
        </p:txBody>
      </p:sp>
      <p:sp>
        <p:nvSpPr>
          <p:cNvPr id="5" name="Footer Placeholder 4"/>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091052529"/>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384828" y="189081"/>
            <a:ext cx="4007828"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SzPct val="102000"/>
              <a:buFont typeface="Wingdings" pitchFamily="2" charset="2"/>
              <a:buChar char="q"/>
            </a:pPr>
            <a:r>
              <a:rPr lang="en-US" sz="2800" b="1">
                <a:solidFill>
                  <a:srgbClr val="000000"/>
                </a:solidFill>
                <a:latin typeface="Helvetica" panose="020b0604020202020204" pitchFamily="34" charset="0"/>
              </a:rPr>
              <a:t> Continue Statement</a:t>
            </a:r>
            <a:endParaRPr lang="en-US" sz="2800" b="1" i="0">
              <a:solidFill>
                <a:srgbClr val="000000"/>
              </a:solidFill>
              <a:effectLst/>
              <a:latin typeface="Helvetica" panose="020b0604020202020204" pitchFamily="34" charset="0"/>
            </a:endParaRPr>
          </a:p>
        </p:txBody>
      </p:sp>
      <p:sp>
        <p:nvSpPr>
          <p:cNvPr id="2" name="Rectangle 1"/>
          <p:cNvSpPr/>
          <p:nvPr/>
        </p:nvSpPr>
        <p:spPr>
          <a:xfrm>
            <a:off x="490538" y="663565"/>
            <a:ext cx="10567988"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sz="2000">
                <a:solidFill>
                  <a:srgbClr val="000000"/>
                </a:solidFill>
              </a:rPr>
              <a:t>The continue statement is used in loop control structure when you need to jump to the next iteration of the loop immediately.</a:t>
            </a:r>
          </a:p>
          <a:p>
            <a:pPr marL="285750" indent="-285750">
              <a:buFont typeface="Arial" pitchFamily="34" charset="0"/>
              <a:buChar char="•"/>
            </a:pPr>
            <a:r>
              <a:rPr lang="en-US" sz="2000">
                <a:solidFill>
                  <a:srgbClr val="000000"/>
                </a:solidFill>
              </a:rPr>
              <a:t>The Java continue statement is used to continue the loop. It continues the current flow of the program and skips the remaining code at the specified condition. In case of an inner loop, it continues the inner loop only.</a:t>
            </a:r>
          </a:p>
          <a:p>
            <a:pPr marL="285750" indent="-285750">
              <a:buFont typeface="Arial" pitchFamily="34" charset="0"/>
              <a:buChar char="•"/>
            </a:pPr>
            <a:r>
              <a:rPr lang="en-US" sz="2000">
                <a:solidFill>
                  <a:srgbClr val="000000"/>
                </a:solidFill>
              </a:rPr>
              <a:t>We can use Java continue statement in all types of loops such as for loop, while loop and do-while loop.</a:t>
            </a:r>
          </a:p>
          <a:p>
            <a:pPr/>
            <a:endParaRPr lang="en-US" sz="2000">
              <a:solidFill>
                <a:srgbClr val="000000"/>
              </a:solidFill>
            </a:endParaRPr>
          </a:p>
        </p:txBody>
      </p:sp>
      <p:sp>
        <p:nvSpPr>
          <p:cNvPr id="8" name="Rectangle 7"/>
          <p:cNvSpPr/>
          <p:nvPr/>
        </p:nvSpPr>
        <p:spPr>
          <a:xfrm>
            <a:off x="4471989" y="3057525"/>
            <a:ext cx="6100761" cy="3416320"/>
          </a:xfrm>
          <a:prstGeom prst="rect">
            <a:avLst/>
          </a:prstGeom>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t>public</a:t>
            </a:r>
            <a:r>
              <a:rPr lang="en-US"/>
              <a:t> </a:t>
            </a:r>
            <a:r>
              <a:rPr lang="en-US" b="1"/>
              <a:t>class</a:t>
            </a:r>
            <a:r>
              <a:rPr lang="en-US"/>
              <a:t> ContinueExample {  </a:t>
            </a:r>
          </a:p>
          <a:p>
            <a:pPr/>
            <a:r>
              <a:rPr lang="en-US" b="1"/>
              <a:t>public</a:t>
            </a:r>
            <a:r>
              <a:rPr lang="en-US"/>
              <a:t> </a:t>
            </a:r>
            <a:r>
              <a:rPr lang="en-US" b="1"/>
              <a:t>static</a:t>
            </a:r>
            <a:r>
              <a:rPr lang="en-US"/>
              <a:t> </a:t>
            </a:r>
            <a:r>
              <a:rPr lang="en-US" b="1"/>
              <a:t>void</a:t>
            </a:r>
            <a:r>
              <a:rPr lang="en-US"/>
              <a:t> main(String[] args) {  </a:t>
            </a:r>
          </a:p>
          <a:p>
            <a:pPr/>
            <a:r>
              <a:rPr lang="en-US"/>
              <a:t>    //for loop  </a:t>
            </a:r>
          </a:p>
          <a:p>
            <a:pPr/>
            <a:r>
              <a:rPr lang="en-US"/>
              <a:t>    </a:t>
            </a:r>
            <a:r>
              <a:rPr lang="en-US" b="1"/>
              <a:t>for</a:t>
            </a:r>
            <a:r>
              <a:rPr lang="en-US"/>
              <a:t>(</a:t>
            </a:r>
            <a:r>
              <a:rPr lang="en-US" b="1" err="1"/>
              <a:t>int</a:t>
            </a:r>
            <a:r>
              <a:rPr lang="en-US"/>
              <a:t> i=1;i&lt;=10;i++){  </a:t>
            </a:r>
          </a:p>
          <a:p>
            <a:pPr/>
            <a:r>
              <a:rPr lang="en-US"/>
              <a:t>        </a:t>
            </a:r>
            <a:r>
              <a:rPr lang="en-US" b="1"/>
              <a:t>if</a:t>
            </a:r>
            <a:r>
              <a:rPr lang="en-US"/>
              <a:t>(i==5){  </a:t>
            </a:r>
          </a:p>
          <a:p>
            <a:pPr/>
            <a:r>
              <a:rPr lang="en-US"/>
              <a:t>            //using continue statement  </a:t>
            </a:r>
          </a:p>
          <a:p>
            <a:pPr/>
            <a:r>
              <a:rPr lang="en-US"/>
              <a:t>            </a:t>
            </a:r>
            <a:r>
              <a:rPr lang="en-US" b="1"/>
              <a:t>continue</a:t>
            </a:r>
            <a:r>
              <a:rPr lang="en-US"/>
              <a:t>;//it will skip the rest statement  </a:t>
            </a:r>
          </a:p>
          <a:p>
            <a:pPr/>
            <a:r>
              <a:rPr lang="en-US"/>
              <a:t>        }  </a:t>
            </a:r>
          </a:p>
          <a:p>
            <a:pPr/>
            <a:r>
              <a:rPr lang="en-US"/>
              <a:t>        System.out.println(i);  </a:t>
            </a:r>
          </a:p>
          <a:p>
            <a:pPr/>
            <a:r>
              <a:rPr lang="en-US"/>
              <a:t>    }  </a:t>
            </a:r>
          </a:p>
          <a:p>
            <a:pPr/>
            <a:r>
              <a:rPr lang="en-US"/>
              <a:t>}  </a:t>
            </a:r>
          </a:p>
          <a:p>
            <a:pPr/>
            <a:r>
              <a:rPr lang="en-US"/>
              <a:t>} </a:t>
            </a:r>
          </a:p>
        </p:txBody>
      </p:sp>
      <p:sp>
        <p:nvSpPr>
          <p:cNvPr id="10" name="Rectangle 9"/>
          <p:cNvSpPr/>
          <p:nvPr/>
        </p:nvSpPr>
        <p:spPr>
          <a:xfrm>
            <a:off x="10810876" y="3493651"/>
            <a:ext cx="981075"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Output:</a:t>
            </a:r>
          </a:p>
          <a:p>
            <a:pPr/>
            <a:r>
              <a:rPr lang="en-US"/>
              <a:t>1</a:t>
            </a:r>
          </a:p>
          <a:p>
            <a:pPr/>
            <a:r>
              <a:rPr lang="en-US"/>
              <a:t>2</a:t>
            </a:r>
          </a:p>
          <a:p>
            <a:pPr/>
            <a:r>
              <a:rPr lang="en-US"/>
              <a:t>3</a:t>
            </a:r>
          </a:p>
          <a:p>
            <a:pPr/>
            <a:r>
              <a:rPr lang="en-US"/>
              <a:t>4</a:t>
            </a:r>
          </a:p>
          <a:p>
            <a:pPr/>
            <a:r>
              <a:rPr lang="en-US"/>
              <a:t>6</a:t>
            </a:r>
          </a:p>
          <a:p>
            <a:pPr/>
            <a:r>
              <a:rPr lang="en-US"/>
              <a:t>7</a:t>
            </a:r>
          </a:p>
          <a:p>
            <a:pPr/>
            <a:r>
              <a:rPr lang="en-US"/>
              <a:t>8</a:t>
            </a:r>
          </a:p>
          <a:p>
            <a:pPr/>
            <a:r>
              <a:rPr lang="en-US"/>
              <a:t>9</a:t>
            </a:r>
          </a:p>
          <a:p>
            <a:pPr/>
            <a:r>
              <a:rPr lang="en-US"/>
              <a:t>10</a:t>
            </a:r>
          </a:p>
        </p:txBody>
      </p:sp>
      <p:sp>
        <p:nvSpPr>
          <p:cNvPr id="3" name="Footer Placeholder 2"/>
          <p:cNvSpPr>
            <a:spLocks noGrp="1"/>
          </p:cNvSpPr>
          <p:nvPr>
            <p:ph type="ftr" sz="quarter" idx="11"/>
          </p:nvPr>
        </p:nvSpPr>
        <p:spPr/>
        <p:txBody>
          <a:bodyPr/>
          <a:lstStyle>
            <a:defPPr/>
          </a:lstStyle>
          <a:p>
            <a:pPr/>
            <a:r>
              <a:rPr lang="en-US"/>
              <a:t>WhatsApp NO. : 9564842816</a:t>
            </a:r>
          </a:p>
        </p:txBody>
      </p:sp>
    </p:spTree>
    <p:extLst>
      <p:ext uri="{BB962C8B-B14F-4D97-AF65-F5344CB8AC3E}">
        <p14:creationId xmlns:p14="http://schemas.microsoft.com/office/powerpoint/2010/main" val="1243186565"/>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 name="Picture 6"/>
          <p:cNvPicPr>
            <a:picLocks noChangeAspect="1"/>
          </p:cNvPicPr>
          <p:nvPr/>
        </p:nvPicPr>
        <p:blipFill>
          <a:blip r:embed="rId2"/>
          <a:srcRect l="12537" t="18070" r="28694" b="14434"/>
          <a:stretch>
            <a:fillRect/>
          </a:stretch>
        </p:blipFill>
        <p:spPr>
          <a:xfrm>
            <a:off x="941694" y="832513"/>
            <a:ext cx="9362365" cy="5622878"/>
          </a:xfrm>
          <a:prstGeom prst="rect">
            <a:avLst/>
          </a:prstGeom>
        </p:spPr>
      </p:pic>
    </p:spTree>
    <p:extLst>
      <p:ext uri="{BB962C8B-B14F-4D97-AF65-F5344CB8AC3E}">
        <p14:creationId xmlns:p14="http://schemas.microsoft.com/office/powerpoint/2010/main" val="3387053119"/>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rcRect l="17015" t="16899" r="20074" b="6447"/>
          <a:stretch>
            <a:fillRect/>
          </a:stretch>
        </p:blipFill>
        <p:spPr>
          <a:xfrm>
            <a:off x="668740" y="655093"/>
            <a:ext cx="10003809" cy="5880102"/>
          </a:xfrm>
          <a:prstGeom prst="rect">
            <a:avLst/>
          </a:prstGeom>
        </p:spPr>
      </p:pic>
    </p:spTree>
    <p:extLst>
      <p:ext uri="{BB962C8B-B14F-4D97-AF65-F5344CB8AC3E}">
        <p14:creationId xmlns:p14="http://schemas.microsoft.com/office/powerpoint/2010/main" val="1238888524"/>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p:cNvPicPr>
            <a:picLocks noChangeAspect="1"/>
          </p:cNvPicPr>
          <p:nvPr/>
        </p:nvPicPr>
        <p:blipFill>
          <a:blip r:embed="rId2"/>
          <a:srcRect l="24739" t="18094" r="32270" b="10955"/>
          <a:stretch>
            <a:fillRect/>
          </a:stretch>
        </p:blipFill>
        <p:spPr>
          <a:xfrm>
            <a:off x="1294227" y="379826"/>
            <a:ext cx="9031459" cy="6175717"/>
          </a:xfrm>
          <a:prstGeom prst="rect">
            <a:avLst/>
          </a:prstGeom>
        </p:spPr>
      </p:pic>
    </p:spTree>
    <p:extLst>
      <p:ext uri="{BB962C8B-B14F-4D97-AF65-F5344CB8AC3E}">
        <p14:creationId xmlns:p14="http://schemas.microsoft.com/office/powerpoint/2010/main" val="2192828959"/>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p:cNvPicPr>
            <a:picLocks noChangeAspect="1"/>
          </p:cNvPicPr>
          <p:nvPr/>
        </p:nvPicPr>
        <p:blipFill>
          <a:blip r:embed="rId2"/>
          <a:srcRect l="17463" t="5550" r="18172" b="28348"/>
          <a:stretch>
            <a:fillRect/>
          </a:stretch>
        </p:blipFill>
        <p:spPr>
          <a:xfrm>
            <a:off x="2292825" y="586852"/>
            <a:ext cx="7847462" cy="4531057"/>
          </a:xfrm>
          <a:prstGeom prst="rect">
            <a:avLst/>
          </a:prstGeom>
        </p:spPr>
      </p:pic>
    </p:spTree>
    <p:extLst>
      <p:ext uri="{BB962C8B-B14F-4D97-AF65-F5344CB8AC3E}">
        <p14:creationId xmlns:p14="http://schemas.microsoft.com/office/powerpoint/2010/main" val="99675146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a:xfrm>
            <a:off x="4601028" y="5183779"/>
            <a:ext cx="7324498" cy="1126283"/>
          </a:xfrm>
        </p:spPr>
        <p:txBody>
          <a:bodyPr>
            <a:normAutofit fontScale="92500" lnSpcReduction="10000"/>
          </a:bodyPr>
          <a:lstStyle>
            <a:defPPr/>
          </a:lstStyle>
          <a:p>
            <a:pPr marL="3943350" lvl="8" indent="-285750">
              <a:buFont typeface="Century Gothic" panose="020b0502020202020204" pitchFamily="34" charset="0"/>
              <a:buChar char="―"/>
            </a:pPr>
            <a:r>
              <a:rPr lang="en-US" sz="1800" b="1"/>
              <a:t>	</a:t>
            </a:r>
            <a:r>
              <a:rPr lang="en-US" sz="2400" b="1"/>
              <a:t>Presented By</a:t>
            </a:r>
            <a:r>
              <a:rPr lang="en-US" sz="2900"/>
              <a:t>	</a:t>
            </a:r>
            <a:r>
              <a:rPr lang="en-US"/>
              <a:t>			       </a:t>
            </a:r>
            <a:r>
              <a:rPr lang="en-US" sz="2800" err="1"/>
              <a:t>Sudeshna Kundu (Mondal)</a:t>
            </a:r>
          </a:p>
        </p:txBody>
      </p:sp>
      <p:sp>
        <p:nvSpPr>
          <p:cNvPr id="2" name="Title 1"/>
          <p:cNvSpPr>
            <a:spLocks noGrp="1"/>
          </p:cNvSpPr>
          <p:nvPr>
            <p:ph type="ctrTitle"/>
          </p:nvPr>
        </p:nvSpPr>
        <p:spPr/>
        <p:txBody>
          <a:bodyPr/>
          <a:lstStyle>
            <a:defPPr/>
          </a:lstStyle>
          <a:p>
            <a:pPr/>
            <a:r>
              <a:rPr lang="en-US"/>
              <a:t>Object Oriented Programming using JAVA</a:t>
            </a:r>
            <a:br>
              <a:rPr lang="en-US"/>
            </a:br>
            <a:endParaRPr lang="en-US"/>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4216566965"/>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90512" y="-142072"/>
            <a:ext cx="11901488" cy="38472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endParaRPr lang="en-US">
              <a:solidFill>
                <a:prstClr val="black"/>
              </a:solidFill>
            </a:endParaRPr>
          </a:p>
          <a:p>
            <a:pPr marL="285750" indent="-285750">
              <a:buClr>
                <a:srgbClr val="D34817"/>
              </a:buClr>
              <a:buSzPct val="102000"/>
              <a:buFont typeface="Wingdings" pitchFamily="2" charset="2"/>
              <a:buChar char="q"/>
            </a:pPr>
            <a:r>
              <a:rPr lang="en-US" sz="2800" b="1">
                <a:solidFill>
                  <a:srgbClr val="000000"/>
                </a:solidFill>
                <a:latin typeface="Helvetica" panose="020b0604020202020204" pitchFamily="34" charset="0"/>
              </a:rPr>
              <a:t> Java Comments</a:t>
            </a:r>
          </a:p>
          <a:p>
            <a:pPr/>
            <a:r>
              <a:rPr lang="en-US" sz="2000">
                <a:solidFill>
                  <a:prstClr val="black"/>
                </a:solidFill>
              </a:rPr>
              <a:t>The Java comments are the statements that are not executed by the compiler and interpreter. The comments can be used to provide information or explanation about the variable, method, class or any statement. It can also be used to hide program code.</a:t>
            </a:r>
          </a:p>
          <a:p>
            <a:pPr/>
            <a:endParaRPr lang="en-US" sz="2000">
              <a:solidFill>
                <a:prstClr val="black"/>
              </a:solidFill>
            </a:endParaRPr>
          </a:p>
          <a:p>
            <a:pPr/>
            <a:r>
              <a:rPr lang="en-US" sz="2000" b="1">
                <a:solidFill>
                  <a:prstClr val="black"/>
                </a:solidFill>
              </a:rPr>
              <a:t>Types of Java Comments</a:t>
            </a:r>
          </a:p>
          <a:p>
            <a:pPr/>
            <a:r>
              <a:rPr lang="en-US" sz="2000">
                <a:solidFill>
                  <a:prstClr val="black"/>
                </a:solidFill>
              </a:rPr>
              <a:t>There are three types of comments in Java.</a:t>
            </a:r>
          </a:p>
          <a:p>
            <a:pPr/>
            <a:endParaRPr lang="en-US" sz="2000">
              <a:solidFill>
                <a:prstClr val="black"/>
              </a:solidFill>
            </a:endParaRPr>
          </a:p>
          <a:p>
            <a:pPr marL="342900" indent="-342900">
              <a:buFont typeface="Arial" pitchFamily="34" charset="0"/>
              <a:buChar char="•"/>
            </a:pPr>
            <a:r>
              <a:rPr lang="en-US" sz="2000">
                <a:solidFill>
                  <a:prstClr val="black"/>
                </a:solidFill>
              </a:rPr>
              <a:t>Single Line Comment</a:t>
            </a:r>
          </a:p>
          <a:p>
            <a:pPr marL="342900" indent="-342900">
              <a:buFont typeface="Arial" pitchFamily="34" charset="0"/>
              <a:buChar char="•"/>
            </a:pPr>
            <a:r>
              <a:rPr lang="en-US" sz="2000">
                <a:solidFill>
                  <a:prstClr val="black"/>
                </a:solidFill>
              </a:rPr>
              <a:t>Multi Line Comment</a:t>
            </a:r>
          </a:p>
          <a:p>
            <a:pPr marL="342900" indent="-342900">
              <a:buFont typeface="Arial" pitchFamily="34" charset="0"/>
              <a:buChar char="•"/>
            </a:pPr>
            <a:r>
              <a:rPr lang="en-US" sz="2000">
                <a:solidFill>
                  <a:prstClr val="black"/>
                </a:solidFill>
              </a:rPr>
              <a:t>Documentation Comment</a:t>
            </a:r>
          </a:p>
        </p:txBody>
      </p:sp>
      <p:pic>
        <p:nvPicPr>
          <p:cNvPr id="3074" name="Picture 2" descr="Java Types of Commen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2013" y="1668462"/>
            <a:ext cx="5743575" cy="415290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1887181373"/>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4"/>
          <p:cNvSpPr/>
          <p:nvPr/>
        </p:nvSpPr>
        <p:spPr>
          <a:xfrm>
            <a:off x="290512" y="-142072"/>
            <a:ext cx="11901488"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solidFill>
                <a:prstClr val="black"/>
              </a:solidFill>
            </a:endParaRPr>
          </a:p>
          <a:p>
            <a:pPr/>
            <a:endParaRPr lang="en-US">
              <a:solidFill>
                <a:prstClr val="black"/>
              </a:solidFill>
            </a:endParaRPr>
          </a:p>
          <a:p>
            <a:pPr marL="285750" indent="-285750">
              <a:buClr>
                <a:srgbClr val="D34817"/>
              </a:buClr>
              <a:buSzPct val="102000"/>
              <a:buFont typeface="Wingdings" pitchFamily="2" charset="2"/>
              <a:buChar char="q"/>
            </a:pPr>
            <a:r>
              <a:rPr lang="en-US" sz="2800" b="1">
                <a:solidFill>
                  <a:srgbClr val="000000"/>
                </a:solidFill>
                <a:latin typeface="Helvetica" panose="020b0604020202020204" pitchFamily="34" charset="0"/>
              </a:rPr>
              <a:t> Java Comments</a:t>
            </a:r>
          </a:p>
        </p:txBody>
      </p:sp>
      <p:sp>
        <p:nvSpPr>
          <p:cNvPr id="2" name="Rectangle 1"/>
          <p:cNvSpPr/>
          <p:nvPr/>
        </p:nvSpPr>
        <p:spPr>
          <a:xfrm>
            <a:off x="5791200" y="3173789"/>
            <a:ext cx="6096000" cy="344709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3) Java Documentation Comment</a:t>
            </a:r>
          </a:p>
          <a:p>
            <a:pPr/>
            <a:r>
              <a:rPr lang="en-US" sz="2000">
                <a:solidFill>
                  <a:prstClr val="black"/>
                </a:solidFill>
              </a:rPr>
              <a:t>The documentation comment is used to create documentation API. To create documentation API, you need to use javadoc tool .</a:t>
            </a:r>
          </a:p>
          <a:p>
            <a:pPr/>
            <a:r>
              <a:rPr lang="en-US" sz="2000" b="1">
                <a:solidFill>
                  <a:prstClr val="black"/>
                </a:solidFill>
              </a:rPr>
              <a:t>Syntax:</a:t>
            </a:r>
            <a:endParaRPr lang="en-US" sz="2000">
              <a:solidFill>
                <a:prstClr val="black"/>
              </a:solidFill>
            </a:endParaRPr>
          </a:p>
          <a:p>
            <a:pPr>
              <a:buFont typeface="+mj-lt"/>
              <a:buAutoNum type="arabicPeriod"/>
            </a:pPr>
            <a:r>
              <a:rPr lang="en-US" sz="2000">
                <a:solidFill>
                  <a:prstClr val="black"/>
                </a:solidFill>
              </a:rPr>
              <a:t>/** </a:t>
            </a:r>
          </a:p>
          <a:p>
            <a:pPr>
              <a:buFont typeface="+mj-lt"/>
              <a:buAutoNum type="arabicPeriod"/>
            </a:pPr>
            <a:r>
              <a:rPr lang="en-US" sz="2000">
                <a:solidFill>
                  <a:prstClr val="black"/>
                </a:solidFill>
              </a:rPr>
              <a:t>This  </a:t>
            </a:r>
          </a:p>
          <a:p>
            <a:pPr>
              <a:buFont typeface="+mj-lt"/>
              <a:buAutoNum type="arabicPeriod"/>
            </a:pPr>
            <a:r>
              <a:rPr lang="en-US" sz="2000">
                <a:solidFill>
                  <a:prstClr val="black"/>
                </a:solidFill>
              </a:rPr>
              <a:t>is  </a:t>
            </a:r>
          </a:p>
          <a:p>
            <a:pPr>
              <a:buFont typeface="+mj-lt"/>
              <a:buAutoNum type="arabicPeriod"/>
            </a:pPr>
            <a:r>
              <a:rPr lang="en-US" sz="2000">
                <a:solidFill>
                  <a:prstClr val="black"/>
                </a:solidFill>
              </a:rPr>
              <a:t>documentation  </a:t>
            </a:r>
          </a:p>
          <a:p>
            <a:pPr>
              <a:buFont typeface="+mj-lt"/>
              <a:buAutoNum type="arabicPeriod"/>
            </a:pPr>
            <a:r>
              <a:rPr lang="en-US" sz="2000">
                <a:solidFill>
                  <a:prstClr val="black"/>
                </a:solidFill>
              </a:rPr>
              <a:t>comment </a:t>
            </a:r>
          </a:p>
          <a:p>
            <a:pPr>
              <a:buFont typeface="+mj-lt"/>
              <a:buAutoNum type="arabicPeriod"/>
            </a:pPr>
            <a:r>
              <a:rPr lang="en-US" sz="2000">
                <a:solidFill>
                  <a:prstClr val="black"/>
                </a:solidFill>
              </a:rPr>
              <a:t>*/  </a:t>
            </a:r>
          </a:p>
        </p:txBody>
      </p:sp>
      <p:sp>
        <p:nvSpPr>
          <p:cNvPr id="3" name="Rectangle 2"/>
          <p:cNvSpPr/>
          <p:nvPr/>
        </p:nvSpPr>
        <p:spPr>
          <a:xfrm>
            <a:off x="4376737" y="173413"/>
            <a:ext cx="6096000" cy="375487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2) Java Multi Line Comment</a:t>
            </a:r>
          </a:p>
          <a:p>
            <a:pPr/>
            <a:r>
              <a:rPr lang="en-US" sz="2000">
                <a:solidFill>
                  <a:prstClr val="black"/>
                </a:solidFill>
              </a:rPr>
              <a:t>The multi line comment is used to comment multiple lines of code.</a:t>
            </a:r>
          </a:p>
          <a:p>
            <a:pPr/>
            <a:endParaRPr lang="en-US" sz="2000">
              <a:solidFill>
                <a:prstClr val="black"/>
              </a:solidFill>
            </a:endParaRPr>
          </a:p>
          <a:p>
            <a:pPr/>
            <a:r>
              <a:rPr lang="en-US" sz="2000">
                <a:solidFill>
                  <a:prstClr val="black"/>
                </a:solidFill>
              </a:rPr>
              <a:t>Syntax:</a:t>
            </a:r>
          </a:p>
          <a:p>
            <a:pPr/>
            <a:endParaRPr lang="en-US" sz="2000">
              <a:solidFill>
                <a:prstClr val="black"/>
              </a:solidFill>
            </a:endParaRPr>
          </a:p>
          <a:p>
            <a:pPr/>
            <a:r>
              <a:rPr lang="en-US" sz="2000">
                <a:solidFill>
                  <a:prstClr val="black"/>
                </a:solidFill>
              </a:rPr>
              <a:t>/* </a:t>
            </a:r>
          </a:p>
          <a:p>
            <a:pPr/>
            <a:r>
              <a:rPr lang="en-US" sz="2000">
                <a:solidFill>
                  <a:prstClr val="black"/>
                </a:solidFill>
              </a:rPr>
              <a:t>This  </a:t>
            </a:r>
          </a:p>
          <a:p>
            <a:pPr/>
            <a:r>
              <a:rPr lang="en-US" sz="2000">
                <a:solidFill>
                  <a:prstClr val="black"/>
                </a:solidFill>
              </a:rPr>
              <a:t>is  </a:t>
            </a:r>
          </a:p>
          <a:p>
            <a:pPr/>
            <a:r>
              <a:rPr lang="en-US" sz="2000">
                <a:solidFill>
                  <a:prstClr val="black"/>
                </a:solidFill>
              </a:rPr>
              <a:t>multi line  </a:t>
            </a:r>
          </a:p>
          <a:p>
            <a:pPr/>
            <a:r>
              <a:rPr lang="en-US" sz="2000">
                <a:solidFill>
                  <a:prstClr val="black"/>
                </a:solidFill>
              </a:rPr>
              <a:t>comment </a:t>
            </a:r>
          </a:p>
          <a:p>
            <a:pPr/>
            <a:r>
              <a:rPr lang="en-US" sz="2000">
                <a:solidFill>
                  <a:prstClr val="black"/>
                </a:solidFill>
              </a:rPr>
              <a:t>*/ </a:t>
            </a:r>
          </a:p>
        </p:txBody>
      </p:sp>
      <p:sp>
        <p:nvSpPr>
          <p:cNvPr id="6" name="Rectangle 5"/>
          <p:cNvSpPr/>
          <p:nvPr/>
        </p:nvSpPr>
        <p:spPr>
          <a:xfrm>
            <a:off x="319088" y="3928973"/>
            <a:ext cx="6096000" cy="224676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a:solidFill>
                  <a:prstClr val="black"/>
                </a:solidFill>
              </a:rPr>
              <a:t>1) Java Single Line Comment</a:t>
            </a:r>
          </a:p>
          <a:p>
            <a:pPr/>
            <a:endParaRPr lang="en-US" sz="2000">
              <a:solidFill>
                <a:prstClr val="black"/>
              </a:solidFill>
            </a:endParaRPr>
          </a:p>
          <a:p>
            <a:pPr/>
            <a:r>
              <a:rPr lang="en-US" sz="2000">
                <a:solidFill>
                  <a:prstClr val="black"/>
                </a:solidFill>
              </a:rPr>
              <a:t>The single line comment is used to comment only one line.</a:t>
            </a:r>
          </a:p>
          <a:p>
            <a:pPr/>
            <a:r>
              <a:rPr lang="en-US" sz="2000" b="1">
                <a:solidFill>
                  <a:prstClr val="black"/>
                </a:solidFill>
              </a:rPr>
              <a:t>Syntax:</a:t>
            </a:r>
            <a:endParaRPr lang="en-US" sz="2000">
              <a:solidFill>
                <a:prstClr val="black"/>
              </a:solidFill>
            </a:endParaRPr>
          </a:p>
          <a:p>
            <a:pPr/>
            <a:r>
              <a:rPr lang="en-US" sz="2000">
                <a:solidFill>
                  <a:prstClr val="black"/>
                </a:solidFill>
              </a:rPr>
              <a:t>//This is single line comment</a:t>
            </a:r>
          </a:p>
          <a:p>
            <a:pPr/>
            <a:endParaRPr lang="en-US" sz="2000">
              <a:solidFill>
                <a:prstClr val="black"/>
              </a:solidFill>
            </a:endParaRPr>
          </a:p>
          <a:p>
            <a:pPr/>
            <a:endParaRPr lang="en-US" sz="2000">
              <a:solidFill>
                <a:prstClr val="black"/>
              </a:solidFill>
            </a:endParaRP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2365426760"/>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6"/>
          <p:cNvSpPr/>
          <p:nvPr/>
        </p:nvSpPr>
        <p:spPr>
          <a:xfrm>
            <a:off x="520017" y="622170"/>
            <a:ext cx="183321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b="1">
                <a:solidFill>
                  <a:srgbClr val="FF0000"/>
                </a:solidFill>
              </a:rPr>
              <a:t>1-D Array</a:t>
            </a:r>
          </a:p>
        </p:txBody>
      </p:sp>
      <p:pic>
        <p:nvPicPr>
          <p:cNvPr id="1026" name="Picture 2" descr="java array"/>
          <p:cNvPicPr>
            <a:picLocks noChangeAspect="1" noChangeArrowheads="1"/>
          </p:cNvPicPr>
          <p:nvPr/>
        </p:nvPicPr>
        <p:blipFill>
          <a:blip r:embed="rId2"/>
          <a:stretch>
            <a:fillRect/>
          </a:stretch>
        </p:blipFill>
        <p:spPr bwMode="auto">
          <a:xfrm>
            <a:off x="1016187" y="1359367"/>
            <a:ext cx="4819837" cy="1784061"/>
          </a:xfrm>
          <a:prstGeom prst="rect">
            <a:avLst/>
          </a:prstGeom>
          <a:noFill/>
        </p:spPr>
      </p:pic>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pic>
        <p:nvPicPr>
          <p:cNvPr id="3" name="Picture 2"/>
          <p:cNvPicPr>
            <a:picLocks noChangeAspect="1"/>
          </p:cNvPicPr>
          <p:nvPr/>
        </p:nvPicPr>
        <p:blipFill>
          <a:blip r:embed="rId3"/>
          <a:srcRect l="49590" t="26655" r="19627" b="48457"/>
          <a:stretch>
            <a:fillRect/>
          </a:stretch>
        </p:blipFill>
        <p:spPr>
          <a:xfrm>
            <a:off x="3125337" y="3275464"/>
            <a:ext cx="3753134" cy="1705970"/>
          </a:xfrm>
          <a:prstGeom prst="rect">
            <a:avLst/>
          </a:prstGeom>
        </p:spPr>
      </p:pic>
      <p:pic>
        <p:nvPicPr>
          <p:cNvPr id="8" name="Picture 7"/>
          <p:cNvPicPr>
            <a:picLocks noChangeAspect="1"/>
          </p:cNvPicPr>
          <p:nvPr/>
        </p:nvPicPr>
        <p:blipFill>
          <a:blip r:embed="rId3"/>
          <a:srcRect l="22016" t="26655" r="54813" b="30338"/>
          <a:stretch>
            <a:fillRect/>
          </a:stretch>
        </p:blipFill>
        <p:spPr>
          <a:xfrm>
            <a:off x="286602" y="3277737"/>
            <a:ext cx="2825087" cy="2947917"/>
          </a:xfrm>
          <a:prstGeom prst="rect">
            <a:avLst/>
          </a:prstGeom>
        </p:spPr>
      </p:pic>
      <p:pic>
        <p:nvPicPr>
          <p:cNvPr id="4" name="Picture 3"/>
          <p:cNvPicPr>
            <a:picLocks noChangeAspect="1"/>
          </p:cNvPicPr>
          <p:nvPr/>
        </p:nvPicPr>
        <p:blipFill>
          <a:blip r:embed="rId4"/>
          <a:srcRect l="20038" t="28049" r="40559" b="43479"/>
          <a:stretch>
            <a:fillRect/>
          </a:stretch>
        </p:blipFill>
        <p:spPr>
          <a:xfrm>
            <a:off x="7547213" y="1679101"/>
            <a:ext cx="4080680" cy="1657777"/>
          </a:xfrm>
          <a:prstGeom prst="rect">
            <a:avLst/>
          </a:prstGeom>
        </p:spPr>
      </p:pic>
    </p:spTree>
    <p:extLst>
      <p:ext uri="{BB962C8B-B14F-4D97-AF65-F5344CB8AC3E}">
        <p14:creationId xmlns:p14="http://schemas.microsoft.com/office/powerpoint/2010/main" val="947204780"/>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5" name="Rectangle 4"/>
          <p:cNvSpPr/>
          <p:nvPr/>
        </p:nvSpPr>
        <p:spPr>
          <a:xfrm>
            <a:off x="7274858" y="470660"/>
            <a:ext cx="3939989"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a:t>
            </a:r>
            <a:r>
              <a:rPr lang="en-US">
                <a:solidFill>
                  <a:prstClr val="black"/>
                </a:solidFill>
              </a:rPr>
              <a:t> Testarray{  </a:t>
            </a:r>
          </a:p>
          <a:p>
            <a:pPr/>
            <a:r>
              <a:rPr lang="en-US" b="1">
                <a:solidFill>
                  <a:prstClr val="black"/>
                </a:solidFill>
              </a:rPr>
              <a:t>public</a:t>
            </a:r>
            <a:r>
              <a:rPr lang="en-US">
                <a:solidFill>
                  <a:prstClr val="black"/>
                </a:solidFill>
              </a:rPr>
              <a:t> </a:t>
            </a:r>
            <a:r>
              <a:rPr lang="en-US" b="1">
                <a:solidFill>
                  <a:prstClr val="black"/>
                </a:solidFill>
              </a:rPr>
              <a:t>static</a:t>
            </a:r>
            <a:r>
              <a:rPr lang="en-US">
                <a:solidFill>
                  <a:prstClr val="black"/>
                </a:solidFill>
              </a:rPr>
              <a:t> </a:t>
            </a:r>
            <a:r>
              <a:rPr lang="en-US" b="1">
                <a:solidFill>
                  <a:prstClr val="black"/>
                </a:solidFill>
              </a:rPr>
              <a:t>void</a:t>
            </a:r>
            <a:r>
              <a:rPr lang="en-US">
                <a:solidFill>
                  <a:prstClr val="black"/>
                </a:solidFill>
              </a:rPr>
              <a:t> main(String args[]){  </a:t>
            </a:r>
          </a:p>
          <a:p>
            <a:pPr/>
            <a:r>
              <a:rPr lang="en-US">
                <a:solidFill>
                  <a:prstClr val="black"/>
                </a:solidFill>
              </a:rPr>
              <a:t>  </a:t>
            </a:r>
          </a:p>
          <a:p>
            <a:pPr/>
            <a:r>
              <a:rPr lang="en-US" b="1" err="1">
                <a:solidFill>
                  <a:prstClr val="black"/>
                </a:solidFill>
              </a:rPr>
              <a:t>int</a:t>
            </a:r>
            <a:r>
              <a:rPr lang="en-US">
                <a:solidFill>
                  <a:prstClr val="black"/>
                </a:solidFill>
              </a:rPr>
              <a:t> a[]=</a:t>
            </a:r>
            <a:r>
              <a:rPr lang="en-US" b="1">
                <a:solidFill>
                  <a:prstClr val="black"/>
                </a:solidFill>
              </a:rPr>
              <a:t>new</a:t>
            </a:r>
            <a:r>
              <a:rPr lang="en-US">
                <a:solidFill>
                  <a:prstClr val="black"/>
                </a:solidFill>
              </a:rPr>
              <a:t> </a:t>
            </a:r>
            <a:r>
              <a:rPr lang="en-US" b="1" err="1">
                <a:solidFill>
                  <a:prstClr val="black"/>
                </a:solidFill>
              </a:rPr>
              <a:t>int</a:t>
            </a:r>
            <a:r>
              <a:rPr lang="en-US">
                <a:solidFill>
                  <a:prstClr val="black"/>
                </a:solidFill>
              </a:rPr>
              <a:t>[5];//declaration and instantiation  </a:t>
            </a:r>
          </a:p>
          <a:p>
            <a:pPr/>
            <a:r>
              <a:rPr lang="en-US">
                <a:solidFill>
                  <a:prstClr val="black"/>
                </a:solidFill>
              </a:rPr>
              <a:t>a[0]=10;//initialization  </a:t>
            </a:r>
          </a:p>
          <a:p>
            <a:pPr/>
            <a:r>
              <a:rPr lang="en-US">
                <a:solidFill>
                  <a:prstClr val="black"/>
                </a:solidFill>
              </a:rPr>
              <a:t>a[1]=20;  </a:t>
            </a:r>
          </a:p>
          <a:p>
            <a:pPr/>
            <a:r>
              <a:rPr lang="en-US">
                <a:solidFill>
                  <a:prstClr val="black"/>
                </a:solidFill>
              </a:rPr>
              <a:t>a[2]=70;  </a:t>
            </a:r>
          </a:p>
          <a:p>
            <a:pPr/>
            <a:r>
              <a:rPr lang="en-US">
                <a:solidFill>
                  <a:prstClr val="black"/>
                </a:solidFill>
              </a:rPr>
              <a:t>a[3]=40;  </a:t>
            </a:r>
          </a:p>
          <a:p>
            <a:pPr/>
            <a:r>
              <a:rPr lang="en-US">
                <a:solidFill>
                  <a:prstClr val="black"/>
                </a:solidFill>
              </a:rPr>
              <a:t>a[4]=50;  </a:t>
            </a:r>
          </a:p>
          <a:p>
            <a:pPr/>
            <a:r>
              <a:rPr lang="en-US">
                <a:solidFill>
                  <a:prstClr val="black"/>
                </a:solidFill>
              </a:rPr>
              <a:t>  </a:t>
            </a:r>
          </a:p>
          <a:p>
            <a:pPr/>
            <a:r>
              <a:rPr lang="en-US">
                <a:solidFill>
                  <a:prstClr val="black"/>
                </a:solidFill>
              </a:rPr>
              <a:t>//printing array  </a:t>
            </a:r>
          </a:p>
          <a:p>
            <a:pPr/>
            <a:r>
              <a:rPr lang="en-US" b="1">
                <a:solidFill>
                  <a:prstClr val="black"/>
                </a:solidFill>
              </a:rPr>
              <a:t>for</a:t>
            </a:r>
            <a:r>
              <a:rPr lang="en-US">
                <a:solidFill>
                  <a:prstClr val="black"/>
                </a:solidFill>
              </a:rPr>
              <a:t>(</a:t>
            </a:r>
            <a:r>
              <a:rPr lang="en-US" b="1" err="1">
                <a:solidFill>
                  <a:prstClr val="black"/>
                </a:solidFill>
              </a:rPr>
              <a:t>int</a:t>
            </a:r>
            <a:r>
              <a:rPr lang="en-US">
                <a:solidFill>
                  <a:prstClr val="black"/>
                </a:solidFill>
              </a:rPr>
              <a:t> i=0;i&lt;a.length;i++)//length is the property of array  </a:t>
            </a:r>
          </a:p>
          <a:p>
            <a:pPr/>
            <a:r>
              <a:rPr lang="en-US" err="1">
                <a:solidFill>
                  <a:prstClr val="black"/>
                </a:solidFill>
              </a:rPr>
              <a:t>System.out.println(a[i]);    </a:t>
            </a:r>
          </a:p>
          <a:p>
            <a:pPr/>
            <a:r>
              <a:rPr lang="en-US">
                <a:solidFill>
                  <a:prstClr val="black"/>
                </a:solidFill>
              </a:rPr>
              <a:t>}}  </a:t>
            </a:r>
          </a:p>
        </p:txBody>
      </p:sp>
      <p:pic>
        <p:nvPicPr>
          <p:cNvPr id="6" name="Picture 5"/>
          <p:cNvPicPr>
            <a:picLocks noChangeAspect="1"/>
          </p:cNvPicPr>
          <p:nvPr/>
        </p:nvPicPr>
        <p:blipFill>
          <a:blip r:embed="rId2"/>
          <a:srcRect l="20933" t="30438" r="39216" b="34918"/>
          <a:stretch>
            <a:fillRect/>
          </a:stretch>
        </p:blipFill>
        <p:spPr>
          <a:xfrm>
            <a:off x="423079" y="313898"/>
            <a:ext cx="4858603" cy="2374711"/>
          </a:xfrm>
          <a:prstGeom prst="rect">
            <a:avLst/>
          </a:prstGeom>
        </p:spPr>
      </p:pic>
      <p:pic>
        <p:nvPicPr>
          <p:cNvPr id="7" name="Picture 6"/>
          <p:cNvPicPr>
            <a:picLocks noChangeAspect="1"/>
          </p:cNvPicPr>
          <p:nvPr/>
        </p:nvPicPr>
        <p:blipFill>
          <a:blip r:embed="rId3"/>
          <a:srcRect l="20484" t="29642" r="42351" b="44873"/>
          <a:stretch>
            <a:fillRect/>
          </a:stretch>
        </p:blipFill>
        <p:spPr>
          <a:xfrm>
            <a:off x="477672" y="3207222"/>
            <a:ext cx="4844955" cy="2306473"/>
          </a:xfrm>
          <a:prstGeom prst="rect">
            <a:avLst/>
          </a:prstGeom>
        </p:spPr>
      </p:pic>
    </p:spTree>
    <p:extLst>
      <p:ext uri="{BB962C8B-B14F-4D97-AF65-F5344CB8AC3E}">
        <p14:creationId xmlns:p14="http://schemas.microsoft.com/office/powerpoint/2010/main" val="1301089580"/>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Processing elements in an array</a:t>
            </a: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pic>
        <p:nvPicPr>
          <p:cNvPr id="5" name="Content Placeholder 4"/>
          <p:cNvPicPr>
            <a:picLocks noGrp="1" noChangeAspect="1"/>
          </p:cNvPicPr>
          <p:nvPr>
            <p:ph sz="quarter" idx="1"/>
          </p:nvPr>
        </p:nvPicPr>
        <p:blipFill>
          <a:blip r:embed="rId2"/>
          <a:srcRect l="19958" t="28035" r="41274" b="31667"/>
          <a:stretch>
            <a:fillRect/>
          </a:stretch>
        </p:blipFill>
        <p:spPr>
          <a:xfrm>
            <a:off x="1296536" y="1665026"/>
            <a:ext cx="7902055" cy="4490113"/>
          </a:xfrm>
          <a:prstGeom prst="rect">
            <a:avLst/>
          </a:prstGeom>
        </p:spPr>
      </p:pic>
    </p:spTree>
    <p:extLst>
      <p:ext uri="{BB962C8B-B14F-4D97-AF65-F5344CB8AC3E}">
        <p14:creationId xmlns:p14="http://schemas.microsoft.com/office/powerpoint/2010/main" val="3736804636"/>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Creating and Loading a 2D array</a:t>
            </a: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pic>
        <p:nvPicPr>
          <p:cNvPr id="5" name="Picture 4"/>
          <p:cNvPicPr>
            <a:picLocks noChangeAspect="1"/>
          </p:cNvPicPr>
          <p:nvPr/>
        </p:nvPicPr>
        <p:blipFill>
          <a:blip r:embed="rId2"/>
          <a:srcRect l="18246" t="27851" r="37761" b="34320"/>
          <a:stretch>
            <a:fillRect/>
          </a:stretch>
        </p:blipFill>
        <p:spPr>
          <a:xfrm>
            <a:off x="614149" y="1856095"/>
            <a:ext cx="5363571" cy="2593076"/>
          </a:xfrm>
          <a:prstGeom prst="rect">
            <a:avLst/>
          </a:prstGeom>
        </p:spPr>
      </p:pic>
      <p:pic>
        <p:nvPicPr>
          <p:cNvPr id="6" name="Picture 5"/>
          <p:cNvPicPr>
            <a:picLocks noChangeAspect="1"/>
          </p:cNvPicPr>
          <p:nvPr/>
        </p:nvPicPr>
        <p:blipFill>
          <a:blip r:embed="rId3"/>
          <a:srcRect l="20487" t="27850" r="33394" b="32927"/>
          <a:stretch>
            <a:fillRect/>
          </a:stretch>
        </p:blipFill>
        <p:spPr>
          <a:xfrm>
            <a:off x="6277970" y="1883392"/>
            <a:ext cx="5622877" cy="2524836"/>
          </a:xfrm>
          <a:prstGeom prst="rect">
            <a:avLst/>
          </a:prstGeom>
        </p:spPr>
      </p:pic>
    </p:spTree>
    <p:extLst>
      <p:ext uri="{BB962C8B-B14F-4D97-AF65-F5344CB8AC3E}">
        <p14:creationId xmlns:p14="http://schemas.microsoft.com/office/powerpoint/2010/main" val="3287376696"/>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09517" y="220047"/>
            <a:ext cx="10363200" cy="1143000"/>
          </a:xfrm>
        </p:spPr>
        <p:txBody>
          <a:bodyPr/>
          <a:lstStyle>
            <a:defPPr/>
          </a:lstStyle>
          <a:p>
            <a:pPr/>
            <a:r>
              <a:rPr lang="en-US"/>
              <a:t>2D Array Implementation</a:t>
            </a: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sp>
        <p:nvSpPr>
          <p:cNvPr id="5" name="Rectangle 4"/>
          <p:cNvSpPr/>
          <p:nvPr/>
        </p:nvSpPr>
        <p:spPr>
          <a:xfrm>
            <a:off x="5695666" y="1544936"/>
            <a:ext cx="6096000" cy="507831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public class MatrixAdditionExample{  </a:t>
            </a:r>
          </a:p>
          <a:p>
            <a:pPr/>
            <a:r>
              <a:rPr lang="en-US">
                <a:solidFill>
                  <a:prstClr val="black"/>
                </a:solidFill>
              </a:rPr>
              <a:t>public static void main(String args[]){  </a:t>
            </a:r>
          </a:p>
          <a:p>
            <a:pPr/>
            <a:r>
              <a:rPr lang="en-US">
                <a:solidFill>
                  <a:srgbClr val="00B0F0"/>
                </a:solidFill>
              </a:rPr>
              <a:t>//creating two matrices    </a:t>
            </a:r>
          </a:p>
          <a:p>
            <a:pPr/>
            <a:r>
              <a:rPr lang="en-US" err="1">
                <a:solidFill>
                  <a:prstClr val="black"/>
                </a:solidFill>
              </a:rPr>
              <a:t>int a[][]={{1,3,4},{2,4,3},{3,4,5}};    </a:t>
            </a:r>
          </a:p>
          <a:p>
            <a:pPr/>
            <a:r>
              <a:rPr lang="en-US" err="1">
                <a:solidFill>
                  <a:prstClr val="black"/>
                </a:solidFill>
              </a:rPr>
              <a:t>int b[][]={{1,3,4},{2,4,3},{1,2,4}};    </a:t>
            </a:r>
          </a:p>
          <a:p>
            <a:pPr/>
            <a:r>
              <a:rPr lang="en-US">
                <a:solidFill>
                  <a:prstClr val="black"/>
                </a:solidFill>
              </a:rPr>
              <a:t>    </a:t>
            </a:r>
          </a:p>
          <a:p>
            <a:pPr/>
            <a:r>
              <a:rPr lang="en-US">
                <a:solidFill>
                  <a:srgbClr val="00B0F0"/>
                </a:solidFill>
              </a:rPr>
              <a:t>//creating another matrix to store the sum of two matrices    </a:t>
            </a:r>
          </a:p>
          <a:p>
            <a:pPr/>
            <a:r>
              <a:rPr lang="en-US" err="1">
                <a:solidFill>
                  <a:prstClr val="black"/>
                </a:solidFill>
              </a:rPr>
              <a:t>int c[][]=new int[3][3];  </a:t>
            </a:r>
            <a:r>
              <a:rPr lang="en-US">
                <a:solidFill>
                  <a:srgbClr val="00B0F0"/>
                </a:solidFill>
              </a:rPr>
              <a:t>//3 rows and 3 columns </a:t>
            </a:r>
            <a:r>
              <a:rPr lang="en-US">
                <a:solidFill>
                  <a:prstClr val="black"/>
                </a:solidFill>
              </a:rPr>
              <a:t> </a:t>
            </a:r>
          </a:p>
          <a:p>
            <a:pPr/>
            <a:r>
              <a:rPr lang="en-US">
                <a:solidFill>
                  <a:prstClr val="black"/>
                </a:solidFill>
              </a:rPr>
              <a:t>    </a:t>
            </a:r>
          </a:p>
          <a:p>
            <a:pPr/>
            <a:r>
              <a:rPr lang="en-US">
                <a:solidFill>
                  <a:srgbClr val="00B0F0"/>
                </a:solidFill>
              </a:rPr>
              <a:t>//adding and printing addition of 2 matrices    </a:t>
            </a:r>
          </a:p>
          <a:p>
            <a:pPr/>
            <a:r>
              <a:rPr lang="en-US">
                <a:solidFill>
                  <a:prstClr val="black"/>
                </a:solidFill>
              </a:rPr>
              <a:t>for(int i=0;i&lt;3;i++){    </a:t>
            </a:r>
          </a:p>
          <a:p>
            <a:pPr/>
            <a:r>
              <a:rPr lang="en-US">
                <a:solidFill>
                  <a:prstClr val="black"/>
                </a:solidFill>
              </a:rPr>
              <a:t>for(int j=0;j&lt;3;j++){    </a:t>
            </a:r>
          </a:p>
          <a:p>
            <a:pPr/>
            <a:r>
              <a:rPr lang="en-US">
                <a:solidFill>
                  <a:prstClr val="black"/>
                </a:solidFill>
              </a:rPr>
              <a:t>c[i][j]=a[i][j]+b[i][j];      </a:t>
            </a:r>
          </a:p>
          <a:p>
            <a:pPr/>
            <a:r>
              <a:rPr lang="en-US" err="1">
                <a:solidFill>
                  <a:prstClr val="black"/>
                </a:solidFill>
              </a:rPr>
              <a:t>System.out.print(c[i][j]+" ");    </a:t>
            </a:r>
          </a:p>
          <a:p>
            <a:pPr/>
            <a:r>
              <a:rPr lang="en-US">
                <a:solidFill>
                  <a:prstClr val="black"/>
                </a:solidFill>
              </a:rPr>
              <a:t>}    </a:t>
            </a:r>
          </a:p>
          <a:p>
            <a:pPr/>
            <a:r>
              <a:rPr lang="en-US" err="1">
                <a:solidFill>
                  <a:prstClr val="black"/>
                </a:solidFill>
              </a:rPr>
              <a:t>System.out.println();</a:t>
            </a:r>
            <a:r>
              <a:rPr lang="en-US">
                <a:solidFill>
                  <a:srgbClr val="00B0F0"/>
                </a:solidFill>
              </a:rPr>
              <a:t>//new line    </a:t>
            </a:r>
          </a:p>
          <a:p>
            <a:pPr/>
            <a:r>
              <a:rPr lang="en-US">
                <a:solidFill>
                  <a:prstClr val="black"/>
                </a:solidFill>
              </a:rPr>
              <a:t>}    </a:t>
            </a:r>
          </a:p>
          <a:p>
            <a:pPr/>
            <a:r>
              <a:rPr lang="en-US">
                <a:solidFill>
                  <a:prstClr val="black"/>
                </a:solidFill>
              </a:rPr>
              <a:t>}} </a:t>
            </a:r>
          </a:p>
        </p:txBody>
      </p:sp>
      <p:pic>
        <p:nvPicPr>
          <p:cNvPr id="6" name="Picture 5"/>
          <p:cNvPicPr>
            <a:picLocks noChangeAspect="1"/>
          </p:cNvPicPr>
          <p:nvPr/>
        </p:nvPicPr>
        <p:blipFill>
          <a:blip r:embed="rId2"/>
          <a:srcRect l="17127" t="31234" r="43358" b="7045"/>
          <a:stretch>
            <a:fillRect/>
          </a:stretch>
        </p:blipFill>
        <p:spPr>
          <a:xfrm>
            <a:off x="709682" y="1637731"/>
            <a:ext cx="4817661" cy="4230805"/>
          </a:xfrm>
          <a:prstGeom prst="rect">
            <a:avLst/>
          </a:prstGeom>
        </p:spPr>
      </p:pic>
    </p:spTree>
    <p:extLst>
      <p:ext uri="{BB962C8B-B14F-4D97-AF65-F5344CB8AC3E}">
        <p14:creationId xmlns:p14="http://schemas.microsoft.com/office/powerpoint/2010/main" val="371957468"/>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13899" y="136478"/>
            <a:ext cx="10299510" cy="707954"/>
          </a:xfrm>
        </p:spPr>
        <p:txBody>
          <a:bodyPr>
            <a:normAutofit fontScale="90000"/>
          </a:bodyPr>
          <a:lstStyle>
            <a:defPPr/>
          </a:lstStyle>
          <a:p>
            <a:r>
              <a:rPr lang="en-US"/>
              <a:t>Variable sized 2D array</a:t>
            </a:r>
          </a:p>
        </p:txBody>
      </p:sp>
      <p:sp>
        <p:nvSpPr>
          <p:cNvPr id="3" name="Footer Placeholder 2"/>
          <p:cNvSpPr>
            <a:spLocks noGrp="1"/>
          </p:cNvSpPr>
          <p:nvPr>
            <p:ph type="ftr" sz="quarter" idx="11"/>
          </p:nvPr>
        </p:nvSpPr>
        <p:spPr/>
        <p:txBody>
          <a:bodyPr/>
          <a:lstStyle>
            <a:defPPr/>
          </a:lstStyle>
          <a:p>
            <a:pPr/>
            <a:r>
              <a:rPr lang="en-US">
                <a:solidFill>
                  <a:srgbClr val="696464"/>
                </a:solidFill>
              </a:rPr>
              <a:t>WhatsApp NO. : 9564842816</a:t>
            </a:r>
          </a:p>
        </p:txBody>
      </p:sp>
      <p:pic>
        <p:nvPicPr>
          <p:cNvPr id="5" name="Picture 4"/>
          <p:cNvPicPr>
            <a:picLocks noChangeAspect="1"/>
          </p:cNvPicPr>
          <p:nvPr/>
        </p:nvPicPr>
        <p:blipFill>
          <a:blip r:embed="rId2"/>
          <a:srcRect l="18582" t="27850" r="41343" b="31333"/>
          <a:stretch>
            <a:fillRect/>
          </a:stretch>
        </p:blipFill>
        <p:spPr>
          <a:xfrm>
            <a:off x="300251" y="791571"/>
            <a:ext cx="5540991" cy="3254065"/>
          </a:xfrm>
          <a:prstGeom prst="rect">
            <a:avLst/>
          </a:prstGeom>
        </p:spPr>
      </p:pic>
      <p:sp>
        <p:nvSpPr>
          <p:cNvPr id="6" name="Rectangle 5"/>
          <p:cNvSpPr/>
          <p:nvPr/>
        </p:nvSpPr>
        <p:spPr>
          <a:xfrm>
            <a:off x="5927678" y="353749"/>
            <a:ext cx="6096000" cy="590931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 Manually allocate differing size second dimensions.</a:t>
            </a:r>
          </a:p>
          <a:p>
            <a:pPr/>
            <a:r>
              <a:rPr lang="en-US">
                <a:solidFill>
                  <a:prstClr val="black"/>
                </a:solidFill>
              </a:rPr>
              <a:t>class TwoDAgain {</a:t>
            </a:r>
          </a:p>
          <a:p>
            <a:pPr/>
            <a:r>
              <a:rPr lang="en-US">
                <a:solidFill>
                  <a:prstClr val="black"/>
                </a:solidFill>
              </a:rPr>
              <a:t>public static void main(String args[]) {</a:t>
            </a:r>
          </a:p>
          <a:p>
            <a:pPr/>
            <a:r>
              <a:rPr lang="en-US" err="1">
                <a:solidFill>
                  <a:prstClr val="black"/>
                </a:solidFill>
              </a:rPr>
              <a:t>int twoD[][] = new int[4][];</a:t>
            </a:r>
          </a:p>
          <a:p>
            <a:pPr/>
            <a:r>
              <a:rPr lang="en-US" err="1">
                <a:solidFill>
                  <a:prstClr val="black"/>
                </a:solidFill>
              </a:rPr>
              <a:t>twoD[0] = new int[1];</a:t>
            </a:r>
          </a:p>
          <a:p>
            <a:pPr/>
            <a:r>
              <a:rPr lang="en-US" err="1">
                <a:solidFill>
                  <a:prstClr val="black"/>
                </a:solidFill>
              </a:rPr>
              <a:t>twoD[1] = new int[2];</a:t>
            </a:r>
          </a:p>
          <a:p>
            <a:pPr/>
            <a:r>
              <a:rPr lang="en-US" err="1">
                <a:solidFill>
                  <a:prstClr val="black"/>
                </a:solidFill>
              </a:rPr>
              <a:t>twoD[2] = new int[3];</a:t>
            </a:r>
          </a:p>
          <a:p>
            <a:pPr/>
            <a:r>
              <a:rPr lang="en-US" err="1">
                <a:solidFill>
                  <a:prstClr val="black"/>
                </a:solidFill>
              </a:rPr>
              <a:t>twoD[3] = new int[4];</a:t>
            </a:r>
          </a:p>
          <a:p>
            <a:pPr/>
            <a:r>
              <a:rPr lang="en-US" err="1">
                <a:solidFill>
                  <a:prstClr val="black"/>
                </a:solidFill>
              </a:rPr>
              <a:t>int i, j, k = 0;</a:t>
            </a:r>
          </a:p>
          <a:p>
            <a:pPr/>
            <a:r>
              <a:rPr lang="en-US">
                <a:solidFill>
                  <a:prstClr val="black"/>
                </a:solidFill>
              </a:rPr>
              <a:t>for(i=0; i&lt;4; i++)</a:t>
            </a:r>
          </a:p>
          <a:p>
            <a:pPr/>
            <a:r>
              <a:rPr lang="en-US">
                <a:solidFill>
                  <a:prstClr val="black"/>
                </a:solidFill>
              </a:rPr>
              <a:t>for(j=0; j&lt;i+1; j++) {</a:t>
            </a:r>
          </a:p>
          <a:p>
            <a:pPr/>
            <a:r>
              <a:rPr lang="en-US" err="1">
                <a:solidFill>
                  <a:prstClr val="black"/>
                </a:solidFill>
              </a:rPr>
              <a:t>twoD[i][j] = k;</a:t>
            </a:r>
          </a:p>
          <a:p>
            <a:pPr/>
            <a:r>
              <a:rPr lang="en-US">
                <a:solidFill>
                  <a:prstClr val="black"/>
                </a:solidFill>
              </a:rPr>
              <a:t>k++;</a:t>
            </a:r>
          </a:p>
          <a:p>
            <a:pPr/>
            <a:r>
              <a:rPr lang="en-US">
                <a:solidFill>
                  <a:prstClr val="black"/>
                </a:solidFill>
              </a:rPr>
              <a:t>}</a:t>
            </a:r>
          </a:p>
          <a:p>
            <a:pPr/>
            <a:r>
              <a:rPr lang="en-US">
                <a:solidFill>
                  <a:prstClr val="black"/>
                </a:solidFill>
              </a:rPr>
              <a:t>for(i=0; i&lt;4; i++) {</a:t>
            </a:r>
          </a:p>
          <a:p>
            <a:pPr/>
            <a:r>
              <a:rPr lang="en-US">
                <a:solidFill>
                  <a:prstClr val="black"/>
                </a:solidFill>
              </a:rPr>
              <a:t>for(j=0; j&lt;i+1; j++)</a:t>
            </a:r>
          </a:p>
          <a:p>
            <a:pPr/>
            <a:r>
              <a:rPr lang="en-US" err="1">
                <a:solidFill>
                  <a:prstClr val="black"/>
                </a:solidFill>
              </a:rPr>
              <a:t>System.out.print(twoD[i][j] + " ");</a:t>
            </a:r>
          </a:p>
          <a:p>
            <a:pPr/>
            <a:r>
              <a:rPr lang="en-US" err="1">
                <a:solidFill>
                  <a:prstClr val="black"/>
                </a:solidFill>
              </a:rPr>
              <a:t>System.out.println();</a:t>
            </a:r>
          </a:p>
          <a:p>
            <a:pPr/>
            <a:r>
              <a:rPr lang="en-US">
                <a:solidFill>
                  <a:prstClr val="black"/>
                </a:solidFill>
              </a:rPr>
              <a:t>}</a:t>
            </a:r>
          </a:p>
          <a:p>
            <a:pPr/>
            <a:r>
              <a:rPr lang="en-US">
                <a:solidFill>
                  <a:prstClr val="black"/>
                </a:solidFill>
              </a:rPr>
              <a:t>}</a:t>
            </a:r>
          </a:p>
          <a:p>
            <a:pPr/>
            <a:r>
              <a:rPr lang="en-US">
                <a:solidFill>
                  <a:prstClr val="black"/>
                </a:solidFill>
              </a:rPr>
              <a:t>}</a:t>
            </a:r>
          </a:p>
        </p:txBody>
      </p:sp>
      <p:pic>
        <p:nvPicPr>
          <p:cNvPr id="7" name="Picture 6"/>
          <p:cNvPicPr>
            <a:picLocks noChangeAspect="1"/>
          </p:cNvPicPr>
          <p:nvPr/>
        </p:nvPicPr>
        <p:blipFill>
          <a:blip r:embed="rId3"/>
          <a:srcRect l="49871" t="35110" r="24270" b="34364"/>
          <a:stretch>
            <a:fillRect/>
          </a:stretch>
        </p:blipFill>
        <p:spPr>
          <a:xfrm>
            <a:off x="9025719" y="4408227"/>
            <a:ext cx="2738651" cy="2169994"/>
          </a:xfrm>
          <a:prstGeom prst="rect">
            <a:avLst/>
          </a:prstGeom>
        </p:spPr>
      </p:pic>
      <p:sp>
        <p:nvSpPr>
          <p:cNvPr id="9" name="Rectangle 8"/>
          <p:cNvSpPr/>
          <p:nvPr/>
        </p:nvSpPr>
        <p:spPr>
          <a:xfrm>
            <a:off x="1055427" y="4312398"/>
            <a:ext cx="6096000" cy="175432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solidFill>
                  <a:prstClr val="black"/>
                </a:solidFill>
              </a:rPr>
              <a:t>This program generates the following output:</a:t>
            </a:r>
          </a:p>
          <a:p>
            <a:pPr/>
            <a:r>
              <a:rPr lang="en-US" b="1">
                <a:solidFill>
                  <a:prstClr val="black"/>
                </a:solidFill>
              </a:rPr>
              <a:t>0</a:t>
            </a:r>
          </a:p>
          <a:p>
            <a:pPr/>
            <a:r>
              <a:rPr lang="en-US" b="1">
                <a:solidFill>
                  <a:prstClr val="black"/>
                </a:solidFill>
              </a:rPr>
              <a:t>1 2</a:t>
            </a:r>
          </a:p>
          <a:p>
            <a:pPr/>
            <a:r>
              <a:rPr lang="en-US" b="1">
                <a:solidFill>
                  <a:prstClr val="black"/>
                </a:solidFill>
              </a:rPr>
              <a:t>3 4 5</a:t>
            </a:r>
          </a:p>
          <a:p>
            <a:pPr/>
            <a:r>
              <a:rPr lang="en-US" b="1">
                <a:solidFill>
                  <a:prstClr val="black"/>
                </a:solidFill>
              </a:rPr>
              <a:t>6 7 8 9</a:t>
            </a:r>
          </a:p>
          <a:p>
            <a:pPr/>
            <a:r>
              <a:rPr lang="en-US">
                <a:solidFill>
                  <a:prstClr val="black"/>
                </a:solidFill>
              </a:rPr>
              <a:t>The array created by this program looks like this:</a:t>
            </a:r>
          </a:p>
        </p:txBody>
      </p:sp>
    </p:spTree>
    <p:extLst>
      <p:ext uri="{BB962C8B-B14F-4D97-AF65-F5344CB8AC3E}">
        <p14:creationId xmlns:p14="http://schemas.microsoft.com/office/powerpoint/2010/main" val="1929489464"/>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45759" y="364802"/>
            <a:ext cx="8911687" cy="508655"/>
          </a:xfrm>
        </p:spPr>
        <p:txBody>
          <a:bodyPr>
            <a:normAutofit/>
          </a:bodyPr>
          <a:lstStyle>
            <a:defPPr/>
          </a:lstStyle>
          <a:p>
            <a:r>
              <a:rPr lang="en-US" sz="2000" b="1">
                <a:solidFill>
                  <a:schemeClr val="tx1">
                    <a:lumMod val="85000"/>
                    <a:lumOff val="15000"/>
                  </a:schemeClr>
                </a:solidFill>
                <a:latin typeface="+mn-lt"/>
              </a:rPr>
              <a:t>Java Naming conventions</a:t>
            </a:r>
          </a:p>
        </p:txBody>
      </p:sp>
      <p:sp>
        <p:nvSpPr>
          <p:cNvPr id="3" name="Content Placeholder 2"/>
          <p:cNvSpPr>
            <a:spLocks noGrp="1"/>
          </p:cNvSpPr>
          <p:nvPr>
            <p:ph idx="1"/>
          </p:nvPr>
        </p:nvSpPr>
        <p:spPr>
          <a:xfrm>
            <a:off x="992425" y="1110018"/>
            <a:ext cx="8915400" cy="3777622"/>
          </a:xfrm>
        </p:spPr>
        <p:txBody>
          <a:bodyPr>
            <a:normAutofit/>
          </a:bodyPr>
          <a:lstStyle>
            <a:defPPr/>
          </a:lstStyle>
          <a:p>
            <a:r>
              <a:rPr lang="en-US" sz="2000"/>
              <a:t>Java naming convention is a rule to follow as you decide what to name your identifiers such as class, package, variable, constant, method, etc.</a:t>
            </a:r>
          </a:p>
          <a:p>
            <a:r>
              <a:rPr lang="en-US" sz="2000"/>
              <a:t>But, it is not forced to follow. So, it is known as convention not rule. These conventions are suggested by several Java communities such as Sun Microsystems and Netscape.</a:t>
            </a:r>
          </a:p>
          <a:p>
            <a:r>
              <a:rPr lang="en-US" sz="2000"/>
              <a:t>All the classes, interfaces, packages, methods and fields of Java programming language are given according to the Java naming convention. If you fail to follow these conventions, it may generate confusion or erroneous code.</a:t>
            </a:r>
          </a:p>
        </p:txBody>
      </p:sp>
      <p:sp>
        <p:nvSpPr>
          <p:cNvPr id="4" name="Content Placeholder 2"/>
          <p:cNvSpPr txBox="1"/>
          <p:nvPr/>
        </p:nvSpPr>
        <p:spPr>
          <a:xfrm>
            <a:off x="910537" y="4435521"/>
            <a:ext cx="11044902" cy="2144441"/>
          </a:xfrm>
          <a:prstGeom prst="rect">
            <a:avLst/>
          </a:prstGeom>
        </p:spPr>
        <p:txBody>
          <a:bodyPr vert="horz">
            <a:normAutofit/>
          </a:bodyPr>
          <a:lstStyle>
            <a:defPPr>
              <a:defRPr lang="en-US"/>
            </a:defPPr>
            <a:lvl1pPr marL="274320" indent="-274320" algn="l" defTabSz="914400"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defTabSz="914400"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defTabSz="914400"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defTabSz="914400"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defTabSz="914400"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defTabSz="914400"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defTabSz="914400"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defTabSz="914400"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defTabSz="914400"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rgbClr val="D34817"/>
              </a:buClr>
            </a:pPr>
            <a:r>
              <a:rPr lang="en-US" sz="2000">
                <a:solidFill>
                  <a:prstClr val="black"/>
                </a:solidFill>
              </a:rPr>
              <a:t>By using standard Java naming conventions, you make your code easier to read for yourself and other programmers. Readability of Java program is very important. It indicates that less time is spent to figure out what the code does.</a:t>
            </a:r>
          </a:p>
          <a:p>
            <a:pPr>
              <a:buClr>
                <a:srgbClr val="D34817"/>
              </a:buClr>
            </a:pPr>
            <a:r>
              <a:rPr lang="en-US" sz="2000">
                <a:solidFill>
                  <a:prstClr val="black"/>
                </a:solidFill>
              </a:rPr>
              <a:t>The following are the key rules that must be followed by every identifier:</a:t>
            </a:r>
          </a:p>
          <a:p>
            <a:pPr>
              <a:buClr>
                <a:srgbClr val="D34817"/>
              </a:buClr>
            </a:pPr>
            <a:r>
              <a:rPr lang="en-US" sz="2000">
                <a:solidFill>
                  <a:prstClr val="black"/>
                </a:solidFill>
              </a:rPr>
              <a:t>The name must not contain any white spaces.</a:t>
            </a:r>
          </a:p>
          <a:p>
            <a:pPr>
              <a:buClr>
                <a:srgbClr val="D34817"/>
              </a:buClr>
            </a:pPr>
            <a:r>
              <a:rPr lang="en-US" sz="2000">
                <a:solidFill>
                  <a:prstClr val="black"/>
                </a:solidFill>
              </a:rPr>
              <a:t>The name should not start with special characters like &amp; (ampersand), $ (dollar), _ (underscore).</a:t>
            </a:r>
          </a:p>
        </p:txBody>
      </p:sp>
      <p:sp>
        <p:nvSpPr>
          <p:cNvPr id="5" name="Title 1"/>
          <p:cNvSpPr txBox="1"/>
          <p:nvPr/>
        </p:nvSpPr>
        <p:spPr>
          <a:xfrm>
            <a:off x="518465" y="3589361"/>
            <a:ext cx="8939434" cy="526576"/>
          </a:xfrm>
          <a:prstGeom prst="rect">
            <a:avLst/>
          </a:prstGeom>
        </p:spPr>
        <p:txBody>
          <a:bodyPr bIns="91440" anchor="b" anchorCtr="0">
            <a:normAutofit/>
          </a:bodyPr>
          <a:lstStyle>
            <a:defPPr>
              <a:defRPr lang="en-US"/>
            </a:defPPr>
            <a:lvl1pPr marL="0" algn="l" defTabSz="914400" rtl="0" eaLnBrk="1" latinLnBrk="0" hangingPunct="1">
              <a:spcBef>
                <a:spcPct val="0"/>
              </a:spcBef>
              <a:buNone/>
              <a:defRPr kumimoji="0" sz="4000" kern="1200">
                <a:solidFill>
                  <a:schemeClr val="tx2"/>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prstClr val="black">
                    <a:lumMod val="85000"/>
                    <a:lumOff val="15000"/>
                  </a:prstClr>
                </a:solidFill>
                <a:latin typeface="Perpetua"/>
              </a:rPr>
              <a:t>Advantage of naming conventions in java</a:t>
            </a:r>
          </a:p>
        </p:txBody>
      </p:sp>
      <p:sp>
        <p:nvSpPr>
          <p:cNvPr id="6" name="Footer Placeholder 5"/>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801426620"/>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a:xfrm>
            <a:off x="2003435" y="2343155"/>
            <a:ext cx="8915400" cy="3010842"/>
          </a:xfrm>
        </p:spPr>
        <p:txBody>
          <a:bodyPr/>
          <a:lstStyle>
            <a:defPPr/>
          </a:lstStyle>
          <a:p>
            <a:pPr/>
            <a:r>
              <a:rPr lang="en-US"/>
              <a:t>Object</a:t>
            </a:r>
          </a:p>
          <a:p>
            <a:pPr/>
            <a:r>
              <a:rPr lang="en-US"/>
              <a:t>Class</a:t>
            </a:r>
          </a:p>
          <a:p>
            <a:pPr/>
            <a:r>
              <a:rPr lang="en-US"/>
              <a:t>Inheritance</a:t>
            </a:r>
          </a:p>
          <a:p>
            <a:pPr/>
            <a:r>
              <a:rPr lang="en-US"/>
              <a:t>Polymorphism</a:t>
            </a:r>
          </a:p>
          <a:p>
            <a:pPr/>
            <a:r>
              <a:rPr lang="en-US"/>
              <a:t>Abstraction</a:t>
            </a:r>
          </a:p>
          <a:p>
            <a:pPr/>
            <a:r>
              <a:rPr lang="en-US"/>
              <a:t>Encapsulation</a:t>
            </a:r>
          </a:p>
          <a:p>
            <a:pPr marL="0" indent="0">
              <a:buNone/>
            </a:pPr>
            <a:endParaRPr lang="en-US"/>
          </a:p>
        </p:txBody>
      </p:sp>
      <p:sp>
        <p:nvSpPr>
          <p:cNvPr id="4" name="Title 1"/>
          <p:cNvSpPr>
            <a:spLocks noGrp="1"/>
          </p:cNvSpPr>
          <p:nvPr>
            <p:ph type="title"/>
          </p:nvPr>
        </p:nvSpPr>
        <p:spPr>
          <a:xfrm>
            <a:off x="1837728" y="622977"/>
            <a:ext cx="8911687" cy="682176"/>
          </a:xfrm>
        </p:spPr>
        <p:txBody>
          <a:bodyPr>
            <a:normAutofit/>
          </a:bodyPr>
          <a:lstStyle>
            <a:defPPr/>
          </a:lstStyle>
          <a:p>
            <a:r>
              <a:rPr lang="en-US" sz="1800" b="1"/>
              <a:t>Object Oriented Programming (OOP)  </a:t>
            </a:r>
            <a:endParaRPr lang="en-US" sz="1800"/>
          </a:p>
        </p:txBody>
      </p:sp>
      <p:sp>
        <p:nvSpPr>
          <p:cNvPr id="5" name="Rectangle 4"/>
          <p:cNvSpPr/>
          <p:nvPr/>
        </p:nvSpPr>
        <p:spPr>
          <a:xfrm>
            <a:off x="1890701" y="1075844"/>
            <a:ext cx="9782187"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pPr>
            <a:r>
              <a:rPr lang="en-US" b="1">
                <a:solidFill>
                  <a:schemeClr val="tx1">
                    <a:lumMod val="75000"/>
                    <a:lumOff val="25000"/>
                  </a:schemeClr>
                </a:solidFill>
              </a:rPr>
              <a:t>Object-Oriented Programming </a:t>
            </a:r>
            <a:r>
              <a:rPr lang="en-US">
                <a:solidFill>
                  <a:schemeClr val="tx1">
                    <a:lumMod val="75000"/>
                    <a:lumOff val="25000"/>
                  </a:schemeClr>
                </a:solidFill>
              </a:rPr>
              <a:t>is a methodology or paradigm to design a program using classes and objects. It simplifies the software development and maintenance by providing some concepts</a:t>
            </a:r>
            <a:r>
              <a:rPr lang="en-US" b="1">
                <a:solidFill>
                  <a:schemeClr val="tx1">
                    <a:lumMod val="75000"/>
                    <a:lumOff val="25000"/>
                  </a:schemeClr>
                </a:solidFill>
              </a:rPr>
              <a:t>:</a:t>
            </a:r>
          </a:p>
        </p:txBody>
      </p:sp>
      <p:pic>
        <p:nvPicPr>
          <p:cNvPr id="5122" name="Picture 2" descr="Java OOPs Concep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1533" y="1986816"/>
            <a:ext cx="5305425"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71023"/>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p:cNvSpPr/>
          <p:nvPr/>
        </p:nvSpPr>
        <p:spPr>
          <a:xfrm>
            <a:off x="591403" y="1071014"/>
            <a:ext cx="6096000" cy="3139321"/>
          </a:xfrm>
          <a:prstGeom prst="rect">
            <a:avLst/>
          </a:prstGeom>
          <a:ln>
            <a:no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Class</a:t>
            </a:r>
          </a:p>
          <a:p>
            <a:pPr marL="285750" indent="-285750">
              <a:buFont typeface="Arial" pitchFamily="34" charset="0"/>
              <a:buChar char="•"/>
            </a:pPr>
            <a:r>
              <a:rPr lang="en-US">
                <a:solidFill>
                  <a:prstClr val="black"/>
                </a:solidFill>
              </a:rPr>
              <a:t>It should start with the uppercase letter.</a:t>
            </a:r>
          </a:p>
          <a:p>
            <a:pPr marL="285750" indent="-285750">
              <a:buFont typeface="Arial" pitchFamily="34" charset="0"/>
              <a:buChar char="•"/>
            </a:pPr>
            <a:r>
              <a:rPr lang="en-US">
                <a:solidFill>
                  <a:prstClr val="black"/>
                </a:solidFill>
              </a:rPr>
              <a:t>It should be a noun such as Color, Button, System, Thread, etc.</a:t>
            </a:r>
          </a:p>
          <a:p>
            <a:pPr marL="285750" indent="-285750">
              <a:buFont typeface="Arial" pitchFamily="34" charset="0"/>
              <a:buChar char="•"/>
            </a:pPr>
            <a:r>
              <a:rPr lang="en-US">
                <a:solidFill>
                  <a:prstClr val="black"/>
                </a:solidFill>
              </a:rPr>
              <a:t>Use appropriate words, instead of acronyms.</a:t>
            </a:r>
          </a:p>
          <a:p>
            <a:pPr marL="285750" indent="-285750">
              <a:buFont typeface="Arial" pitchFamily="34" charset="0"/>
              <a:buChar char="•"/>
            </a:pPr>
            <a:endParaRPr lang="en-US">
              <a:solidFill>
                <a:prstClr val="black"/>
              </a:solidFill>
            </a:endParaRPr>
          </a:p>
          <a:p>
            <a:pPr/>
            <a:r>
              <a:rPr lang="en-US">
                <a:solidFill>
                  <a:prstClr val="black"/>
                </a:solidFill>
              </a:rPr>
              <a:t>Example: -</a:t>
            </a:r>
          </a:p>
          <a:p>
            <a:pPr/>
            <a:r>
              <a:rPr lang="en-US">
                <a:solidFill>
                  <a:prstClr val="black"/>
                </a:solidFill>
              </a:rPr>
              <a:t>public class Employee  </a:t>
            </a:r>
          </a:p>
          <a:p>
            <a:pPr/>
            <a:r>
              <a:rPr lang="en-US">
                <a:solidFill>
                  <a:prstClr val="black"/>
                </a:solidFill>
              </a:rPr>
              <a:t>{  </a:t>
            </a:r>
          </a:p>
          <a:p>
            <a:pPr/>
            <a:r>
              <a:rPr lang="en-US">
                <a:solidFill>
                  <a:prstClr val="black"/>
                </a:solidFill>
              </a:rPr>
              <a:t>//code snippet  </a:t>
            </a:r>
          </a:p>
          <a:p>
            <a:pPr/>
            <a:r>
              <a:rPr lang="en-US">
                <a:solidFill>
                  <a:prstClr val="black"/>
                </a:solidFill>
              </a:rPr>
              <a:t>} </a:t>
            </a:r>
          </a:p>
        </p:txBody>
      </p:sp>
      <p:sp>
        <p:nvSpPr>
          <p:cNvPr id="7" name="Title 1"/>
          <p:cNvSpPr>
            <a:spLocks noGrp="1"/>
          </p:cNvSpPr>
          <p:nvPr>
            <p:ph type="title"/>
          </p:nvPr>
        </p:nvSpPr>
        <p:spPr>
          <a:xfrm>
            <a:off x="436579" y="272954"/>
            <a:ext cx="8843900" cy="390098"/>
          </a:xfrm>
        </p:spPr>
        <p:txBody>
          <a:bodyPr>
            <a:noAutofit/>
          </a:bodyPr>
          <a:lstStyle>
            <a:defPPr/>
          </a:lstStyle>
          <a:p>
            <a:pPr/>
            <a:r>
              <a:rPr lang="en-US" sz="2000" b="1">
                <a:solidFill>
                  <a:schemeClr val="tx1">
                    <a:lumMod val="85000"/>
                    <a:lumOff val="15000"/>
                  </a:schemeClr>
                </a:solidFill>
                <a:latin typeface="+mn-lt"/>
              </a:rPr>
              <a:t>Examples of naming conventions in java</a:t>
            </a:r>
          </a:p>
        </p:txBody>
      </p:sp>
      <p:sp>
        <p:nvSpPr>
          <p:cNvPr id="8" name="Rectangle 7"/>
          <p:cNvSpPr/>
          <p:nvPr/>
        </p:nvSpPr>
        <p:spPr>
          <a:xfrm>
            <a:off x="5902158" y="2150465"/>
            <a:ext cx="6289842" cy="4247317"/>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Method</a:t>
            </a:r>
          </a:p>
          <a:p>
            <a:pPr marL="285750" indent="-285750">
              <a:buFont typeface="Arial" pitchFamily="34" charset="0"/>
              <a:buChar char="•"/>
            </a:pPr>
            <a:r>
              <a:rPr lang="en-US">
                <a:solidFill>
                  <a:prstClr val="black"/>
                </a:solidFill>
              </a:rPr>
              <a:t>It should start with lowercase letter.</a:t>
            </a:r>
          </a:p>
          <a:p>
            <a:pPr marL="285750" indent="-285750">
              <a:buFont typeface="Arial" pitchFamily="34" charset="0"/>
              <a:buChar char="•"/>
            </a:pPr>
            <a:r>
              <a:rPr lang="en-US">
                <a:solidFill>
                  <a:prstClr val="black"/>
                </a:solidFill>
              </a:rPr>
              <a:t>It should be a verb such as main(), print(), println().</a:t>
            </a:r>
          </a:p>
          <a:p>
            <a:pPr marL="285750" indent="-285750">
              <a:buFont typeface="Arial" pitchFamily="34" charset="0"/>
              <a:buChar char="•"/>
            </a:pPr>
            <a:r>
              <a:rPr lang="en-US">
                <a:solidFill>
                  <a:prstClr val="black"/>
                </a:solidFill>
              </a:rPr>
              <a:t>If the name contains multiple words, start it with a lowercase letter followed by an uppercase letter such as actionPerformed().</a:t>
            </a:r>
          </a:p>
          <a:p>
            <a:pPr/>
            <a:endParaRPr lang="en-US">
              <a:solidFill>
                <a:prstClr val="black"/>
              </a:solidFill>
            </a:endParaRPr>
          </a:p>
          <a:p>
            <a:pPr/>
            <a:r>
              <a:rPr lang="en-US">
                <a:solidFill>
                  <a:prstClr val="black"/>
                </a:solidFill>
              </a:rPr>
              <a:t>Example:-</a:t>
            </a:r>
          </a:p>
          <a:p>
            <a:pPr/>
            <a:r>
              <a:rPr lang="en-US">
                <a:solidFill>
                  <a:prstClr val="black"/>
                </a:solidFill>
              </a:rPr>
              <a:t> class Employee  </a:t>
            </a:r>
          </a:p>
          <a:p>
            <a:pPr/>
            <a:r>
              <a:rPr lang="en-US">
                <a:solidFill>
                  <a:prstClr val="black"/>
                </a:solidFill>
              </a:rPr>
              <a:t>{  </a:t>
            </a:r>
          </a:p>
          <a:p>
            <a:pPr/>
            <a:r>
              <a:rPr lang="en-US">
                <a:solidFill>
                  <a:prstClr val="black"/>
                </a:solidFill>
              </a:rPr>
              <a:t>//method  </a:t>
            </a:r>
          </a:p>
          <a:p>
            <a:pPr/>
            <a:r>
              <a:rPr lang="en-US">
                <a:solidFill>
                  <a:prstClr val="black"/>
                </a:solidFill>
              </a:rPr>
              <a:t>void draw()  </a:t>
            </a:r>
          </a:p>
          <a:p>
            <a:pPr/>
            <a:r>
              <a:rPr lang="en-US">
                <a:solidFill>
                  <a:prstClr val="black"/>
                </a:solidFill>
              </a:rPr>
              <a:t>{  </a:t>
            </a:r>
          </a:p>
          <a:p>
            <a:pPr/>
            <a:r>
              <a:rPr lang="en-US">
                <a:solidFill>
                  <a:prstClr val="black"/>
                </a:solidFill>
              </a:rPr>
              <a:t>//code snippet  </a:t>
            </a:r>
          </a:p>
          <a:p>
            <a:pPr/>
            <a:r>
              <a:rPr lang="en-US">
                <a:solidFill>
                  <a:prstClr val="black"/>
                </a:solidFill>
              </a:rPr>
              <a:t>}  </a:t>
            </a:r>
          </a:p>
          <a:p>
            <a:pPr/>
            <a:r>
              <a:rPr lang="en-US">
                <a:solidFill>
                  <a:prstClr val="black"/>
                </a:solidFill>
              </a:rPr>
              <a:t>} </a:t>
            </a:r>
          </a:p>
        </p:txBody>
      </p:sp>
      <p:sp>
        <p:nvSpPr>
          <p:cNvPr id="2" name="Footer Placeholder 1"/>
          <p:cNvSpPr>
            <a:spLocks noGrp="1"/>
          </p:cNvSpPr>
          <p:nvPr>
            <p:ph type="ftr" sz="quarter" idx="11"/>
          </p:nvPr>
        </p:nvSpPr>
        <p:spPr>
          <a:xfrm>
            <a:off x="1205552" y="6172200"/>
            <a:ext cx="5283200" cy="457200"/>
          </a:xfrm>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304630596"/>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447036" y="491237"/>
            <a:ext cx="6096000" cy="452431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Variable</a:t>
            </a:r>
          </a:p>
          <a:p>
            <a:pPr marL="285750" indent="-285750">
              <a:buFont typeface="Arial" pitchFamily="34" charset="0"/>
              <a:buChar char="•"/>
            </a:pPr>
            <a:r>
              <a:rPr lang="en-US">
                <a:solidFill>
                  <a:prstClr val="black"/>
                </a:solidFill>
              </a:rPr>
              <a:t>It should start with a lowercase letter such as id, name.</a:t>
            </a:r>
          </a:p>
          <a:p>
            <a:pPr marL="285750" indent="-285750">
              <a:buFont typeface="Arial" pitchFamily="34" charset="0"/>
              <a:buChar char="•"/>
            </a:pPr>
            <a:r>
              <a:rPr lang="en-US">
                <a:solidFill>
                  <a:prstClr val="black"/>
                </a:solidFill>
              </a:rPr>
              <a:t>It should not start with the special characters like &amp; (ampersand), $ (dollar), _ (underscore).</a:t>
            </a:r>
          </a:p>
          <a:p>
            <a:pPr marL="285750" indent="-285750">
              <a:buFont typeface="Arial" pitchFamily="34" charset="0"/>
              <a:buChar char="•"/>
            </a:pPr>
            <a:r>
              <a:rPr lang="en-US">
                <a:solidFill>
                  <a:prstClr val="black"/>
                </a:solidFill>
              </a:rPr>
              <a:t>If the name contains multiple words, start it with the lowercase letter followed by an uppercase letter such as firstName, lastName.</a:t>
            </a:r>
          </a:p>
          <a:p>
            <a:pPr/>
            <a:r>
              <a:rPr lang="en-US">
                <a:solidFill>
                  <a:prstClr val="black"/>
                </a:solidFill>
              </a:rPr>
              <a:t>Avoid using one-character variables such as x, y, z.</a:t>
            </a:r>
          </a:p>
          <a:p>
            <a:pPr/>
            <a:r>
              <a:rPr lang="en-US">
                <a:solidFill>
                  <a:prstClr val="black"/>
                </a:solidFill>
              </a:rPr>
              <a:t>Example :-</a:t>
            </a:r>
          </a:p>
          <a:p>
            <a:pPr/>
            <a:r>
              <a:rPr lang="en-US">
                <a:solidFill>
                  <a:prstClr val="black"/>
                </a:solidFill>
              </a:rPr>
              <a:t>  class Employee  </a:t>
            </a:r>
          </a:p>
          <a:p>
            <a:pPr/>
            <a:r>
              <a:rPr lang="en-US">
                <a:solidFill>
                  <a:prstClr val="black"/>
                </a:solidFill>
              </a:rPr>
              <a:t>{  </a:t>
            </a:r>
          </a:p>
          <a:p>
            <a:pPr/>
            <a:r>
              <a:rPr lang="en-US">
                <a:solidFill>
                  <a:prstClr val="black"/>
                </a:solidFill>
              </a:rPr>
              <a:t>//variable  </a:t>
            </a:r>
          </a:p>
          <a:p>
            <a:pPr/>
            <a:r>
              <a:rPr lang="en-US" err="1">
                <a:solidFill>
                  <a:prstClr val="black"/>
                </a:solidFill>
              </a:rPr>
              <a:t>int id;  </a:t>
            </a:r>
          </a:p>
          <a:p>
            <a:pPr/>
            <a:r>
              <a:rPr lang="en-US">
                <a:solidFill>
                  <a:prstClr val="black"/>
                </a:solidFill>
              </a:rPr>
              <a:t>//code snippet  </a:t>
            </a:r>
          </a:p>
          <a:p>
            <a:pPr/>
            <a:r>
              <a:rPr lang="en-US">
                <a:solidFill>
                  <a:prstClr val="black"/>
                </a:solidFill>
              </a:rPr>
              <a:t>} </a:t>
            </a:r>
          </a:p>
        </p:txBody>
      </p:sp>
      <p:sp>
        <p:nvSpPr>
          <p:cNvPr id="5" name="Rectangle 4"/>
          <p:cNvSpPr/>
          <p:nvPr/>
        </p:nvSpPr>
        <p:spPr>
          <a:xfrm>
            <a:off x="4781266" y="3071968"/>
            <a:ext cx="6096000" cy="341632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Constant</a:t>
            </a:r>
          </a:p>
          <a:p>
            <a:pPr marL="285750" indent="-285750">
              <a:buFont typeface="Arial" pitchFamily="34" charset="0"/>
              <a:buChar char="•"/>
            </a:pPr>
            <a:r>
              <a:rPr lang="en-US">
                <a:solidFill>
                  <a:prstClr val="black"/>
                </a:solidFill>
              </a:rPr>
              <a:t>It should be in uppercase letters such as RED, YELLOW.</a:t>
            </a:r>
          </a:p>
          <a:p>
            <a:pPr marL="285750" indent="-285750">
              <a:buFont typeface="Arial" pitchFamily="34" charset="0"/>
              <a:buChar char="•"/>
            </a:pPr>
            <a:r>
              <a:rPr lang="en-US">
                <a:solidFill>
                  <a:prstClr val="black"/>
                </a:solidFill>
              </a:rPr>
              <a:t>If the name contains multiple words, it should be separated by an underscore(_) such as MAX_PRIORITY.</a:t>
            </a:r>
          </a:p>
          <a:p>
            <a:pPr marL="285750" indent="-285750">
              <a:buFont typeface="Arial" pitchFamily="34" charset="0"/>
              <a:buChar char="•"/>
            </a:pPr>
            <a:r>
              <a:rPr lang="en-US">
                <a:solidFill>
                  <a:prstClr val="black"/>
                </a:solidFill>
              </a:rPr>
              <a:t>It may contain digits but not as the first letter.</a:t>
            </a:r>
          </a:p>
          <a:p>
            <a:pPr/>
            <a:r>
              <a:rPr lang="en-US">
                <a:solidFill>
                  <a:prstClr val="black"/>
                </a:solidFill>
              </a:rPr>
              <a:t>Example :-</a:t>
            </a:r>
          </a:p>
          <a:p>
            <a:pPr/>
            <a:r>
              <a:rPr lang="en-US">
                <a:solidFill>
                  <a:prstClr val="black"/>
                </a:solidFill>
              </a:rPr>
              <a:t>class Employee  </a:t>
            </a:r>
          </a:p>
          <a:p>
            <a:pPr/>
            <a:r>
              <a:rPr lang="en-US">
                <a:solidFill>
                  <a:prstClr val="black"/>
                </a:solidFill>
              </a:rPr>
              <a:t>{  </a:t>
            </a:r>
          </a:p>
          <a:p>
            <a:pPr/>
            <a:r>
              <a:rPr lang="en-US">
                <a:solidFill>
                  <a:prstClr val="black"/>
                </a:solidFill>
              </a:rPr>
              <a:t>//constant  </a:t>
            </a:r>
          </a:p>
          <a:p>
            <a:pPr/>
            <a:r>
              <a:rPr lang="en-US">
                <a:solidFill>
                  <a:prstClr val="black"/>
                </a:solidFill>
              </a:rPr>
              <a:t> static final int MIN_AGE = 18;  </a:t>
            </a:r>
          </a:p>
          <a:p>
            <a:pPr/>
            <a:r>
              <a:rPr lang="en-US">
                <a:solidFill>
                  <a:prstClr val="black"/>
                </a:solidFill>
              </a:rPr>
              <a:t>//code snippet  </a:t>
            </a:r>
          </a:p>
          <a:p>
            <a:pPr/>
            <a:r>
              <a:rPr lang="en-US">
                <a:solidFill>
                  <a:prstClr val="black"/>
                </a:solidFill>
              </a:rPr>
              <a:t>} </a:t>
            </a: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3713095814"/>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Rectangle 5"/>
          <p:cNvSpPr/>
          <p:nvPr/>
        </p:nvSpPr>
        <p:spPr>
          <a:xfrm>
            <a:off x="447036" y="491237"/>
            <a:ext cx="6096000" cy="286232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b="1">
                <a:solidFill>
                  <a:prstClr val="black"/>
                </a:solidFill>
              </a:rPr>
              <a:t>Package</a:t>
            </a:r>
          </a:p>
          <a:p>
            <a:pPr marL="285750" indent="-285750">
              <a:buFont typeface="Arial" pitchFamily="34" charset="0"/>
              <a:buChar char="•"/>
            </a:pPr>
            <a:r>
              <a:rPr lang="en-US">
                <a:solidFill>
                  <a:prstClr val="black"/>
                </a:solidFill>
              </a:rPr>
              <a:t>It should be a lowercase letter such as java, lang.</a:t>
            </a:r>
          </a:p>
          <a:p>
            <a:pPr marL="285750" indent="-285750">
              <a:buFont typeface="Arial" pitchFamily="34" charset="0"/>
              <a:buChar char="•"/>
            </a:pPr>
            <a:r>
              <a:rPr lang="en-US">
                <a:solidFill>
                  <a:prstClr val="black"/>
                </a:solidFill>
              </a:rPr>
              <a:t>If the name contains multiple words, it should be separated by dots (.) such as java.util, java.lang.</a:t>
            </a:r>
          </a:p>
          <a:p>
            <a:pPr/>
            <a:r>
              <a:rPr lang="en-US">
                <a:solidFill>
                  <a:prstClr val="black"/>
                </a:solidFill>
              </a:rPr>
              <a:t>Example :-</a:t>
            </a:r>
          </a:p>
          <a:p>
            <a:pPr/>
            <a:r>
              <a:rPr lang="en-US">
                <a:solidFill>
                  <a:prstClr val="black"/>
                </a:solidFill>
              </a:rPr>
              <a:t>package com.javatpoint; //package  </a:t>
            </a:r>
          </a:p>
          <a:p>
            <a:pPr/>
            <a:r>
              <a:rPr lang="en-US">
                <a:solidFill>
                  <a:prstClr val="black"/>
                </a:solidFill>
              </a:rPr>
              <a:t>class Employee  </a:t>
            </a:r>
          </a:p>
          <a:p>
            <a:pPr/>
            <a:r>
              <a:rPr lang="en-US">
                <a:solidFill>
                  <a:prstClr val="black"/>
                </a:solidFill>
              </a:rPr>
              <a:t>{  </a:t>
            </a:r>
          </a:p>
          <a:p>
            <a:pPr/>
            <a:r>
              <a:rPr lang="en-US">
                <a:solidFill>
                  <a:prstClr val="black"/>
                </a:solidFill>
              </a:rPr>
              <a:t>//code snippet  </a:t>
            </a:r>
          </a:p>
          <a:p>
            <a:pPr/>
            <a:r>
              <a:rPr lang="en-US">
                <a:solidFill>
                  <a:prstClr val="black"/>
                </a:solidFill>
              </a:rPr>
              <a:t>} </a:t>
            </a:r>
          </a:p>
        </p:txBody>
      </p:sp>
      <p:sp>
        <p:nvSpPr>
          <p:cNvPr id="5" name="Rectangle 4"/>
          <p:cNvSpPr/>
          <p:nvPr/>
        </p:nvSpPr>
        <p:spPr>
          <a:xfrm>
            <a:off x="4781266" y="3071968"/>
            <a:ext cx="6096000" cy="317009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b="1">
                <a:solidFill>
                  <a:prstClr val="black"/>
                </a:solidFill>
              </a:rPr>
              <a:t>Interface</a:t>
            </a:r>
          </a:p>
          <a:p>
            <a:pPr marL="342900" indent="-342900">
              <a:buFont typeface="Arial" pitchFamily="34" charset="0"/>
              <a:buChar char="•"/>
            </a:pPr>
            <a:r>
              <a:rPr lang="en-US" sz="2000">
                <a:solidFill>
                  <a:prstClr val="black"/>
                </a:solidFill>
              </a:rPr>
              <a:t>It should start with the uppercase letter.</a:t>
            </a:r>
          </a:p>
          <a:p>
            <a:pPr marL="342900" indent="-342900">
              <a:buFont typeface="Arial" pitchFamily="34" charset="0"/>
              <a:buChar char="•"/>
            </a:pPr>
            <a:r>
              <a:rPr lang="en-US" sz="2000">
                <a:solidFill>
                  <a:prstClr val="black"/>
                </a:solidFill>
              </a:rPr>
              <a:t>It should be an adjective such as Runnable, Remote, ActionListener.</a:t>
            </a:r>
          </a:p>
          <a:p>
            <a:pPr marL="342900" indent="-342900">
              <a:buFont typeface="Arial" pitchFamily="34" charset="0"/>
              <a:buChar char="•"/>
            </a:pPr>
            <a:r>
              <a:rPr lang="en-US" sz="2000">
                <a:solidFill>
                  <a:prstClr val="black"/>
                </a:solidFill>
              </a:rPr>
              <a:t>Use appropriate words, instead of acronyms.</a:t>
            </a:r>
          </a:p>
          <a:p>
            <a:pPr/>
            <a:r>
              <a:rPr lang="en-US" sz="2000">
                <a:solidFill>
                  <a:prstClr val="black"/>
                </a:solidFill>
              </a:rPr>
              <a:t>Example: -</a:t>
            </a:r>
          </a:p>
          <a:p>
            <a:pPr/>
            <a:r>
              <a:rPr lang="en-US" sz="2000">
                <a:solidFill>
                  <a:prstClr val="black"/>
                </a:solidFill>
              </a:rPr>
              <a:t>interface Printable  </a:t>
            </a:r>
          </a:p>
          <a:p>
            <a:pPr/>
            <a:r>
              <a:rPr lang="en-US" sz="2000">
                <a:solidFill>
                  <a:prstClr val="black"/>
                </a:solidFill>
              </a:rPr>
              <a:t>{  </a:t>
            </a:r>
          </a:p>
          <a:p>
            <a:pPr/>
            <a:r>
              <a:rPr lang="en-US" sz="2000">
                <a:solidFill>
                  <a:prstClr val="black"/>
                </a:solidFill>
              </a:rPr>
              <a:t>//code snippet  </a:t>
            </a:r>
          </a:p>
          <a:p>
            <a:pPr/>
            <a:r>
              <a:rPr lang="en-US" sz="2000">
                <a:solidFill>
                  <a:prstClr val="black"/>
                </a:solidFill>
              </a:rPr>
              <a:t>} </a:t>
            </a:r>
            <a:r>
              <a:rPr lang="en-US">
                <a:solidFill>
                  <a:prstClr val="black"/>
                </a:solidFill>
              </a:rPr>
              <a:t> </a:t>
            </a:r>
          </a:p>
        </p:txBody>
      </p:sp>
      <p:sp>
        <p:nvSpPr>
          <p:cNvPr id="2" name="Footer Placeholder 1"/>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1267492852"/>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18447" y="504967"/>
            <a:ext cx="10381397" cy="434999"/>
          </a:xfrm>
        </p:spPr>
        <p:txBody>
          <a:bodyPr>
            <a:normAutofit fontScale="90000"/>
          </a:bodyPr>
          <a:lstStyle>
            <a:defPPr/>
          </a:lstStyle>
          <a:p>
            <a:r>
              <a:rPr lang="en-US" sz="2400" b="1" err="1">
                <a:solidFill>
                  <a:schemeClr val="tx1">
                    <a:lumMod val="85000"/>
                    <a:lumOff val="15000"/>
                  </a:schemeClr>
                </a:solidFill>
                <a:latin typeface="+mn-lt"/>
              </a:rPr>
              <a:t>CamelCase in java naming conventions</a:t>
            </a:r>
          </a:p>
        </p:txBody>
      </p:sp>
      <p:sp>
        <p:nvSpPr>
          <p:cNvPr id="3" name="Content Placeholder 2"/>
          <p:cNvSpPr>
            <a:spLocks noGrp="1"/>
          </p:cNvSpPr>
          <p:nvPr>
            <p:ph sz="quarter" idx="1"/>
          </p:nvPr>
        </p:nvSpPr>
        <p:spPr>
          <a:xfrm>
            <a:off x="482221" y="970129"/>
            <a:ext cx="10363200" cy="4572000"/>
          </a:xfrm>
        </p:spPr>
        <p:txBody>
          <a:bodyPr>
            <a:normAutofit/>
          </a:bodyPr>
          <a:lstStyle>
            <a:defPPr/>
          </a:lstStyle>
          <a:p>
            <a:r>
              <a:rPr lang="en-US" sz="2000"/>
              <a:t>Java follows camel-case syntax for naming the class, interface, method, and variable.</a:t>
            </a:r>
          </a:p>
          <a:p>
            <a:endParaRPr lang="en-US" sz="2000"/>
          </a:p>
          <a:p>
            <a:r>
              <a:rPr lang="en-US" sz="2000"/>
              <a:t>If the name is combined with two words, the second word will start with uppercase letter always such as actionPerformed(), firstName, ActionEvent, ActionListener, etc.</a:t>
            </a:r>
          </a:p>
        </p:txBody>
      </p:sp>
      <p:sp>
        <p:nvSpPr>
          <p:cNvPr id="4" name="Footer Placeholder 3"/>
          <p:cNvSpPr>
            <a:spLocks noGrp="1"/>
          </p:cNvSpPr>
          <p:nvPr>
            <p:ph type="ftr" sz="quarter" idx="11"/>
          </p:nvPr>
        </p:nvSpPr>
        <p:spPr/>
        <p:txBody>
          <a:bodyPr/>
          <a:lstStyle>
            <a:defPPr/>
          </a:lstStyle>
          <a:p>
            <a:pPr/>
            <a:r>
              <a:rPr lang="en-US">
                <a:solidFill>
                  <a:srgbClr val="696464"/>
                </a:solidFill>
              </a:rPr>
              <a:t>WhatsApp NO. : 9564842816</a:t>
            </a:r>
          </a:p>
        </p:txBody>
      </p:sp>
    </p:spTree>
    <p:extLst>
      <p:ext uri="{BB962C8B-B14F-4D97-AF65-F5344CB8AC3E}">
        <p14:creationId xmlns:p14="http://schemas.microsoft.com/office/powerpoint/2010/main" val="3913558575"/>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34489" y="593481"/>
            <a:ext cx="8911687" cy="405723"/>
          </a:xfrm>
        </p:spPr>
        <p:txBody>
          <a:bodyPr>
            <a:normAutofit/>
          </a:bodyPr>
          <a:lstStyle>
            <a:defPPr/>
          </a:lstStyle>
          <a:p>
            <a:r>
              <a:rPr lang="en-US" sz="1800" b="1"/>
              <a:t>Classes &amp; Objects</a:t>
            </a:r>
            <a:endParaRPr lang="en-US" sz="1800"/>
          </a:p>
        </p:txBody>
      </p:sp>
      <p:sp>
        <p:nvSpPr>
          <p:cNvPr id="10" name="Content Placeholder 2"/>
          <p:cNvSpPr>
            <a:spLocks noGrp="1"/>
          </p:cNvSpPr>
          <p:nvPr>
            <p:ph idx="1"/>
          </p:nvPr>
        </p:nvSpPr>
        <p:spPr>
          <a:xfrm>
            <a:off x="1801504" y="982639"/>
            <a:ext cx="9853683" cy="5841248"/>
          </a:xfrm>
        </p:spPr>
        <p:txBody>
          <a:bodyPr anchor="t">
            <a:normAutofit/>
          </a:bodyPr>
          <a:lstStyle>
            <a:defPPr/>
          </a:lstStyle>
          <a:p>
            <a:pPr marL="342900" lvl="1" indent="-342900">
              <a:buClr>
                <a:srgbClr val="A53010"/>
              </a:buClr>
            </a:pPr>
            <a:r>
              <a:rPr lang="en-US">
                <a:solidFill>
                  <a:prstClr val="black">
                    <a:lumMod val="75000"/>
                    <a:lumOff val="25000"/>
                  </a:prstClr>
                </a:solidFill>
              </a:rPr>
              <a:t>A </a:t>
            </a:r>
            <a:r>
              <a:rPr lang="en-US" sz="1800" b="1">
                <a:solidFill>
                  <a:prstClr val="black">
                    <a:lumMod val="75000"/>
                    <a:lumOff val="25000"/>
                  </a:prstClr>
                </a:solidFill>
              </a:rPr>
              <a:t>class</a:t>
            </a:r>
            <a:r>
              <a:rPr lang="en-US">
                <a:solidFill>
                  <a:prstClr val="black">
                    <a:lumMod val="75000"/>
                    <a:lumOff val="25000"/>
                  </a:prstClr>
                </a:solidFill>
              </a:rPr>
              <a:t> is a group of objects which have common properties. It is a template or blueprint from which objects are created. It is a logical entity. It can't be physical.</a:t>
            </a:r>
          </a:p>
          <a:p>
            <a:pPr marL="0" lvl="1" indent="0">
              <a:buClr>
                <a:srgbClr val="A53010"/>
              </a:buClr>
              <a:buNone/>
            </a:pPr>
            <a:endParaRPr lang="en-US" sz="1600" b="1"/>
          </a:p>
          <a:p>
            <a:r>
              <a:rPr lang="en-US" sz="1600" b="1"/>
              <a:t>Syntax to declare a class:</a:t>
            </a:r>
          </a:p>
          <a:p>
            <a:pPr marL="800100" lvl="2" indent="0">
              <a:buNone/>
            </a:pPr>
            <a:r>
              <a:rPr lang="en-US" sz="1700" b="1"/>
              <a:t>class</a:t>
            </a:r>
            <a:r>
              <a:rPr lang="en-US" sz="1700"/>
              <a:t> &lt;class_name&gt;{  </a:t>
            </a:r>
          </a:p>
          <a:p>
            <a:pPr marL="800100" lvl="2" indent="0">
              <a:buNone/>
            </a:pPr>
            <a:r>
              <a:rPr lang="en-US" sz="1700"/>
              <a:t>    field;  </a:t>
            </a:r>
          </a:p>
          <a:p>
            <a:pPr marL="800100" lvl="2" indent="0">
              <a:buNone/>
            </a:pPr>
            <a:r>
              <a:rPr lang="en-US" sz="1700"/>
              <a:t>    method;  </a:t>
            </a:r>
          </a:p>
          <a:p>
            <a:pPr marL="800100" lvl="2" indent="0">
              <a:buNone/>
            </a:pPr>
            <a:r>
              <a:rPr lang="en-US" sz="1700"/>
              <a:t>}  </a:t>
            </a:r>
          </a:p>
          <a:p>
            <a:pPr marL="0" indent="0">
              <a:buNone/>
            </a:pPr>
            <a:endParaRPr lang="en-US" sz="1600"/>
          </a:p>
          <a:p>
            <a:pPr marL="0" indent="0">
              <a:buNone/>
            </a:pPr>
            <a:endParaRPr lang="en-US" sz="1600" b="1"/>
          </a:p>
          <a:p>
            <a:endParaRPr lang="en-US" sz="1600" b="1"/>
          </a:p>
        </p:txBody>
      </p:sp>
      <p:pic>
        <p:nvPicPr>
          <p:cNvPr id="7" name="Picture 6"/>
          <p:cNvPicPr>
            <a:picLocks noChangeAspect="1"/>
          </p:cNvPicPr>
          <p:nvPr/>
        </p:nvPicPr>
        <p:blipFill>
          <a:blip r:embed="rId4"/>
          <a:stretch>
            <a:fillRect/>
          </a:stretch>
        </p:blipFill>
        <p:spPr>
          <a:xfrm>
            <a:off x="2931885" y="4231891"/>
            <a:ext cx="7137778" cy="2245056"/>
          </a:xfrm>
          <a:prstGeom prst="rect">
            <a:avLst/>
          </a:prstGeom>
        </p:spPr>
      </p:pic>
      <p:sp>
        <p:nvSpPr>
          <p:cNvPr id="3" name="Footer Placeholder 2"/>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151509891"/>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734489" y="593481"/>
            <a:ext cx="8911687" cy="405723"/>
          </a:xfrm>
        </p:spPr>
        <p:txBody>
          <a:bodyPr>
            <a:normAutofit/>
          </a:bodyPr>
          <a:lstStyle>
            <a:defPPr/>
          </a:lstStyle>
          <a:p>
            <a:r>
              <a:rPr lang="en-US" sz="1800" b="1"/>
              <a:t>Classes &amp; Objects</a:t>
            </a:r>
            <a:endParaRPr lang="en-US" sz="1800"/>
          </a:p>
        </p:txBody>
      </p:sp>
      <p:sp>
        <p:nvSpPr>
          <p:cNvPr id="10" name="Content Placeholder 2"/>
          <p:cNvSpPr>
            <a:spLocks noGrp="1"/>
          </p:cNvSpPr>
          <p:nvPr>
            <p:ph idx="1"/>
          </p:nvPr>
        </p:nvSpPr>
        <p:spPr>
          <a:xfrm>
            <a:off x="1801504" y="982639"/>
            <a:ext cx="9853683" cy="5841248"/>
          </a:xfrm>
        </p:spPr>
        <p:txBody>
          <a:bodyPr anchor="t">
            <a:normAutofit/>
          </a:bodyPr>
          <a:lstStyle>
            <a:defPPr/>
          </a:lstStyle>
          <a:p>
            <a:pPr lvl="0">
              <a:buClr>
                <a:srgbClr val="A53010"/>
              </a:buClr>
            </a:pPr>
            <a:r>
              <a:rPr lang="en-US">
                <a:solidFill>
                  <a:prstClr val="black">
                    <a:lumMod val="75000"/>
                    <a:lumOff val="25000"/>
                  </a:prstClr>
                </a:solidFill>
              </a:rPr>
              <a:t> </a:t>
            </a:r>
            <a:r>
              <a:rPr lang="en-US" sz="1600" b="1">
                <a:solidFill>
                  <a:prstClr val="black">
                    <a:lumMod val="75000"/>
                    <a:lumOff val="25000"/>
                  </a:prstClr>
                </a:solidFill>
              </a:rPr>
              <a:t>Object</a:t>
            </a:r>
            <a:r>
              <a:rPr lang="en-US" sz="1600">
                <a:solidFill>
                  <a:prstClr val="black">
                    <a:lumMod val="75000"/>
                    <a:lumOff val="25000"/>
                  </a:prstClr>
                </a:solidFill>
              </a:rPr>
              <a:t> is an instance of a class. Class is a template or blueprint from which objects are created. So object is the instance(result) of a class.</a:t>
            </a:r>
          </a:p>
          <a:p>
            <a:pPr marL="0" lvl="0" indent="0">
              <a:buClr>
                <a:srgbClr val="A53010"/>
              </a:buClr>
              <a:buNone/>
            </a:pPr>
            <a:r>
              <a:rPr lang="en-US" sz="1600">
                <a:solidFill>
                  <a:prstClr val="black">
                    <a:lumMod val="75000"/>
                    <a:lumOff val="25000"/>
                  </a:prstClr>
                </a:solidFill>
              </a:rPr>
              <a:t>	</a:t>
            </a:r>
            <a:r>
              <a:rPr lang="en-US" sz="1600" b="1">
                <a:solidFill>
                  <a:prstClr val="black">
                    <a:lumMod val="75000"/>
                    <a:lumOff val="25000"/>
                  </a:prstClr>
                </a:solidFill>
              </a:rPr>
              <a:t>Object Definitions:</a:t>
            </a:r>
          </a:p>
          <a:p>
            <a:pPr lvl="2">
              <a:buClr>
                <a:srgbClr val="A53010"/>
              </a:buClr>
              <a:buFont typeface="Arial" pitchFamily="34" charset="0"/>
              <a:buChar char="•"/>
            </a:pPr>
            <a:r>
              <a:rPr lang="en-US" sz="1600">
                <a:solidFill>
                  <a:prstClr val="black">
                    <a:lumMod val="75000"/>
                    <a:lumOff val="25000"/>
                  </a:prstClr>
                </a:solidFill>
              </a:rPr>
              <a:t>Object is a real world entity.</a:t>
            </a:r>
          </a:p>
          <a:p>
            <a:pPr lvl="2">
              <a:buClr>
                <a:srgbClr val="A53010"/>
              </a:buClr>
              <a:buFont typeface="Arial" pitchFamily="34" charset="0"/>
              <a:buChar char="•"/>
            </a:pPr>
            <a:r>
              <a:rPr lang="en-US" sz="1600">
                <a:solidFill>
                  <a:prstClr val="black">
                    <a:lumMod val="75000"/>
                    <a:lumOff val="25000"/>
                  </a:prstClr>
                </a:solidFill>
              </a:rPr>
              <a:t>Object is a run time entity.</a:t>
            </a:r>
          </a:p>
          <a:p>
            <a:pPr lvl="2">
              <a:buClr>
                <a:srgbClr val="A53010"/>
              </a:buClr>
              <a:buFont typeface="Arial" pitchFamily="34" charset="0"/>
              <a:buChar char="•"/>
            </a:pPr>
            <a:r>
              <a:rPr lang="en-US" sz="1600">
                <a:solidFill>
                  <a:prstClr val="black">
                    <a:lumMod val="75000"/>
                    <a:lumOff val="25000"/>
                  </a:prstClr>
                </a:solidFill>
              </a:rPr>
              <a:t>Object is an entity which has state and behavior.</a:t>
            </a:r>
          </a:p>
          <a:p>
            <a:pPr lvl="2">
              <a:buClr>
                <a:srgbClr val="A53010"/>
              </a:buClr>
              <a:buFont typeface="Arial" pitchFamily="34" charset="0"/>
              <a:buChar char="•"/>
            </a:pPr>
            <a:r>
              <a:rPr lang="en-US" sz="1600">
                <a:solidFill>
                  <a:prstClr val="black">
                    <a:lumMod val="75000"/>
                    <a:lumOff val="25000"/>
                  </a:prstClr>
                </a:solidFill>
              </a:rPr>
              <a:t>Object is an instance of a class.</a:t>
            </a:r>
          </a:p>
          <a:p>
            <a:pPr marL="0" lvl="1" indent="0">
              <a:buClr>
                <a:srgbClr val="A53010"/>
              </a:buClr>
              <a:buNone/>
            </a:pPr>
            <a:endParaRPr lang="en-US" sz="1600" b="1"/>
          </a:p>
          <a:p>
            <a:pPr marL="0" indent="0">
              <a:buNone/>
            </a:pPr>
            <a:endParaRPr lang="en-US" sz="1600"/>
          </a:p>
          <a:p>
            <a:pPr marL="0" indent="0">
              <a:buNone/>
            </a:pPr>
            <a:endParaRPr lang="en-US" sz="1600" b="1"/>
          </a:p>
          <a:p>
            <a:endParaRPr lang="en-US" sz="1600" b="1"/>
          </a:p>
        </p:txBody>
      </p:sp>
      <p:pic>
        <p:nvPicPr>
          <p:cNvPr id="2" name="Picture 1"/>
          <p:cNvPicPr>
            <a:picLocks noChangeAspect="1"/>
          </p:cNvPicPr>
          <p:nvPr/>
        </p:nvPicPr>
        <p:blipFill>
          <a:blip r:embed="rId4"/>
          <a:stretch>
            <a:fillRect/>
          </a:stretch>
        </p:blipFill>
        <p:spPr>
          <a:xfrm>
            <a:off x="2565779" y="3850623"/>
            <a:ext cx="7506268" cy="2468290"/>
          </a:xfrm>
          <a:prstGeom prst="rect">
            <a:avLst/>
          </a:prstGeom>
        </p:spPr>
      </p:pic>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Tree>
    <p:extLst>
      <p:ext uri="{BB962C8B-B14F-4D97-AF65-F5344CB8AC3E}">
        <p14:creationId xmlns:p14="http://schemas.microsoft.com/office/powerpoint/2010/main" val="324029711"/>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74059" y="719644"/>
            <a:ext cx="8911687" cy="1280890"/>
          </a:xfrm>
        </p:spPr>
        <p:txBody>
          <a:bodyPr>
            <a:normAutofit/>
          </a:bodyPr>
          <a:lstStyle>
            <a:defPPr/>
          </a:lstStyle>
          <a:p>
            <a:r>
              <a:rPr lang="en-US" altLang="en-US" sz="2400" b="1"/>
              <a:t>Characteristics of an object in Java</a:t>
            </a:r>
            <a:br>
              <a:rPr lang="en-US" altLang="en-US" sz="2400" b="1"/>
            </a:br>
            <a:endParaRPr lang="en-US" sz="2400" b="1"/>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1"/>
          <p:cNvSpPr>
            <a:spLocks noGrp="1" noChangeArrowheads="1"/>
          </p:cNvSpPr>
          <p:nvPr>
            <p:ph idx="1"/>
          </p:nvPr>
        </p:nvSpPr>
        <p:spPr bwMode="auto">
          <a:xfrm>
            <a:off x="1890446" y="1154584"/>
            <a:ext cx="4660479" cy="45858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mj-lt"/>
                <a:cs typeface="Arial" pitchFamily="34" charset="0"/>
              </a:rPr>
              <a:t>An object has three characteristics: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mj-lt"/>
                <a:cs typeface="Arial" pitchFamily="34" charset="0"/>
              </a:rPr>
              <a:t>1. </a:t>
            </a:r>
            <a:r>
              <a:rPr kumimoji="0" lang="en-US" altLang="en-US" sz="1600" b="1" i="0" u="none" strike="noStrike" cap="none" normalizeH="0" baseline="0">
                <a:ln>
                  <a:noFill/>
                </a:ln>
                <a:solidFill>
                  <a:srgbClr val="000000"/>
                </a:solidFill>
                <a:effectLst/>
                <a:latin typeface="+mj-lt"/>
                <a:cs typeface="Arial" pitchFamily="34" charset="0"/>
              </a:rPr>
              <a:t>State:</a:t>
            </a:r>
            <a:r>
              <a:rPr kumimoji="0" lang="en-US" altLang="en-US" sz="1600" b="0" i="0" u="none" strike="noStrike" cap="none" normalizeH="0" baseline="0">
                <a:ln>
                  <a:noFill/>
                </a:ln>
                <a:solidFill>
                  <a:srgbClr val="000000"/>
                </a:solidFill>
                <a:effectLst/>
                <a:latin typeface="+mj-lt"/>
                <a:cs typeface="Arial" pitchFamily="34" charset="0"/>
              </a:rPr>
              <a:t> State represents properties of an object. It is represented by instance variable/attribute of an object. The properties of an object are important because the outcome of functions depend on the properties.</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1600">
              <a:solidFill>
                <a:srgbClr val="000000"/>
              </a:solidFill>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mj-lt"/>
                <a:cs typeface="Arial" pitchFamily="34" charset="0"/>
              </a:rPr>
              <a:t>2. </a:t>
            </a:r>
            <a:r>
              <a:rPr kumimoji="0" lang="en-US" altLang="en-US" sz="1600" b="1" i="0" u="none" strike="noStrike" cap="none" normalizeH="0" baseline="0">
                <a:ln>
                  <a:noFill/>
                </a:ln>
                <a:solidFill>
                  <a:srgbClr val="000000"/>
                </a:solidFill>
                <a:effectLst/>
                <a:latin typeface="+mj-lt"/>
                <a:cs typeface="Arial" pitchFamily="34" charset="0"/>
              </a:rPr>
              <a:t>Behavior:</a:t>
            </a:r>
            <a:r>
              <a:rPr kumimoji="0" lang="en-US" altLang="en-US" sz="1600" b="0" i="0" u="none" strike="noStrike" cap="none" normalizeH="0" baseline="0">
                <a:ln>
                  <a:noFill/>
                </a:ln>
                <a:solidFill>
                  <a:srgbClr val="000000"/>
                </a:solidFill>
                <a:effectLst/>
                <a:latin typeface="+mj-lt"/>
                <a:cs typeface="Arial" pitchFamily="34" charset="0"/>
              </a:rPr>
              <a:t> Behavior represents functionality or actions. It is represented by methods in Java.</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mj-lt"/>
                <a:cs typeface="Arial" pitchFamily="34" charset="0"/>
              </a:rPr>
              <a:t>3. </a:t>
            </a:r>
            <a:r>
              <a:rPr kumimoji="0" lang="en-US" altLang="en-US" sz="1600" b="1" i="0" u="none" strike="noStrike" cap="none" normalizeH="0" baseline="0">
                <a:ln>
                  <a:noFill/>
                </a:ln>
                <a:solidFill>
                  <a:srgbClr val="000000"/>
                </a:solidFill>
                <a:effectLst/>
                <a:latin typeface="+mj-lt"/>
                <a:cs typeface="Arial" pitchFamily="34" charset="0"/>
              </a:rPr>
              <a:t>Identity:</a:t>
            </a:r>
            <a:r>
              <a:rPr kumimoji="0" lang="en-US" altLang="en-US" sz="1600" b="0" i="0" u="none" strike="noStrike" cap="none" normalizeH="0" baseline="0">
                <a:ln>
                  <a:noFill/>
                </a:ln>
                <a:solidFill>
                  <a:srgbClr val="000000"/>
                </a:solidFill>
                <a:effectLst/>
                <a:latin typeface="+mj-lt"/>
                <a:cs typeface="Arial" pitchFamily="34" charset="0"/>
              </a:rPr>
              <a:t> Identity represents the unique name of an object. It differentiates one object from the other. The unique name of an object is used to identify the object.</a:t>
            </a:r>
            <a:endParaRPr kumimoji="0" lang="en-US" altLang="en-US" sz="14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a:ln>
                  <a:noFill/>
                </a:ln>
                <a:solidFill>
                  <a:srgbClr val="000000"/>
                </a:solidFill>
                <a:effectLst/>
                <a:latin typeface="+mj-lt"/>
                <a:cs typeface="Arial" pitchFamily="34" charset="0"/>
              </a:rPr>
              <a:t>Let’s take a real-world example to understand all these points clearly.</a:t>
            </a:r>
            <a:endParaRPr kumimoji="0" lang="en-US" altLang="en-US" sz="2400" b="0" i="0" u="none" strike="noStrike" cap="none" normalizeH="0" baseline="0">
              <a:ln>
                <a:noFill/>
              </a:ln>
              <a:solidFill>
                <a:schemeClr val="tx1"/>
              </a:solidFill>
              <a:effectLst/>
              <a:latin typeface="+mj-lt"/>
            </a:endParaRPr>
          </a:p>
        </p:txBody>
      </p:sp>
      <p:pic>
        <p:nvPicPr>
          <p:cNvPr id="6" name="Picture 5"/>
          <p:cNvPicPr>
            <a:picLocks noChangeAspect="1"/>
          </p:cNvPicPr>
          <p:nvPr/>
        </p:nvPicPr>
        <p:blipFill>
          <a:blip r:embed="rId2"/>
          <a:stretch>
            <a:fillRect/>
          </a:stretch>
        </p:blipFill>
        <p:spPr>
          <a:xfrm>
            <a:off x="7084822" y="1167096"/>
            <a:ext cx="4600575" cy="4714875"/>
          </a:xfrm>
          <a:prstGeom prst="rect">
            <a:avLst/>
          </a:prstGeom>
        </p:spPr>
      </p:pic>
    </p:spTree>
    <p:extLst>
      <p:ext uri="{BB962C8B-B14F-4D97-AF65-F5344CB8AC3E}">
        <p14:creationId xmlns:p14="http://schemas.microsoft.com/office/powerpoint/2010/main" val="1267959975"/>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74059" y="719644"/>
            <a:ext cx="8911687" cy="1280890"/>
          </a:xfrm>
        </p:spPr>
        <p:txBody>
          <a:bodyPr>
            <a:normAutofit/>
          </a:bodyPr>
          <a:lstStyle>
            <a:defPPr/>
          </a:lstStyle>
          <a:p>
            <a:r>
              <a:rPr lang="en-US" altLang="en-US" sz="2400" b="1"/>
              <a:t>Real-time Examples of Objects in Java</a:t>
            </a:r>
            <a:endParaRPr lang="en-US" sz="2400" b="1"/>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1"/>
          <p:cNvSpPr>
            <a:spLocks noGrp="1" noChangeArrowheads="1"/>
          </p:cNvSpPr>
          <p:nvPr>
            <p:ph idx="1"/>
          </p:nvPr>
        </p:nvSpPr>
        <p:spPr bwMode="auto">
          <a:xfrm>
            <a:off x="1781264" y="1638514"/>
            <a:ext cx="9560026"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lvl="0" indent="0" defTabSz="914400">
              <a:buClrTx/>
              <a:buNone/>
            </a:pPr>
            <a:r>
              <a:rPr lang="en-US" altLang="en-US" sz="1600">
                <a:solidFill>
                  <a:srgbClr val="000000"/>
                </a:solidFill>
                <a:latin typeface="+mj-lt"/>
                <a:cs typeface="Arial" pitchFamily="34" charset="0"/>
              </a:rPr>
              <a:t>We are taking the example “</a:t>
            </a:r>
            <a:r>
              <a:rPr lang="en-US" altLang="en-US" sz="1600" b="1">
                <a:solidFill>
                  <a:srgbClr val="000000"/>
                </a:solidFill>
                <a:latin typeface="+mj-lt"/>
                <a:cs typeface="Arial" pitchFamily="34" charset="0"/>
              </a:rPr>
              <a:t>person</a:t>
            </a:r>
            <a:r>
              <a:rPr lang="en-US" altLang="en-US" sz="1600">
                <a:solidFill>
                  <a:srgbClr val="000000"/>
                </a:solidFill>
                <a:latin typeface="+mj-lt"/>
                <a:cs typeface="Arial" pitchFamily="34" charset="0"/>
              </a:rPr>
              <a:t>”. A person has three characteristics: Identity (name), State (properties), and behavior (actions or functionality). Look at the below figure.</a:t>
            </a:r>
            <a:endParaRPr kumimoji="0" lang="en-US" altLang="en-US" sz="1400" b="0" i="0" u="none" strike="noStrike" cap="none" normalizeH="0" baseline="0">
              <a:ln>
                <a:noFill/>
              </a:ln>
              <a:solidFill>
                <a:schemeClr val="tx1"/>
              </a:solidFill>
              <a:effectLst/>
              <a:latin typeface="+mj-lt"/>
            </a:endParaRPr>
          </a:p>
        </p:txBody>
      </p:sp>
      <p:pic>
        <p:nvPicPr>
          <p:cNvPr id="3" name="Picture 2"/>
          <p:cNvPicPr>
            <a:picLocks noChangeAspect="1"/>
          </p:cNvPicPr>
          <p:nvPr/>
        </p:nvPicPr>
        <p:blipFill>
          <a:blip r:embed="rId2"/>
          <a:srcRect b="11111"/>
          <a:stretch>
            <a:fillRect/>
          </a:stretch>
        </p:blipFill>
        <p:spPr>
          <a:xfrm>
            <a:off x="1091821" y="2493632"/>
            <a:ext cx="4260034" cy="3948112"/>
          </a:xfrm>
          <a:prstGeom prst="rect">
            <a:avLst/>
          </a:prstGeom>
        </p:spPr>
      </p:pic>
      <p:sp>
        <p:nvSpPr>
          <p:cNvPr id="6" name="Rectangle 5"/>
          <p:cNvSpPr/>
          <p:nvPr/>
        </p:nvSpPr>
        <p:spPr>
          <a:xfrm>
            <a:off x="5654722" y="2496237"/>
            <a:ext cx="6096000" cy="3754874"/>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400">
                <a:solidFill>
                  <a:prstClr val="black"/>
                </a:solidFill>
              </a:rPr>
              <a:t>In the above figure, a person is an object. First state of the person (object) is black hair which can be represented in Java like this: hairColor = “black”.</a:t>
            </a:r>
          </a:p>
          <a:p>
            <a:pPr/>
            <a:endParaRPr lang="en-US" sz="1400">
              <a:solidFill>
                <a:prstClr val="black"/>
              </a:solidFill>
            </a:endParaRPr>
          </a:p>
          <a:p>
            <a:pPr/>
            <a:r>
              <a:rPr lang="en-US" sz="1400">
                <a:solidFill>
                  <a:prstClr val="black"/>
                </a:solidFill>
              </a:rPr>
              <a:t>In the same way, second property of the object is eye color which can be represented in Java like eyeColor = “black” and so on. These are called attributes that define the properties of a person.</a:t>
            </a:r>
          </a:p>
          <a:p>
            <a:pPr/>
            <a:endParaRPr lang="en-US" sz="1400">
              <a:solidFill>
                <a:prstClr val="black"/>
              </a:solidFill>
            </a:endParaRPr>
          </a:p>
          <a:p>
            <a:pPr/>
            <a:endParaRPr lang="en-US" sz="1400">
              <a:solidFill>
                <a:prstClr val="black"/>
              </a:solidFill>
            </a:endParaRPr>
          </a:p>
          <a:p>
            <a:pPr/>
            <a:r>
              <a:rPr lang="en-US" sz="1400">
                <a:solidFill>
                  <a:prstClr val="black"/>
                </a:solidFill>
              </a:rPr>
              <a:t> </a:t>
            </a:r>
          </a:p>
          <a:p>
            <a:pPr/>
            <a:r>
              <a:rPr lang="en-US" sz="1400">
                <a:solidFill>
                  <a:prstClr val="black"/>
                </a:solidFill>
              </a:rPr>
              <a:t>Let’s consider the behaviors or actions of a person. The actions of a person may be “eat, sleep, walk, play, and study”. These actions are represented in Java like this: eat(), sleep(), walk(), play(), and study(). These are called methods.</a:t>
            </a:r>
          </a:p>
          <a:p>
            <a:pPr/>
            <a:endParaRPr lang="en-US" sz="1400">
              <a:solidFill>
                <a:prstClr val="black"/>
              </a:solidFill>
            </a:endParaRPr>
          </a:p>
          <a:p>
            <a:pPr/>
            <a:r>
              <a:rPr lang="en-US" sz="1400">
                <a:solidFill>
                  <a:prstClr val="black"/>
                </a:solidFill>
              </a:rPr>
              <a:t>Thus, when properties and actions are combined together of any real-world object make an object in Java.</a:t>
            </a:r>
          </a:p>
        </p:txBody>
      </p:sp>
    </p:spTree>
    <p:extLst>
      <p:ext uri="{BB962C8B-B14F-4D97-AF65-F5344CB8AC3E}">
        <p14:creationId xmlns:p14="http://schemas.microsoft.com/office/powerpoint/2010/main" val="202523980"/>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774059" y="719644"/>
            <a:ext cx="8911687" cy="1280890"/>
          </a:xfrm>
        </p:spPr>
        <p:txBody>
          <a:bodyPr>
            <a:normAutofit/>
          </a:bodyPr>
          <a:lstStyle>
            <a:defPPr/>
          </a:lstStyle>
          <a:p>
            <a:r>
              <a:rPr lang="en-US" altLang="en-US" sz="2400" b="1"/>
              <a:t>Classes in Java</a:t>
            </a:r>
          </a:p>
        </p:txBody>
      </p:sp>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6" name="Rectangle 5"/>
          <p:cNvSpPr/>
          <p:nvPr/>
        </p:nvSpPr>
        <p:spPr>
          <a:xfrm>
            <a:off x="1610437" y="1254291"/>
            <a:ext cx="1001745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400">
                <a:solidFill>
                  <a:prstClr val="black">
                    <a:lumMod val="85000"/>
                    <a:lumOff val="15000"/>
                  </a:prstClr>
                </a:solidFill>
              </a:rPr>
              <a:t>In Java programming, a class is basically user-defined data types that act as a template for creating objects of the identical type. It represents the common properties and actions (functions) of an object.</a:t>
            </a:r>
          </a:p>
          <a:p>
            <a:pPr/>
            <a:endParaRPr lang="en-US" sz="1400">
              <a:solidFill>
                <a:prstClr val="black">
                  <a:lumMod val="85000"/>
                  <a:lumOff val="15000"/>
                </a:prstClr>
              </a:solidFill>
            </a:endParaRPr>
          </a:p>
          <a:p>
            <a:pPr/>
            <a:r>
              <a:rPr lang="en-US" sz="1400">
                <a:solidFill>
                  <a:prstClr val="black">
                    <a:lumMod val="85000"/>
                    <a:lumOff val="15000"/>
                  </a:prstClr>
                </a:solidFill>
              </a:rPr>
              <a:t>In other words, a class can also be defined as “a class is a group of objects which are common to all objects of one type”.</a:t>
            </a:r>
          </a:p>
          <a:p>
            <a:pPr/>
            <a:endParaRPr lang="en-US" sz="1400">
              <a:solidFill>
                <a:prstClr val="black">
                  <a:lumMod val="85000"/>
                  <a:lumOff val="15000"/>
                </a:prstClr>
              </a:solidFill>
            </a:endParaRPr>
          </a:p>
          <a:p>
            <a:pPr/>
            <a:r>
              <a:rPr lang="en-US" sz="1400">
                <a:solidFill>
                  <a:prstClr val="black">
                    <a:lumMod val="85000"/>
                    <a:lumOff val="15000"/>
                  </a:prstClr>
                </a:solidFill>
              </a:rPr>
              <a:t>A class is the type of an object. Let’s understand it with realtime examples.</a:t>
            </a:r>
          </a:p>
          <a:p>
            <a:pPr/>
            <a:endParaRPr lang="en-US" sz="1600" b="1">
              <a:solidFill>
                <a:prstClr val="black">
                  <a:lumMod val="85000"/>
                  <a:lumOff val="15000"/>
                </a:prstClr>
              </a:solidFill>
            </a:endParaRPr>
          </a:p>
          <a:p>
            <a:pPr/>
            <a:r>
              <a:rPr lang="en-US" sz="1600" b="1" err="1">
                <a:solidFill>
                  <a:prstClr val="black">
                    <a:lumMod val="85000"/>
                    <a:lumOff val="15000"/>
                  </a:prstClr>
                </a:solidFill>
              </a:rPr>
              <a:t>Realtime Examples of Class in Java</a:t>
            </a:r>
          </a:p>
          <a:p>
            <a:pPr/>
            <a:endParaRPr lang="en-US" sz="1400">
              <a:solidFill>
                <a:prstClr val="black">
                  <a:lumMod val="85000"/>
                  <a:lumOff val="15000"/>
                </a:prstClr>
              </a:solidFill>
            </a:endParaRPr>
          </a:p>
          <a:p>
            <a:pPr/>
            <a:r>
              <a:rPr lang="en-US" sz="1400">
                <a:solidFill>
                  <a:prstClr val="black">
                    <a:lumMod val="85000"/>
                    <a:lumOff val="15000"/>
                  </a:prstClr>
                </a:solidFill>
              </a:rPr>
              <a:t>Let us consider two objects Samsung Galaxy S4 and iPhone. Suppose Samsung Galaxy S4 have some properties like width = “6.98 cms”, height = “13.6 cm”, OS = “Android”, brand = “Samsung”, price = “1000$” and actions are call(), sendMessage(), browser(), share().</a:t>
            </a:r>
          </a:p>
          <a:p>
            <a:pPr/>
            <a:endParaRPr lang="en-US" sz="1400">
              <a:solidFill>
                <a:prstClr val="black">
                  <a:lumMod val="85000"/>
                  <a:lumOff val="15000"/>
                </a:prstClr>
              </a:solidFill>
            </a:endParaRPr>
          </a:p>
          <a:p>
            <a:pPr/>
            <a:r>
              <a:rPr lang="en-US" sz="1400">
                <a:solidFill>
                  <a:prstClr val="black">
                    <a:lumMod val="85000"/>
                    <a:lumOff val="15000"/>
                  </a:prstClr>
                </a:solidFill>
              </a:rPr>
              <a:t>Now, suppose iPhone has some properties such as width = “5.86 cm”, height = “12.3 cms”, OS = “iOS”, brand = “Apple”, price = “1200$” and actions are call(), sendMessage(), browse(), share().</a:t>
            </a:r>
          </a:p>
          <a:p>
            <a:pPr/>
            <a:endParaRPr lang="en-US" sz="1400">
              <a:solidFill>
                <a:prstClr val="black">
                  <a:lumMod val="85000"/>
                  <a:lumOff val="15000"/>
                </a:prstClr>
              </a:solidFill>
            </a:endParaRPr>
          </a:p>
          <a:p>
            <a:pPr/>
            <a:r>
              <a:rPr lang="en-US" sz="1400">
                <a:solidFill>
                  <a:prstClr val="black">
                    <a:lumMod val="85000"/>
                    <a:lumOff val="15000"/>
                  </a:prstClr>
                </a:solidFill>
              </a:rPr>
              <a:t>Both objects have some different properties and actions but the type is the same “Phone”. This is the class. i.e the name of the class is “Phone”.</a:t>
            </a:r>
          </a:p>
        </p:txBody>
      </p:sp>
    </p:spTree>
    <p:extLst>
      <p:ext uri="{BB962C8B-B14F-4D97-AF65-F5344CB8AC3E}">
        <p14:creationId xmlns:p14="http://schemas.microsoft.com/office/powerpoint/2010/main" val="3658628421"/>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Footer Placeholder 3"/>
          <p:cNvSpPr>
            <a:spLocks noGrp="1"/>
          </p:cNvSpPr>
          <p:nvPr>
            <p:ph type="ftr" sz="quarter" idx="11"/>
          </p:nvPr>
        </p:nvSpPr>
        <p:spPr/>
        <p:txBody>
          <a:bodyPr/>
          <a:lstStyle>
            <a:defPPr/>
          </a:lstStyle>
          <a:p>
            <a:pPr/>
            <a:r>
              <a:rPr lang="en-US">
                <a:solidFill>
                  <a:prstClr val="black">
                    <a:tint val="75000"/>
                  </a:prstClr>
                </a:solidFill>
              </a:rPr>
              <a:t>WhatsApp NO. : 9564842816</a:t>
            </a:r>
          </a:p>
        </p:txBody>
      </p:sp>
      <p:sp>
        <p:nvSpPr>
          <p:cNvPr id="5" name="Rectangle 4"/>
          <p:cNvSpPr/>
          <p:nvPr/>
        </p:nvSpPr>
        <p:spPr>
          <a:xfrm>
            <a:off x="1669576" y="526410"/>
            <a:ext cx="10231272" cy="18158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766F54">
                    <a:lumMod val="75000"/>
                  </a:srgbClr>
                </a:solidFill>
              </a:rPr>
              <a:t>Object and Class Example: main within the class</a:t>
            </a:r>
          </a:p>
          <a:p>
            <a:pPr/>
            <a:r>
              <a:rPr lang="en-US" sz="1600">
                <a:solidFill>
                  <a:srgbClr val="766F54">
                    <a:lumMod val="75000"/>
                  </a:srgbClr>
                </a:solidFill>
              </a:rPr>
              <a:t>In this example, we have created a Student class which has two data members id and name. We are creating the object of the Student class by new keyword and printing the object's value.</a:t>
            </a:r>
          </a:p>
          <a:p>
            <a:pPr/>
            <a:endParaRPr lang="en-US" sz="1600">
              <a:solidFill>
                <a:srgbClr val="766F54">
                  <a:lumMod val="75000"/>
                </a:srgbClr>
              </a:solidFill>
            </a:endParaRPr>
          </a:p>
          <a:p>
            <a:pPr/>
            <a:r>
              <a:rPr lang="en-US" sz="1600">
                <a:solidFill>
                  <a:srgbClr val="766F54">
                    <a:lumMod val="75000"/>
                  </a:srgbClr>
                </a:solidFill>
              </a:rPr>
              <a:t>Here, we are creating a main() method inside the class.</a:t>
            </a:r>
          </a:p>
          <a:p>
            <a:pPr/>
            <a:endParaRPr lang="en-US" sz="1600">
              <a:solidFill>
                <a:srgbClr val="766F54">
                  <a:lumMod val="75000"/>
                </a:srgbClr>
              </a:solidFill>
            </a:endParaRPr>
          </a:p>
          <a:p>
            <a:pPr/>
            <a:endParaRPr lang="en-US" sz="1600">
              <a:solidFill>
                <a:srgbClr val="766F54">
                  <a:lumMod val="75000"/>
                </a:srgbClr>
              </a:solidFill>
            </a:endParaRPr>
          </a:p>
        </p:txBody>
      </p:sp>
      <p:sp>
        <p:nvSpPr>
          <p:cNvPr id="6" name="Rectangle 5"/>
          <p:cNvSpPr/>
          <p:nvPr/>
        </p:nvSpPr>
        <p:spPr>
          <a:xfrm>
            <a:off x="5572836" y="2063551"/>
            <a:ext cx="6096000" cy="4185761"/>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766F54">
                    <a:lumMod val="75000"/>
                  </a:srgbClr>
                </a:solidFill>
              </a:rPr>
              <a:t>//Java Program to illustrate how to define a class and fields  </a:t>
            </a:r>
          </a:p>
          <a:p>
            <a:pPr/>
            <a:r>
              <a:rPr lang="en-US" sz="1600" b="1">
                <a:solidFill>
                  <a:srgbClr val="766F54">
                    <a:lumMod val="75000"/>
                  </a:srgbClr>
                </a:solidFill>
              </a:rPr>
              <a:t>//Defining a Student class.  </a:t>
            </a:r>
          </a:p>
          <a:p>
            <a:pPr/>
            <a:r>
              <a:rPr lang="en-US">
                <a:solidFill>
                  <a:prstClr val="black"/>
                </a:solidFill>
                <a:latin typeface="Perpetua" panose="02020502060401020303" pitchFamily="18" charset="0"/>
              </a:rPr>
              <a:t>class Student{  </a:t>
            </a:r>
          </a:p>
          <a:p>
            <a:pPr/>
            <a:r>
              <a:rPr lang="en-US">
                <a:solidFill>
                  <a:prstClr val="black"/>
                </a:solidFill>
                <a:latin typeface="Perpetua" panose="02020502060401020303" pitchFamily="18" charset="0"/>
              </a:rPr>
              <a:t> </a:t>
            </a:r>
            <a:r>
              <a:rPr lang="en-US">
                <a:solidFill>
                  <a:srgbClr val="00B0F0"/>
                </a:solidFill>
                <a:latin typeface="Perpetua" panose="02020502060401020303" pitchFamily="18" charset="0"/>
              </a:rPr>
              <a:t>//defining fields  </a:t>
            </a:r>
          </a:p>
          <a:p>
            <a:pPr/>
            <a:r>
              <a:rPr lang="en-US">
                <a:solidFill>
                  <a:prstClr val="black"/>
                </a:solidFill>
                <a:latin typeface="Perpetua" panose="02020502060401020303" pitchFamily="18" charset="0"/>
              </a:rPr>
              <a:t> int id;</a:t>
            </a:r>
            <a:r>
              <a:rPr lang="en-US">
                <a:solidFill>
                  <a:srgbClr val="00B0F0"/>
                </a:solidFill>
                <a:latin typeface="Perpetua" panose="02020502060401020303" pitchFamily="18" charset="0"/>
              </a:rPr>
              <a:t>//field or data member or instance variable  </a:t>
            </a:r>
          </a:p>
          <a:p>
            <a:pPr/>
            <a:r>
              <a:rPr lang="en-US">
                <a:solidFill>
                  <a:prstClr val="black"/>
                </a:solidFill>
                <a:latin typeface="Perpetua" panose="02020502060401020303" pitchFamily="18" charset="0"/>
              </a:rPr>
              <a:t> String name;  </a:t>
            </a:r>
          </a:p>
          <a:p>
            <a:pPr/>
            <a:r>
              <a:rPr lang="en-US">
                <a:solidFill>
                  <a:prstClr val="black"/>
                </a:solidFill>
                <a:latin typeface="Perpetua" panose="02020502060401020303" pitchFamily="18" charset="0"/>
              </a:rPr>
              <a:t> </a:t>
            </a:r>
            <a:r>
              <a:rPr lang="en-US">
                <a:solidFill>
                  <a:srgbClr val="00B0F0"/>
                </a:solidFill>
                <a:latin typeface="Perpetua" panose="02020502060401020303" pitchFamily="18" charset="0"/>
              </a:rPr>
              <a:t>//creating main method inside the Student class  </a:t>
            </a:r>
          </a:p>
          <a:p>
            <a:pPr/>
            <a:r>
              <a:rPr lang="en-US">
                <a:solidFill>
                  <a:prstClr val="black"/>
                </a:solidFill>
                <a:latin typeface="Perpetua" panose="02020502060401020303" pitchFamily="18" charset="0"/>
              </a:rPr>
              <a:t> public static void main(String args[]){  </a:t>
            </a:r>
          </a:p>
          <a:p>
            <a:pPr/>
            <a:r>
              <a:rPr lang="en-US">
                <a:solidFill>
                  <a:srgbClr val="00B0F0"/>
                </a:solidFill>
                <a:latin typeface="Perpetua" panose="02020502060401020303" pitchFamily="18" charset="0"/>
              </a:rPr>
              <a:t>  //Creating an object or instance  </a:t>
            </a:r>
          </a:p>
          <a:p>
            <a:pPr/>
            <a:r>
              <a:rPr lang="en-US">
                <a:solidFill>
                  <a:prstClr val="black"/>
                </a:solidFill>
                <a:latin typeface="Perpetua" panose="02020502060401020303" pitchFamily="18" charset="0"/>
              </a:rPr>
              <a:t>  Student s1=new Student(); </a:t>
            </a:r>
          </a:p>
          <a:p>
            <a:pPr/>
            <a:r>
              <a:rPr lang="en-US">
                <a:solidFill>
                  <a:prstClr val="black"/>
                </a:solidFill>
                <a:latin typeface="Perpetua" panose="02020502060401020303" pitchFamily="18" charset="0"/>
              </a:rPr>
              <a:t>  System.out.println(s1.id);</a:t>
            </a:r>
            <a:r>
              <a:rPr lang="en-US">
                <a:solidFill>
                  <a:srgbClr val="00B0F0"/>
                </a:solidFill>
                <a:latin typeface="Perpetua" panose="02020502060401020303" pitchFamily="18" charset="0"/>
              </a:rPr>
              <a:t>//accessing member through reference variable  </a:t>
            </a:r>
          </a:p>
          <a:p>
            <a:pPr/>
            <a:r>
              <a:rPr lang="en-US">
                <a:solidFill>
                  <a:prstClr val="black"/>
                </a:solidFill>
                <a:latin typeface="Perpetua" panose="02020502060401020303" pitchFamily="18" charset="0"/>
              </a:rPr>
              <a:t>  System.out.println(s1.name);  </a:t>
            </a:r>
          </a:p>
          <a:p>
            <a:pPr/>
            <a:r>
              <a:rPr lang="en-US">
                <a:solidFill>
                  <a:prstClr val="black"/>
                </a:solidFill>
                <a:latin typeface="Perpetua" panose="02020502060401020303" pitchFamily="18" charset="0"/>
              </a:rPr>
              <a:t> }  </a:t>
            </a:r>
          </a:p>
          <a:p>
            <a:pPr/>
            <a:r>
              <a:rPr lang="en-US">
                <a:solidFill>
                  <a:prstClr val="black"/>
                </a:solidFill>
                <a:latin typeface="Perpetua" panose="02020502060401020303" pitchFamily="18" charset="0"/>
              </a:rPr>
              <a:t>} </a:t>
            </a:r>
          </a:p>
        </p:txBody>
      </p:sp>
      <p:sp>
        <p:nvSpPr>
          <p:cNvPr id="7" name="Rectangle 6"/>
          <p:cNvSpPr/>
          <p:nvPr/>
        </p:nvSpPr>
        <p:spPr>
          <a:xfrm>
            <a:off x="9912824" y="5490149"/>
            <a:ext cx="1114567" cy="10772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b="1">
                <a:solidFill>
                  <a:srgbClr val="A53010"/>
                </a:solidFill>
              </a:rPr>
              <a:t>Output:</a:t>
            </a:r>
          </a:p>
          <a:p>
            <a:pPr/>
            <a:endParaRPr lang="en-US" sz="1600" b="1">
              <a:solidFill>
                <a:srgbClr val="A53010"/>
              </a:solidFill>
            </a:endParaRPr>
          </a:p>
          <a:p>
            <a:pPr/>
            <a:r>
              <a:rPr lang="en-US" sz="1600" b="1">
                <a:solidFill>
                  <a:srgbClr val="A53010"/>
                </a:solidFill>
              </a:rPr>
              <a:t>0 </a:t>
            </a:r>
          </a:p>
          <a:p>
            <a:pPr/>
            <a:r>
              <a:rPr lang="en-US" sz="1600" b="1">
                <a:solidFill>
                  <a:srgbClr val="A53010"/>
                </a:solidFill>
              </a:rPr>
              <a:t>null</a:t>
            </a:r>
          </a:p>
        </p:txBody>
      </p:sp>
      <p:pic>
        <p:nvPicPr>
          <p:cNvPr id="8" name="Picture 7"/>
          <p:cNvPicPr>
            <a:picLocks noChangeAspect="1"/>
          </p:cNvPicPr>
          <p:nvPr/>
        </p:nvPicPr>
        <p:blipFill>
          <a:blip r:embed="rId2"/>
          <a:srcRect l="41305" t="36611" r="17500" b="30338"/>
          <a:stretch>
            <a:fillRect/>
          </a:stretch>
        </p:blipFill>
        <p:spPr>
          <a:xfrm>
            <a:off x="545910" y="2347414"/>
            <a:ext cx="4572000" cy="3111690"/>
          </a:xfrm>
          <a:prstGeom prst="rect">
            <a:avLst/>
          </a:prstGeom>
        </p:spPr>
      </p:pic>
    </p:spTree>
    <p:extLst>
      <p:ext uri="{BB962C8B-B14F-4D97-AF65-F5344CB8AC3E}">
        <p14:creationId xmlns:p14="http://schemas.microsoft.com/office/powerpoint/2010/main" val="3500642504"/>
      </p:ext>
    </p:extLst>
  </p:cSld>
  <p:clrMapOvr>
    <a:masterClrMapping/>
  </p:clrMapOvr>
  <p:transition/>
  <p:timing/>
</p:sld>
</file>

<file path=ppt/tags/tag1.xml><?xml version="1.0" encoding="utf-8"?>
<p:tagLst xmlns:p="http://schemas.openxmlformats.org/presentationml/2006/main">
  <p:tag name="AS_NET" val="5.0.3"/>
  <p:tag name="AS_OS" val="Microsoft Windows NT 10.0.17763.0"/>
  <p:tag name="AS_RELEASE_DATE" val="2021.04.14"/>
  <p:tag name="AS_TITLE" val="Aspose.Slides for .NET Standard 2.0"/>
  <p:tag name="AS_VERSION" val="21.4"/>
</p:tagLst>
</file>

<file path=ppt/theme/_rels/theme10.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1.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3.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4.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5.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6.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8.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19.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1.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4.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5.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7.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8.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29.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0.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1.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3.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4.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5.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6.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7.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8.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39.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0.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1.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3.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4.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6.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8.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49.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52.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55.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56.xml.rels>&#65279;<?xml version="1.0" encoding="utf-8" standalone="yes"?><Relationships xmlns="http://schemas.openxmlformats.org/package/2006/relationships"><Relationship Id="rId1" Type="http://schemas.openxmlformats.org/officeDocument/2006/relationships/image" Target="../media/image2.jpeg" /></Relationships>
</file>

<file path=ppt/theme/_rels/theme57.xml.rels>&#65279;<?xml version="1.0" encoding="utf-8" standalone="yes"?><Relationships xmlns="http://schemas.openxmlformats.org/package/2006/relationships"><Relationship Id="rId1" Type="http://schemas.openxmlformats.org/officeDocument/2006/relationships/image" Target="../media/image2.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1.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2.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3.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4.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5.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6.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7.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18.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19.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20.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21.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2.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3.xml><?xml version="1.0" encoding="utf-8"?>
<a:theme xmlns:r="http://schemas.openxmlformats.org/officeDocument/2006/relationships"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24.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5.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6.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27.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8.xml><?xml version="1.0" encoding="utf-8"?>
<a:theme xmlns:r="http://schemas.openxmlformats.org/officeDocument/2006/relationships" xmlns:a="http://schemas.openxmlformats.org/drawingml/2006/main" name="2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29.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30.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1.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2.xml><?xml version="1.0" encoding="utf-8"?>
<a:theme xmlns:r="http://schemas.openxmlformats.org/officeDocument/2006/relationships" xmlns:a="http://schemas.openxmlformats.org/drawingml/2006/main" name="2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3.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4.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5.xml><?xml version="1.0" encoding="utf-8"?>
<a:theme xmlns:r="http://schemas.openxmlformats.org/officeDocument/2006/relationships" xmlns:a="http://schemas.openxmlformats.org/drawingml/2006/main" name="3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6.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7.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8.xml><?xml version="1.0" encoding="utf-8"?>
<a:theme xmlns:r="http://schemas.openxmlformats.org/officeDocument/2006/relationships" xmlns:a="http://schemas.openxmlformats.org/drawingml/2006/main" name="2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39.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40.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1.xml><?xml version="1.0" encoding="utf-8"?>
<a:theme xmlns:r="http://schemas.openxmlformats.org/officeDocument/2006/relationships"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2.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3.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4.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r="http://schemas.openxmlformats.org/officeDocument/2006/relationships"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theme>
</file>

<file path=ppt/theme/theme4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r="http://schemas.openxmlformats.org/officeDocument/2006/relationships" xmlns:a="http://schemas.openxmlformats.org/drawingml/2006/main" name="Theme1">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Lst>
    <a:ext uri="{05A4C25C-085E-4340-85A3-A5531E510DB2}">
      <thm15:themeFamily xmlns:thm15="http://schemas.microsoft.com/office/thememl/2012/main" name="Theme1" id="{9109737F-CF8F-47DF-AF8E-E2973F42A1F6}" vid="{E0743AEC-F272-4F89-8AC2-088B6B00DD26}"/>
    </a:ext>
  </a:extLst>
</a:theme>
</file>

<file path=ppt/theme/theme49.xml><?xml version="1.0" encoding="utf-8"?>
<a:theme xmlns:r="http://schemas.openxmlformats.org/officeDocument/2006/relationships" xmlns:a="http://schemas.openxmlformats.org/drawingml/2006/main" name="Theme1">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Arial" pitchFamily="34" charset="0"/>
        <a:cs typeface="Arial" pitchFamily="34" charset="0"/>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Arial" pitchFamily="34" charset="0"/>
        <a:cs typeface="Arial" pitchFamily="34" charset="0"/>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r:embed="rId1">
            <a:duotone>
              <a:schemeClr val="phClr">
                <a:tint val="30000"/>
                <a:satMod val="300000"/>
              </a:schemeClr>
              <a:schemeClr val="phClr">
                <a:tint val="40000"/>
                <a:satMod val="200000"/>
              </a:schemeClr>
            </a:duotone>
          </a:blip>
          <a:tile tx="0" ty="0" sx="70000" sy="70000" flip="none" algn="ctr"/>
        </a:blipFill>
        <a:blipFill>
          <a:blip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Lst>
    <a:ext uri="{05A4C25C-085E-4340-85A3-A5531E510DB2}">
      <thm15:themeFamily xmlns:thm15="http://schemas.microsoft.com/office/thememl/2012/main" name="Theme1" id="{9109737F-CF8F-47DF-AF8E-E2973F42A1F6}" vid="{E0743AEC-F272-4F89-8AC2-088B6B00DD26}"/>
    </a:ext>
  </a:extLst>
</a:theme>
</file>

<file path=ppt/theme/theme5.xml><?xml version="1.0" encoding="utf-8"?>
<a:theme xmlns:r="http://schemas.openxmlformats.org/officeDocument/2006/relationships"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5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r="http://schemas.openxmlformats.org/officeDocument/2006/relationships" xmlns:a="http://schemas.openxmlformats.org/drawingml/2006/main" name="Theme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Arial" pitchFamily="34" charset="0"/>
        <a:cs typeface="Arial" pitchFamily="34" charset="0"/>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Lst>
    <a:ext uri="{05A4C25C-085E-4340-85A3-A5531E510DB2}">
      <thm15:themeFamily xmlns:thm15="http://schemas.microsoft.com/office/thememl/2012/main" name="Theme2" id="{F6056773-000F-4E4B-B2B9-32DEAF478291}" vid="{F59F9282-64DA-47C4-A9B0-A68A6A2D0D0A}"/>
    </a:ext>
  </a:extLst>
</a:theme>
</file>

<file path=ppt/theme/theme5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r="http://schemas.openxmlformats.org/officeDocument/2006/relationships" xmlns:a="http://schemas.openxmlformats.org/drawingml/2006/main" name="Theme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Arial" pitchFamily="34" charset="0"/>
        <a:cs typeface="Arial" pitchFamily="34" charset="0"/>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Lst>
    <a:ext uri="{05A4C25C-085E-4340-85A3-A5531E510DB2}">
      <thm15:themeFamily xmlns:thm15="http://schemas.microsoft.com/office/thememl/2012/main" name="Theme2" id="{F6056773-000F-4E4B-B2B9-32DEAF478291}" vid="{F59F9282-64DA-47C4-A9B0-A68A6A2D0D0A}"/>
    </a:ext>
  </a:extLst>
</a:theme>
</file>

<file path=ppt/theme/theme56.xml><?xml version="1.0" encoding="utf-8"?>
<a:theme xmlns:r="http://schemas.openxmlformats.org/officeDocument/2006/relationships" xmlns:a="http://schemas.openxmlformats.org/drawingml/2006/main" name="Theme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Arial" pitchFamily="34" charset="0"/>
        <a:cs typeface="Arial" pitchFamily="34" charset="0"/>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Lst>
    <a:ext uri="{05A4C25C-085E-4340-85A3-A5531E510DB2}">
      <thm15:themeFamily xmlns:thm15="http://schemas.microsoft.com/office/thememl/2012/main" name="Theme2" id="{F6056773-000F-4E4B-B2B9-32DEAF478291}" vid="{F59F9282-64DA-47C4-A9B0-A68A6A2D0D0A}"/>
    </a:ext>
  </a:extLst>
</a:theme>
</file>

<file path=ppt/theme/theme57.xml><?xml version="1.0" encoding="utf-8"?>
<a:theme xmlns:r="http://schemas.openxmlformats.org/officeDocument/2006/relationships" xmlns:a="http://schemas.openxmlformats.org/drawingml/2006/main" name="Theme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Arial" pitchFamily="34" charset="0"/>
        <a:cs typeface="Arial" pitchFamily="34" charset="0"/>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Lst>
    <a:ext uri="{05A4C25C-085E-4340-85A3-A5531E510DB2}">
      <thm15:themeFamily xmlns:thm15="http://schemas.microsoft.com/office/thememl/2012/main" name="Theme2" id="{F6056773-000F-4E4B-B2B9-32DEAF478291}" vid="{F59F9282-64DA-47C4-A9B0-A68A6A2D0D0A}"/>
    </a:ext>
  </a:extLst>
</a:theme>
</file>

<file path=ppt/theme/theme58.xml><?xml version="1.0" encoding="utf-8"?>
<a:theme xmlns:r="http://schemas.openxmlformats.org/officeDocument/2006/relationships"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r="http://schemas.openxmlformats.org/officeDocument/2006/relationships"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6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2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9.xml><?xml version="1.0" encoding="utf-8"?>
<a:theme xmlns:r="http://schemas.openxmlformats.org/officeDocument/2006/relationships"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Arial" pitchFamily="34" charset="0"/>
        <a:cs typeface="Arial" pitchFamily="34" charset="0"/>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4.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5.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6.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7.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8.xml><?xml version="1.0" encoding="utf-8"?>
<a:themeOverride xmlns:r="http://schemas.openxmlformats.org/officeDocument/2006/relationships"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vt="http://schemas.openxmlformats.org/officeDocument/2006/docPropsVTypes" xmlns="http://schemas.openxmlformats.org/officeDocument/2006/extended-properties">
  <Company/>
  <PresentationFormat>On-screen Show (4:3)</PresentationFormat>
  <Paragraphs>4428</Paragraphs>
  <Slides>421</Slides>
  <Notes>86</Notes>
  <TotalTime>1</TotalTime>
  <HiddenSlides>1</HiddenSlides>
  <MMClips>0</MMClips>
  <ScaleCrop>0</ScaleCrop>
  <HeadingPairs>
    <vt:vector baseType="variant" size="6">
      <vt:variant>
        <vt:lpstr>Fonts used</vt:lpstr>
      </vt:variant>
      <vt:variant>
        <vt:i4>24</vt:i4>
      </vt:variant>
      <vt:variant>
        <vt:lpstr>Theme</vt:lpstr>
      </vt:variant>
      <vt:variant>
        <vt:i4>1</vt:i4>
      </vt:variant>
      <vt:variant>
        <vt:lpstr>Slide Titles</vt:lpstr>
      </vt:variant>
      <vt:variant>
        <vt:i4>421</vt:i4>
      </vt:variant>
    </vt:vector>
  </HeadingPairs>
  <TitlesOfParts>
    <vt:vector baseType="lpstr" size="446">
      <vt:lpstr>Arial</vt:lpstr>
      <vt:lpstr>Calibri</vt:lpstr>
      <vt:lpstr>Wingdings 3</vt:lpstr>
      <vt:lpstr>Century Gothic</vt:lpstr>
      <vt:lpstr>Calibri Light</vt:lpstr>
      <vt:lpstr>Wingdings</vt:lpstr>
      <vt:lpstr>inherit</vt:lpstr>
      <vt:lpstr>Courier New</vt:lpstr>
      <vt:lpstr>Vrinda</vt:lpstr>
      <vt:lpstr>Wingdings 2</vt:lpstr>
      <vt:lpstr>Franklin Gothic Book</vt:lpstr>
      <vt:lpstr>Perpetua</vt:lpstr>
      <vt:lpstr>Helvetica</vt:lpstr>
      <vt:lpstr>Times New Roman</vt:lpstr>
      <vt:lpstr>Georgia</vt:lpstr>
      <vt:lpstr>Open Sans</vt:lpstr>
      <vt:lpstr>Verdana</vt:lpstr>
      <vt:lpstr>Gill Sans MT</vt:lpstr>
      <vt:lpstr>Carlito</vt:lpstr>
      <vt:lpstr>verdana</vt:lpstr>
      <vt:lpstr>Arial Black</vt:lpstr>
      <vt:lpstr>Tahoma</vt:lpstr>
      <vt:lpstr>Lucida Grande</vt:lpstr>
      <vt:lpstr>Times</vt:lpstr>
      <vt:lpstr>Office Theme</vt:lpstr>
      <vt:lpstr>Object Oriented Programming using JAVA							Paper code: PCC – CS481</vt:lpstr>
      <vt:lpstr>Book</vt:lpstr>
      <vt:lpstr>Evolution of OOP</vt:lpstr>
      <vt:lpstr>PowerPoint Presentation</vt:lpstr>
      <vt:lpstr>PowerPoint Presentation</vt:lpstr>
      <vt:lpstr>PowerPoint Presentation</vt:lpstr>
      <vt:lpstr>PowerPoint Presentation</vt:lpstr>
      <vt:lpstr>PowerPoint Presentation</vt:lpstr>
      <vt:lpstr>Object Oriented Programming (OOP)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Object Oriented Programming (OOP) Features: </vt:lpstr>
      <vt:lpstr>Difference Between Procedure Oriented Programming (POP) &amp; Object Oriented Programming (OOP)</vt:lpstr>
      <vt:lpstr>What is Java</vt:lpstr>
      <vt:lpstr>PowerPoint Presentation</vt:lpstr>
      <vt:lpstr>THANK YOU</vt:lpstr>
      <vt:lpstr>Object Oriented Programming using JAVA							Paper code: PCC – CS481</vt:lpstr>
      <vt:lpstr>Difference between JDK, JRE and JVM</vt:lpstr>
      <vt:lpstr>Difference between JDK, JRE and JVM</vt:lpstr>
      <vt:lpstr>Difference between JDK, JRE and JVM</vt:lpstr>
      <vt:lpstr>First JAVA Program</vt:lpstr>
      <vt:lpstr>First JAVA Program</vt:lpstr>
      <vt:lpstr>First JAVA Program</vt:lpstr>
      <vt:lpstr>PowerPoint Presentation</vt:lpstr>
      <vt:lpstr>PowerPoint Presentation</vt:lpstr>
      <vt:lpstr>THANK YOU</vt:lpstr>
      <vt:lpstr>Object Oriented Programming using JAVA							Paper code: PCC – CS481</vt:lpstr>
      <vt:lpstr>PowerPoint Presentation</vt:lpstr>
      <vt:lpstr>PowerPoint Presentation</vt:lpstr>
      <vt:lpstr>PowerPoint Presentation</vt:lpstr>
      <vt:lpstr>PowerPoint Presentation</vt:lpstr>
      <vt:lpstr>PowerPoint Presentation</vt:lpstr>
      <vt:lpstr>PowerPoint Presentation</vt:lpstr>
      <vt:lpstr>Features of Java</vt:lpstr>
      <vt:lpstr>Features of Java</vt:lpstr>
      <vt:lpstr>Features of Java</vt:lpstr>
      <vt:lpstr>Features of Java</vt:lpstr>
      <vt:lpstr>Features of Java</vt:lpstr>
      <vt:lpstr>Features of Java</vt:lpstr>
      <vt:lpstr>Application</vt:lpstr>
      <vt:lpstr>Types of Java Applications</vt:lpstr>
      <vt:lpstr>Java Platforms / Editions</vt:lpstr>
      <vt:lpstr>PowerPoint Presentation</vt:lpstr>
      <vt:lpstr>THANK YOU</vt:lpstr>
      <vt:lpstr>Object Oriented Programming using JAVA</vt:lpstr>
      <vt:lpstr>Datatypes in Java</vt:lpstr>
      <vt:lpstr>Data Type - Default Value and size</vt:lpstr>
      <vt:lpstr>Operator in Java</vt:lpstr>
      <vt:lpstr>Operator in Java</vt:lpstr>
      <vt:lpstr>Operator in Java</vt:lpstr>
      <vt:lpstr>Operator in Java</vt:lpstr>
      <vt:lpstr>Operator in Java</vt:lpstr>
      <vt:lpstr>Operator in Java</vt:lpstr>
      <vt:lpstr>Operator in Java</vt:lpstr>
      <vt:lpstr>PowerPoint Presentation</vt:lpstr>
      <vt:lpstr>PowerPoint Presentation</vt:lpstr>
      <vt:lpstr>PowerPoint Presentation</vt:lpstr>
      <vt:lpstr>PowerPoint Presentation</vt:lpstr>
      <vt:lpstr>Decision Making Statement in Java</vt:lpstr>
      <vt:lpstr>PowerPoint Presentation</vt:lpstr>
      <vt:lpstr>THANK YOU</vt:lpstr>
      <vt:lpstr>Object Oriented Programming using JAVA</vt:lpstr>
      <vt:lpstr>Decision Making Statement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 using JAVA</vt:lpstr>
      <vt:lpstr>PowerPoint Presentation</vt:lpstr>
      <vt:lpstr>PowerPoint Presentation</vt:lpstr>
      <vt:lpstr>PowerPoint Presentation</vt:lpstr>
      <vt:lpstr>PowerPoint Presentation</vt:lpstr>
      <vt:lpstr>Processing elements in an array</vt:lpstr>
      <vt:lpstr>Creating and Loading a 2D array</vt:lpstr>
      <vt:lpstr>2D Array Implementation</vt:lpstr>
      <vt:lpstr>Variable sized 2D array</vt:lpstr>
      <vt:lpstr>Java Naming conventions</vt:lpstr>
      <vt:lpstr>Examples of naming conventions in java</vt:lpstr>
      <vt:lpstr>PowerPoint Presentation</vt:lpstr>
      <vt:lpstr>PowerPoint Presentation</vt:lpstr>
      <vt:lpstr>CamelCase in java naming conventions</vt:lpstr>
      <vt:lpstr>Classes &amp; Objects</vt:lpstr>
      <vt:lpstr>Classes &amp; Objects</vt:lpstr>
      <vt:lpstr>Characteristics of an object in Java</vt:lpstr>
      <vt:lpstr>Real-time Examples of Objects in Java</vt:lpstr>
      <vt:lpstr>Classes in Java</vt:lpstr>
      <vt:lpstr>PowerPoint Presentation</vt:lpstr>
      <vt:lpstr>Classes &amp; Objects </vt:lpstr>
      <vt:lpstr>PowerPoint Presentation</vt:lpstr>
      <vt:lpstr>Object Oriented Programming using JAVA</vt:lpstr>
      <vt:lpstr>PowerPoint Presentation</vt:lpstr>
      <vt:lpstr>PowerPoint Presentation</vt:lpstr>
      <vt:lpstr>Classes &amp; Objects </vt:lpstr>
      <vt:lpstr>PowerPoint Presentation</vt:lpstr>
      <vt:lpstr>PowerPoint Presentation</vt:lpstr>
      <vt:lpstr>PowerPoint Presentation</vt:lpstr>
      <vt:lpstr>2. Initialization through method</vt:lpstr>
      <vt:lpstr>Input through Scanner class</vt:lpstr>
      <vt:lpstr>PowerPoint Presentation</vt:lpstr>
      <vt:lpstr>PowerPoint Presentation</vt:lpstr>
      <vt:lpstr>Input through Scanner class</vt:lpstr>
      <vt:lpstr>Object Oriented Programming using JAVA							Paper code: PCC – CS481</vt:lpstr>
      <vt:lpstr>Constructor in Java</vt:lpstr>
      <vt:lpstr>PowerPoint Presentation</vt:lpstr>
      <vt:lpstr>PowerPoint Presentation</vt:lpstr>
      <vt:lpstr>PowerPoint Presentation</vt:lpstr>
      <vt:lpstr>Parameterized Constructor in Java</vt:lpstr>
      <vt:lpstr>PowerPoint Presentation</vt:lpstr>
      <vt:lpstr>this Reference in Java</vt:lpstr>
      <vt:lpstr>PowerPoint Presentation</vt:lpstr>
      <vt:lpstr>PowerPoint Presentation</vt:lpstr>
      <vt:lpstr>PowerPoint Presentation</vt:lpstr>
      <vt:lpstr>PowerPoint Presentation</vt:lpstr>
      <vt:lpstr>Assigning Object Reference Variables</vt:lpstr>
      <vt:lpstr>Array of Objects in JavaJava is an object-oriented programming language. Most of the work done with the help of objects. We know that an array is a collection of the same data type that dynamically creates objects and can have elements of primitive types. Java allows us to store objects in an array. In Java, the class is also a user-defined data type. An array that contains class type elements are known as an array of objects. It stores the reference variable of the object.</vt:lpstr>
      <vt:lpstr>Array of Objects in Java</vt:lpstr>
      <vt:lpstr>Object Oriented Programming using JAVA</vt:lpstr>
      <vt:lpstr>Java Variables</vt:lpstr>
      <vt:lpstr>Java Variables</vt:lpstr>
      <vt:lpstr>PowerPoint Presentation</vt:lpstr>
      <vt:lpstr>PowerPoint Presentation</vt:lpstr>
      <vt:lpstr>PowerPoint Presentation</vt:lpstr>
      <vt:lpstr>PowerPoint Presentation</vt:lpstr>
      <vt:lpstr>PowerPoint Presentation</vt:lpstr>
      <vt:lpstr>PowerPoint Presentation</vt:lpstr>
      <vt:lpstr>Method in Java</vt:lpstr>
      <vt:lpstr>Types of methods in Java</vt:lpstr>
      <vt:lpstr>Method Declaration</vt:lpstr>
      <vt:lpstr>Method Declaration</vt:lpstr>
      <vt:lpstr>Predefined methods in Java with Example Program</vt:lpstr>
      <vt:lpstr>Predefined methods in Java with Example Program</vt:lpstr>
      <vt:lpstr>The different forms of declaration a static method can be seen at the below screenshot.</vt:lpstr>
      <vt:lpstr>User-defined methods in Java with Example Program</vt:lpstr>
      <vt:lpstr>User-defined methods in Java with Example Program</vt:lpstr>
      <vt:lpstr>Difference between Instance Methods and Static Methods</vt:lpstr>
      <vt:lpstr>Why instance variable is not available to static method?</vt:lpstr>
      <vt:lpstr>PowerPoint Presentation</vt:lpstr>
      <vt:lpstr>PowerPoint Presentation</vt:lpstr>
      <vt:lpstr>Object Oriented Programming using JAVA</vt:lpstr>
      <vt:lpstr>PowerPoint Presentation</vt:lpstr>
      <vt:lpstr>PowerPoint Presentation</vt:lpstr>
      <vt:lpstr>PowerPoint Presentation</vt:lpstr>
      <vt:lpstr>Method Overloading in Java </vt:lpstr>
      <vt:lpstr>Method Overloading in Java </vt:lpstr>
      <vt:lpstr>Method Overloading in Java </vt:lpstr>
      <vt:lpstr>Method Overloading in Java </vt:lpstr>
      <vt:lpstr>Method Overloading in Java </vt:lpstr>
      <vt:lpstr>Method Overloading in Java </vt:lpstr>
      <vt:lpstr>Constructor Overloading in Java</vt:lpstr>
      <vt:lpstr>Advantage of Constructor Overloading in Java</vt:lpstr>
      <vt:lpstr>PowerPoint Presentation</vt:lpstr>
      <vt:lpstr>PowerPoint Presentation</vt:lpstr>
      <vt:lpstr>PowerPoint Presentation</vt:lpstr>
      <vt:lpstr>PowerPoint Presentation</vt:lpstr>
      <vt:lpstr>Passing and Returning Objects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 using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 using JAVA</vt:lpstr>
      <vt:lpstr>Super Keyword in Java</vt:lpstr>
      <vt:lpstr>Super Keyword in Java</vt:lpstr>
      <vt:lpstr>Super Keyword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 using JAVA</vt:lpstr>
      <vt:lpstr>PowerPoint Presentation</vt:lpstr>
      <vt:lpstr>PowerPoint Presentation</vt:lpstr>
      <vt:lpstr>PowerPoint Presentation</vt:lpstr>
      <vt:lpstr>PowerPoint Presentation</vt:lpstr>
      <vt:lpstr>PowerPoint Presentation</vt:lpstr>
      <vt:lpstr>PowerPoint Presentation</vt:lpstr>
      <vt:lpstr>Abstract Method in Java</vt:lpstr>
      <vt:lpstr>Abstract class in Java</vt:lpstr>
      <vt:lpstr>PowerPoint Presentation</vt:lpstr>
      <vt:lpstr>PowerPoint Presentation</vt:lpstr>
      <vt:lpstr>Understanding the real scenario of Abstract class</vt:lpstr>
      <vt:lpstr>Abstract class having constructor, data member and methods</vt:lpstr>
      <vt:lpstr>Object Oriented Programming using JAVA</vt:lpstr>
      <vt:lpstr>PowerPoint Presentation</vt:lpstr>
      <vt:lpstr>Interface in Java</vt:lpstr>
      <vt:lpstr>Interface in Java</vt:lpstr>
      <vt:lpstr>Interface in Java</vt:lpstr>
      <vt:lpstr>PowerPoint Presentation</vt:lpstr>
      <vt:lpstr>PowerPoint Presentation</vt:lpstr>
      <vt:lpstr>PowerPoint Presentation</vt:lpstr>
      <vt:lpstr>Difference between abstract class and interface</vt:lpstr>
      <vt:lpstr>PowerPoint Presentation</vt:lpstr>
      <vt:lpstr>PowerPoint Presentation</vt:lpstr>
      <vt:lpstr>PowerPoint Presentation</vt:lpstr>
      <vt:lpstr>PowerPoint Presentation</vt:lpstr>
      <vt:lpstr>PowerPoint Presentation</vt:lpstr>
      <vt:lpstr>Java String</vt:lpstr>
      <vt:lpstr>Java 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 Handling in Java</vt:lpstr>
      <vt:lpstr>Exception Handling in Java</vt:lpstr>
      <vt:lpstr>Exception Handling in Java</vt:lpstr>
      <vt:lpstr>Types of Errors</vt:lpstr>
      <vt:lpstr>Exception Classes</vt:lpstr>
      <vt:lpstr>PowerPoint Presentation</vt:lpstr>
      <vt:lpstr>PowerPoint Presentation</vt:lpstr>
      <vt:lpstr>PowerPoint Presentation</vt:lpstr>
      <vt:lpstr>System Errors</vt:lpstr>
      <vt:lpstr>Exceptions</vt:lpstr>
      <vt:lpstr>Runtime Exceptions</vt:lpstr>
      <vt:lpstr>Exception Handling Terms</vt:lpstr>
      <vt:lpstr>Exceptions –Syntax</vt:lpstr>
      <vt:lpstr>PowerPoint Presentation</vt:lpstr>
      <vt:lpstr>PowerPoint Presentation</vt:lpstr>
      <vt:lpstr>PowerPoint Presentation</vt:lpstr>
      <vt:lpstr>Multiple catch block:</vt:lpstr>
      <vt:lpstr>Multiple Catch Exceptions –Syntax</vt:lpstr>
      <vt:lpstr>Multiple Catch Exceptions</vt:lpstr>
      <vt:lpstr>Nested try Statements</vt:lpstr>
      <vt:lpstr>Nested Try Block</vt:lpstr>
      <vt:lpstr>PowerPoint Presentation</vt:lpstr>
      <vt:lpstr>PowerPoint Presentation</vt:lpstr>
      <vt:lpstr>PowerPoint Presentation</vt:lpstr>
      <vt:lpstr>PowerPoint Presentation</vt:lpstr>
      <vt:lpstr>PowerPoint Presentation</vt:lpstr>
      <vt:lpstr>Exception Handling in Java</vt:lpstr>
      <vt:lpstr>Exception Handling in Java</vt:lpstr>
      <vt:lpstr>Exception Handling in Java</vt:lpstr>
      <vt:lpstr>Types of Errors</vt:lpstr>
      <vt:lpstr>Exception Classes</vt:lpstr>
      <vt:lpstr>PowerPoint Presentation</vt:lpstr>
      <vt:lpstr>PowerPoint Presentation</vt:lpstr>
      <vt:lpstr>PowerPoint Presentation</vt:lpstr>
      <vt:lpstr>System Errors</vt:lpstr>
      <vt:lpstr>Exceptions</vt:lpstr>
      <vt:lpstr>Runtime Exceptions</vt:lpstr>
      <vt:lpstr>Exception Handling Terms</vt:lpstr>
      <vt:lpstr>Exceptions –Syntax</vt:lpstr>
      <vt:lpstr>PowerPoint Presentation</vt:lpstr>
      <vt:lpstr>PowerPoint Presentation</vt:lpstr>
      <vt:lpstr>PowerPoint Presentation</vt:lpstr>
      <vt:lpstr>Multiple catch block:</vt:lpstr>
      <vt:lpstr>Multiple Catch Exceptions –Syntax</vt:lpstr>
      <vt:lpstr>Multiple Catch Exceptions</vt:lpstr>
      <vt:lpstr>Nested try Statements</vt:lpstr>
      <vt:lpstr>Nested Try Block</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TYPES OF PACKAGES</vt:lpstr>
      <vt:lpstr>SYSTEM PACKAGES OR JAVA API</vt:lpstr>
      <vt:lpstr>JAVA SYSTEM PACKAGES &amp; THEIR CLASSES</vt:lpstr>
      <vt:lpstr>2. USER DEFINED PACKAGES :</vt:lpstr>
      <vt:lpstr>PowerPoint Presentation</vt:lpstr>
      <vt:lpstr>STEPS FOR CREATING PACKAGE :</vt:lpstr>
      <vt:lpstr>PowerPoint Presentation</vt:lpstr>
      <vt:lpstr>ACCESSING A PACKAGE</vt:lpstr>
      <vt:lpstr>ADVANTAGES OF PACKAGES</vt:lpstr>
      <vt:lpstr>PowerPoint Presentation</vt:lpstr>
      <vt:lpstr>PowerPoint Presentation</vt:lpstr>
      <vt:lpstr>Outline</vt:lpstr>
      <vt:lpstr>Multithreading </vt:lpstr>
      <vt:lpstr>Multithreading </vt:lpstr>
      <vt:lpstr>PowerPoint Presentation</vt:lpstr>
      <vt:lpstr>Multithreading </vt:lpstr>
      <vt:lpstr>Creating Threads </vt:lpstr>
      <vt:lpstr>Creating Threads </vt:lpstr>
      <vt:lpstr>Creating Threads </vt:lpstr>
      <vt:lpstr>Creating Threads </vt:lpstr>
      <vt:lpstr>PowerPoint Presentation</vt:lpstr>
      <vt:lpstr>PowerPoint Presentation</vt:lpstr>
      <vt:lpstr>PowerPoint Presentation</vt:lpstr>
      <vt:lpstr>PowerPoint Presentation</vt:lpstr>
      <vt:lpstr>Multithreading </vt:lpstr>
      <vt:lpstr>PowerPoint Presentation</vt:lpstr>
      <vt:lpstr>PowerPoint Presentation</vt:lpstr>
      <vt:lpstr>PowerPoint Presentation</vt:lpstr>
      <vt:lpstr>PowerPoint Presentation</vt:lpstr>
      <vt:lpstr>Multithreading </vt:lpstr>
      <vt:lpstr>PowerPoint Presentation</vt:lpstr>
      <vt:lpstr>PowerPoint Presentation</vt:lpstr>
      <vt:lpstr>PowerPoint Presentation</vt:lpstr>
      <vt:lpstr>Thread synchronization </vt:lpstr>
      <vt:lpstr>PowerPoint Presentation</vt:lpstr>
      <vt:lpstr>PowerPoint Presentation</vt:lpstr>
      <vt:lpstr>PowerPoint Presentation</vt:lpstr>
      <vt:lpstr>Java Applets</vt:lpstr>
      <vt:lpstr>Applet in Java</vt:lpstr>
      <vt:lpstr>Local Applets</vt:lpstr>
      <vt:lpstr>Specifying a Local Applet</vt:lpstr>
      <vt:lpstr>Remote Applets</vt:lpstr>
      <vt:lpstr>Specifying a Remote Applet</vt:lpstr>
      <vt:lpstr>Life Cycle of an Applet</vt:lpstr>
      <vt:lpstr>Lifecycle of Java Applet</vt:lpstr>
      <vt:lpstr>Initialization State</vt:lpstr>
      <vt:lpstr>Running State</vt:lpstr>
      <vt:lpstr>Idle or Stopped State</vt:lpstr>
      <vt:lpstr>Dead State</vt:lpstr>
      <vt:lpstr>Display State</vt:lpstr>
      <vt:lpstr>PowerPoint Presentation</vt:lpstr>
      <vt:lpstr>The &lt;applet&gt; Tag</vt:lpstr>
      <vt:lpstr>&lt;applet&gt; Tag</vt:lpstr>
      <vt:lpstr>Optional Attributes</vt:lpstr>
      <vt:lpstr>Creating applet  </vt:lpstr>
      <vt:lpstr>Adding Applet To HTML file</vt:lpstr>
      <vt:lpstr>How to run an Applet?</vt:lpstr>
      <vt:lpstr>Embedding &lt;applet&gt;tags in java code</vt:lpstr>
      <vt:lpstr>PowerPoint Presentation</vt:lpstr>
      <vt:lpstr>passing parameter to applet</vt:lpstr>
      <vt:lpstr>Example of using parameter in Applet</vt:lpstr>
      <vt:lpstr>PowerPoint Presentation</vt:lpstr>
      <vt:lpstr>Adding controls to applets</vt:lpstr>
      <vt:lpstr>PowerPoint Presentation</vt:lpstr>
      <vt:lpstr>PowerPoint Presentation</vt:lpstr>
      <vt:lpstr>PowerPoint Presentation</vt:lpstr>
      <vt:lpstr>Handle Action Events for AWT Button Example</vt:lpstr>
      <vt:lpstr>PowerPoint Presentation</vt:lpstr>
      <vt:lpstr>PowerPoint Presentation</vt:lpstr>
      <vt:lpstr>Graphics Programming</vt:lpstr>
      <vt:lpstr>The coordinate plane</vt:lpstr>
      <vt:lpstr>Graphics class Methods</vt:lpstr>
      <vt:lpstr>Graphics class Methods</vt:lpstr>
      <vt:lpstr>Graphics class Methods</vt:lpstr>
      <vt:lpstr>Graphics class Methods</vt:lpstr>
      <vt:lpstr>Graphics class Methods</vt:lpstr>
      <vt:lpstr>Graphics class Methods</vt:lpstr>
      <vt:lpstr>Graphics class Methods</vt:lpstr>
      <vt:lpstr>Graphics class Methods</vt:lpstr>
      <vt:lpstr>Graphics class Methods</vt:lpstr>
      <vt:lpstr>Graphics class Methods</vt:lpstr>
      <vt:lpstr>Graphics class Methods</vt:lpstr>
      <vt:lpstr>PowerPoint Presentation</vt:lpstr>
      <vt:lpstr>PowerPoint Presentation</vt:lpstr>
      <vt:lpstr>Color &amp; Fonts</vt:lpstr>
      <vt:lpstr>Color &amp; Fonts</vt:lpstr>
      <vt:lpstr>Color &amp; Fonts</vt:lpstr>
      <vt:lpstr>font class</vt:lpstr>
      <vt:lpstr>font class</vt:lpstr>
      <vt:lpstr>font methods</vt:lpstr>
      <vt:lpstr>font methods</vt:lpstr>
      <vt:lpstr>font methods</vt:lpstr>
      <vt:lpstr>font methods</vt:lpstr>
    </vt:vector>
  </TitlesOfParts>
  <LinksUpToDate>0</LinksUpToDate>
  <SharedDoc>0</SharedDoc>
  <HyperlinksChanged>0</HyperlinksChanged>
  <Application>Aspose.Slides for .NET</Application>
  <AppVersion>21.0400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2021-05-16T16:56:16.572</cp:lastPrinted>
  <dcterms:created xsi:type="dcterms:W3CDTF">2021-05-16T16:56:16Z</dcterms:created>
  <dcterms:modified xsi:type="dcterms:W3CDTF">2021-05-16T16:57:19Z</dcterms:modified>
</cp:coreProperties>
</file>